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s-Latn-BA"/>
          </a:p>
        </p:txBody>
      </p:sp>
      <p:sp>
        <p:nvSpPr>
          <p:cNvPr id="3" name="Čuvar mesta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29779A-B9E8-4363-97F7-1883DF329D9A}" type="datetimeFigureOut">
              <a:rPr lang="bs-Latn-BA" smtClean="0"/>
              <a:t>2.12.2020</a:t>
            </a:fld>
            <a:endParaRPr lang="bs-Latn-BA"/>
          </a:p>
        </p:txBody>
      </p:sp>
      <p:sp>
        <p:nvSpPr>
          <p:cNvPr id="4" name="Čuvar mesta za sliku na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s-Latn-BA"/>
          </a:p>
        </p:txBody>
      </p:sp>
      <p:sp>
        <p:nvSpPr>
          <p:cNvPr id="5" name="Čuvar mesta za napomen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bs-Latn-BA"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s-Latn-BA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B7E31A-BA25-456C-B36C-83C61EA80AA7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35564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Čuvar mesta za napomen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s-Latn-BA" dirty="0"/>
          </a:p>
        </p:txBody>
      </p:sp>
      <p:sp>
        <p:nvSpPr>
          <p:cNvPr id="4" name="Čuvar mesta za broj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7E31A-BA25-456C-B36C-83C61EA80AA7}" type="slidenum">
              <a:rPr lang="bs-Latn-BA" smtClean="0"/>
              <a:t>1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820352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Čuvar mesta za napomen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s-Latn-BA" dirty="0"/>
          </a:p>
        </p:txBody>
      </p:sp>
      <p:sp>
        <p:nvSpPr>
          <p:cNvPr id="4" name="Čuvar mesta za broj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7E31A-BA25-456C-B36C-83C61EA80AA7}" type="slidenum">
              <a:rPr lang="bs-Latn-BA" smtClean="0"/>
              <a:t>2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74749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Čuvar mesta za napomen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s-Latn-BA" sz="2400" smtClean="0">
              <a:latin typeface="CyrVidanSerbia" panose="02000603070000020002" pitchFamily="2" charset="0"/>
            </a:endParaRPr>
          </a:p>
          <a:p>
            <a:endParaRPr lang="bs-Latn-BA" sz="2400">
              <a:latin typeface="CyrVidanSerbia" panose="02000603070000020002" pitchFamily="2" charset="0"/>
            </a:endParaRPr>
          </a:p>
        </p:txBody>
      </p:sp>
      <p:sp>
        <p:nvSpPr>
          <p:cNvPr id="4" name="Čuvar mesta za broj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7E31A-BA25-456C-B36C-83C61EA80AA7}" type="slidenum">
              <a:rPr lang="bs-Latn-BA" smtClean="0"/>
              <a:t>7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36057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 slaj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sr-Latn-CS" smtClean="0"/>
              <a:t>Kliknite i uredite naslov mastera</a:t>
            </a:r>
            <a:endParaRPr lang="bs-Latn-BA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r-Latn-CS" smtClean="0"/>
              <a:t>Kliknite i uredite stil podnaslova mastera</a:t>
            </a:r>
            <a:endParaRPr lang="bs-Latn-BA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88B10-7228-4F5D-9AB5-D94F20A75152}" type="datetimeFigureOut">
              <a:rPr lang="bs-Latn-BA" smtClean="0"/>
              <a:t>2.12.2020</a:t>
            </a:fld>
            <a:endParaRPr lang="bs-Latn-BA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C1677-6721-483C-8581-C3EE48AB3931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190475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Kliknite i uredite naslov mastera</a:t>
            </a:r>
            <a:endParaRPr lang="bs-Latn-BA"/>
          </a:p>
        </p:txBody>
      </p:sp>
      <p:sp>
        <p:nvSpPr>
          <p:cNvPr id="3" name="Čuvar mesta za vertikalni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bs-Latn-BA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88B10-7228-4F5D-9AB5-D94F20A75152}" type="datetimeFigureOut">
              <a:rPr lang="bs-Latn-BA" smtClean="0"/>
              <a:t>2.12.2020</a:t>
            </a:fld>
            <a:endParaRPr lang="bs-Latn-BA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C1677-6721-483C-8581-C3EE48AB3931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993881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ni naslov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sr-Latn-CS" smtClean="0"/>
              <a:t>Kliknite i uredite naslov mastera</a:t>
            </a:r>
            <a:endParaRPr lang="bs-Latn-BA"/>
          </a:p>
        </p:txBody>
      </p:sp>
      <p:sp>
        <p:nvSpPr>
          <p:cNvPr id="3" name="Čuvar mesta za vertikalni tekst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bs-Latn-BA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88B10-7228-4F5D-9AB5-D94F20A75152}" type="datetimeFigureOut">
              <a:rPr lang="bs-Latn-BA" smtClean="0"/>
              <a:t>2.12.2020</a:t>
            </a:fld>
            <a:endParaRPr lang="bs-Latn-BA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C1677-6721-483C-8581-C3EE48AB3931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108066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Kliknite i uredite naslov mastera</a:t>
            </a:r>
            <a:endParaRPr lang="bs-Latn-BA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bs-Latn-BA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88B10-7228-4F5D-9AB5-D94F20A75152}" type="datetimeFigureOut">
              <a:rPr lang="bs-Latn-BA" smtClean="0"/>
              <a:t>2.12.2020</a:t>
            </a:fld>
            <a:endParaRPr lang="bs-Latn-BA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C1677-6721-483C-8581-C3EE48AB3931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600699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r-Latn-CS" smtClean="0"/>
              <a:t>Kliknite i uredite naslov mastera</a:t>
            </a:r>
            <a:endParaRPr lang="bs-Latn-BA"/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88B10-7228-4F5D-9AB5-D94F20A75152}" type="datetimeFigureOut">
              <a:rPr lang="bs-Latn-BA" smtClean="0"/>
              <a:t>2.12.2020</a:t>
            </a:fld>
            <a:endParaRPr lang="bs-Latn-BA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C1677-6721-483C-8581-C3EE48AB3931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4270186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Kliknite i uredite naslov mastera</a:t>
            </a:r>
            <a:endParaRPr lang="bs-Latn-BA"/>
          </a:p>
        </p:txBody>
      </p:sp>
      <p:sp>
        <p:nvSpPr>
          <p:cNvPr id="3" name="Čuvar mesta za sadržaj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bs-Latn-BA"/>
          </a:p>
        </p:txBody>
      </p:sp>
      <p:sp>
        <p:nvSpPr>
          <p:cNvPr id="4" name="Čuvar mesta za sadržaj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bs-Latn-BA"/>
          </a:p>
        </p:txBody>
      </p:sp>
      <p:sp>
        <p:nvSpPr>
          <p:cNvPr id="5" name="Čuvar mesta za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88B10-7228-4F5D-9AB5-D94F20A75152}" type="datetimeFigureOut">
              <a:rPr lang="bs-Latn-BA" smtClean="0"/>
              <a:t>2.12.2020</a:t>
            </a:fld>
            <a:endParaRPr lang="bs-Latn-BA"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C1677-6721-483C-8581-C3EE48AB3931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989616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sr-Latn-CS" smtClean="0"/>
              <a:t>Kliknite i uredite naslov mastera</a:t>
            </a:r>
            <a:endParaRPr lang="bs-Latn-BA"/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4" name="Čuvar mesta za sadržaj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bs-Latn-BA"/>
          </a:p>
        </p:txBody>
      </p:sp>
      <p:sp>
        <p:nvSpPr>
          <p:cNvPr id="5" name="Čuvar mesta za teks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6" name="Čuvar mesta za sadržaj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bs-Latn-BA"/>
          </a:p>
        </p:txBody>
      </p:sp>
      <p:sp>
        <p:nvSpPr>
          <p:cNvPr id="7" name="Čuvar mesta za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88B10-7228-4F5D-9AB5-D94F20A75152}" type="datetimeFigureOut">
              <a:rPr lang="bs-Latn-BA" smtClean="0"/>
              <a:t>2.12.2020</a:t>
            </a:fld>
            <a:endParaRPr lang="bs-Latn-BA"/>
          </a:p>
        </p:txBody>
      </p:sp>
      <p:sp>
        <p:nvSpPr>
          <p:cNvPr id="8" name="Čuvar mesta za podnožj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9" name="Čuvar mesta za broj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C1677-6721-483C-8581-C3EE48AB3931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4067060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Kliknite i uredite naslov mastera</a:t>
            </a:r>
            <a:endParaRPr lang="bs-Latn-BA"/>
          </a:p>
        </p:txBody>
      </p:sp>
      <p:sp>
        <p:nvSpPr>
          <p:cNvPr id="3" name="Čuvar mesta za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88B10-7228-4F5D-9AB5-D94F20A75152}" type="datetimeFigureOut">
              <a:rPr lang="bs-Latn-BA" smtClean="0"/>
              <a:t>2.12.2020</a:t>
            </a:fld>
            <a:endParaRPr lang="bs-Latn-BA"/>
          </a:p>
        </p:txBody>
      </p:sp>
      <p:sp>
        <p:nvSpPr>
          <p:cNvPr id="4" name="Čuvar mesta za podnožj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5" name="Čuvar mesta za broj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C1677-6721-483C-8581-C3EE48AB3931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349987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88B10-7228-4F5D-9AB5-D94F20A75152}" type="datetimeFigureOut">
              <a:rPr lang="bs-Latn-BA" smtClean="0"/>
              <a:t>2.12.2020</a:t>
            </a:fld>
            <a:endParaRPr lang="bs-Latn-BA"/>
          </a:p>
        </p:txBody>
      </p:sp>
      <p:sp>
        <p:nvSpPr>
          <p:cNvPr id="3" name="Čuvar mesta za podnožj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4" name="Čuvar mesta za broj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C1677-6721-483C-8581-C3EE48AB3931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056659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r-Latn-CS" smtClean="0"/>
              <a:t>Kliknite i uredite naslov mastera</a:t>
            </a:r>
            <a:endParaRPr lang="bs-Latn-BA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bs-Latn-BA"/>
          </a:p>
        </p:txBody>
      </p:sp>
      <p:sp>
        <p:nvSpPr>
          <p:cNvPr id="4" name="Čuvar mesta za teks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5" name="Čuvar mesta za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88B10-7228-4F5D-9AB5-D94F20A75152}" type="datetimeFigureOut">
              <a:rPr lang="bs-Latn-BA" smtClean="0"/>
              <a:t>2.12.2020</a:t>
            </a:fld>
            <a:endParaRPr lang="bs-Latn-BA"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C1677-6721-483C-8581-C3EE48AB3931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035652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r-Latn-CS" smtClean="0"/>
              <a:t>Kliknite i uredite naslov mastera</a:t>
            </a:r>
            <a:endParaRPr lang="bs-Latn-BA"/>
          </a:p>
        </p:txBody>
      </p:sp>
      <p:sp>
        <p:nvSpPr>
          <p:cNvPr id="3" name="Čuvar mesta za sliku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s-Latn-BA"/>
          </a:p>
        </p:txBody>
      </p:sp>
      <p:sp>
        <p:nvSpPr>
          <p:cNvPr id="4" name="Čuvar mesta za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5" name="Čuvar mesta za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88B10-7228-4F5D-9AB5-D94F20A75152}" type="datetimeFigureOut">
              <a:rPr lang="bs-Latn-BA" smtClean="0"/>
              <a:t>2.12.2020</a:t>
            </a:fld>
            <a:endParaRPr lang="bs-Latn-BA"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C1677-6721-483C-8581-C3EE48AB3931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443623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naslov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Latn-CS" smtClean="0"/>
              <a:t>Kliknite i uredite naslov mastera</a:t>
            </a:r>
            <a:endParaRPr lang="bs-Latn-BA"/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bs-Latn-BA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88B10-7228-4F5D-9AB5-D94F20A75152}" type="datetimeFigureOut">
              <a:rPr lang="bs-Latn-BA" smtClean="0"/>
              <a:t>2.12.2020</a:t>
            </a:fld>
            <a:endParaRPr lang="bs-Latn-BA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s-Latn-BA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C1677-6721-483C-8581-C3EE48AB3931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406726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microsoft.com/office/2007/relationships/hdphoto" Target="../media/hdphoto8.wdp"/><Relationship Id="rId3" Type="http://schemas.microsoft.com/office/2007/relationships/hdphoto" Target="../media/hdphoto3.wdp"/><Relationship Id="rId7" Type="http://schemas.microsoft.com/office/2007/relationships/hdphoto" Target="../media/hdphoto5.wdp"/><Relationship Id="rId12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11" Type="http://schemas.microsoft.com/office/2007/relationships/hdphoto" Target="../media/hdphoto7.wdp"/><Relationship Id="rId5" Type="http://schemas.microsoft.com/office/2007/relationships/hdphoto" Target="../media/hdphoto4.wdp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microsoft.com/office/2007/relationships/hdphoto" Target="../media/hdphoto10.wdp"/><Relationship Id="rId5" Type="http://schemas.openxmlformats.org/officeDocument/2006/relationships/image" Target="../media/image13.png"/><Relationship Id="rId4" Type="http://schemas.microsoft.com/office/2007/relationships/hdphoto" Target="../media/hdphoto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Српски језик - 2. разред</a:t>
            </a:r>
            <a:endParaRPr lang="bs-Latn-B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endParaRPr lang="sr-Cyrl-RS" sz="3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sr-Cyrl-R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Обрада четврте групе писаних слова ћирилице</a:t>
            </a:r>
            <a:endParaRPr lang="sr-Cyrl-R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sr-Cyrl-RS" sz="3200" b="1" dirty="0" smtClean="0">
                <a:latin typeface="CyrVidanSerbia" panose="02000603070000020002" pitchFamily="2" charset="0"/>
                <a:cs typeface="Arial" panose="020B0604020202020204" pitchFamily="34" charset="0"/>
              </a:rPr>
              <a:t> Х х  Ж ж  Ф ф  </a:t>
            </a:r>
          </a:p>
          <a:p>
            <a:pPr marL="0" indent="0" algn="ctr">
              <a:buNone/>
            </a:pPr>
            <a:r>
              <a:rPr lang="sr-Cyrl-RS" sz="3200" b="1" dirty="0" smtClean="0">
                <a:latin typeface="CyrVidanSerbia" panose="02000603070000020002" pitchFamily="2" charset="0"/>
                <a:cs typeface="Arial" panose="020B0604020202020204" pitchFamily="34" charset="0"/>
              </a:rPr>
              <a:t>Ћ ћ  Ђ ђ  </a:t>
            </a:r>
            <a:endParaRPr lang="en-US" sz="3200" b="1" dirty="0" smtClean="0">
              <a:solidFill>
                <a:schemeClr val="tx1"/>
              </a:solidFill>
              <a:latin typeface="CyrVidanSerbia" panose="02000603070000020002" pitchFamily="2" charset="0"/>
              <a:cs typeface="Arial" panose="020B0604020202020204" pitchFamily="34" charset="0"/>
            </a:endParaRPr>
          </a:p>
        </p:txBody>
      </p:sp>
      <p:sp>
        <p:nvSpPr>
          <p:cNvPr id="7" name="Čuvar mesta za sadržaj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bs-Latn-BA" dirty="0"/>
          </a:p>
        </p:txBody>
      </p:sp>
      <p:pic>
        <p:nvPicPr>
          <p:cNvPr id="1026" name="Picture 2" descr="C:\Users\Nastavnik\Desktop\upis_prvaka-abc-1-602x3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91630"/>
            <a:ext cx="3692798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964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467544" y="123478"/>
            <a:ext cx="8229600" cy="857250"/>
          </a:xfrm>
        </p:spPr>
        <p:txBody>
          <a:bodyPr>
            <a:normAutofit/>
          </a:bodyPr>
          <a:lstStyle/>
          <a:p>
            <a:r>
              <a:rPr lang="sr-Cyrl-R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АЗБУКА </a:t>
            </a:r>
            <a:r>
              <a:rPr lang="bs-Latn-BA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sr-Cyrl-R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RS" sz="3200" b="1" dirty="0" smtClean="0">
                <a:solidFill>
                  <a:schemeClr val="bg1"/>
                </a:solidFill>
                <a:latin typeface="CyrVidanSerbia" panose="02000603070000020002" pitchFamily="2" charset="0"/>
                <a:cs typeface="Arial" panose="020B0604020202020204" pitchFamily="34" charset="0"/>
              </a:rPr>
              <a:t>Азбука</a:t>
            </a:r>
            <a:endParaRPr lang="bs-Latn-BA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Čuvar mesta za sadržaj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bs-Latn-BA" dirty="0"/>
          </a:p>
        </p:txBody>
      </p:sp>
      <p:pic>
        <p:nvPicPr>
          <p:cNvPr id="1026" name="Picture 2" descr="C:\Users\Nastavnik\Desktop\bf912f4d95dbd325f4af301ed3c1f8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31" y="1347614"/>
            <a:ext cx="4312974" cy="312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Nastavnik\Desktop\vuk-karadzic-sp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600" b="94400" l="10000" r="90000">
                        <a14:foregroundMark x1="21500" y1="12800" x2="77250" y2="90800"/>
                        <a14:foregroundMark x1="76500" y1="7600" x2="20000" y2="94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138" y="1347614"/>
            <a:ext cx="4810382" cy="3006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966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Прочитајмо заједно:</a:t>
            </a:r>
            <a:endParaRPr lang="bs-Latn-BA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r-Cyrl-RS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</a:t>
            </a:r>
            <a:r>
              <a:rPr lang="sr-Cyrl-R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елени је </a:t>
            </a:r>
            <a:r>
              <a:rPr lang="sr-Cyrl-RS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</a:t>
            </a:r>
            <a:r>
              <a:rPr lang="sr-Cyrl-R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ладно.</a:t>
            </a:r>
          </a:p>
          <a:p>
            <a:pPr marL="0" indent="0">
              <a:buNone/>
            </a:pPr>
            <a:r>
              <a:rPr lang="sr-Cyrl-RS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</a:t>
            </a:r>
            <a:r>
              <a:rPr lang="sr-Cyrl-R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ана има </a:t>
            </a:r>
            <a:r>
              <a:rPr lang="sr-Cyrl-RS" sz="2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</a:t>
            </a:r>
            <a:r>
              <a:rPr lang="sr-Cyrl-R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уту </a:t>
            </a:r>
            <a:r>
              <a:rPr lang="sr-Cyrl-RS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</a:t>
            </a:r>
            <a:r>
              <a:rPr lang="sr-Cyrl-R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аљину.</a:t>
            </a:r>
          </a:p>
          <a:p>
            <a:pPr marL="0" indent="0">
              <a:buNone/>
            </a:pPr>
            <a:r>
              <a:rPr lang="sr-Cyrl-RS" sz="2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</a:t>
            </a:r>
            <a:r>
              <a:rPr lang="sr-Cyrl-R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аба је бр</a:t>
            </a:r>
            <a:r>
              <a:rPr lang="sr-Cyrl-RS" sz="2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</a:t>
            </a:r>
            <a:r>
              <a:rPr lang="sr-Cyrl-R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 од пу</a:t>
            </a:r>
            <a:r>
              <a:rPr lang="sr-Cyrl-RS" sz="2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</a:t>
            </a:r>
            <a:r>
              <a:rPr lang="sr-Cyrl-R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а.</a:t>
            </a:r>
          </a:p>
          <a:p>
            <a:pPr marL="0" indent="0">
              <a:buNone/>
            </a:pPr>
            <a:r>
              <a:rPr lang="sr-Cyrl-RS" sz="2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</a:t>
            </a:r>
            <a:r>
              <a:rPr lang="sr-Cyrl-R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ана свира </a:t>
            </a:r>
            <a:r>
              <a:rPr lang="sr-Cyrl-RS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</a:t>
            </a:r>
            <a:r>
              <a:rPr lang="sr-Cyrl-R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ар</a:t>
            </a:r>
            <a:r>
              <a:rPr lang="sr-Cyrl-R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</a:t>
            </a:r>
            <a:r>
              <a:rPr lang="sr-Cyrl-R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у.</a:t>
            </a:r>
          </a:p>
          <a:p>
            <a:pPr marL="0" indent="0">
              <a:buNone/>
            </a:pPr>
            <a:r>
              <a:rPr lang="sr-Cyrl-R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</a:t>
            </a:r>
            <a:r>
              <a:rPr lang="sr-Cyrl-R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илип је видио </a:t>
            </a:r>
            <a:r>
              <a:rPr lang="sr-Cyrl-RS" sz="2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</a:t>
            </a:r>
            <a:r>
              <a:rPr lang="sr-Cyrl-R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ира</a:t>
            </a:r>
            <a:r>
              <a:rPr lang="sr-Cyrl-R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</a:t>
            </a:r>
            <a:r>
              <a:rPr lang="sr-Cyrl-R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у.</a:t>
            </a:r>
          </a:p>
          <a:p>
            <a:pPr marL="0" indent="0">
              <a:buNone/>
            </a:pPr>
            <a:r>
              <a:rPr lang="sr-Cyrl-RS" sz="2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</a:t>
            </a:r>
            <a:r>
              <a:rPr lang="sr-Cyrl-R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ира</a:t>
            </a:r>
            <a:r>
              <a:rPr lang="sr-Cyrl-R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</a:t>
            </a:r>
            <a:r>
              <a:rPr lang="sr-Cyrl-R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 у</a:t>
            </a:r>
            <a:r>
              <a:rPr lang="sr-Cyrl-RS" sz="2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</a:t>
            </a:r>
            <a:r>
              <a:rPr lang="sr-Cyrl-R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ива у А</a:t>
            </a:r>
            <a:r>
              <a:rPr lang="sr-Cyrl-R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</a:t>
            </a:r>
            <a:r>
              <a:rPr lang="sr-Cyrl-R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рици.</a:t>
            </a:r>
          </a:p>
          <a:p>
            <a:pPr marL="0" indent="0">
              <a:buNone/>
            </a:pPr>
            <a:r>
              <a:rPr lang="sr-Cyrl-R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Ћ</a:t>
            </a:r>
            <a:r>
              <a:rPr lang="sr-Cyrl-R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иро воли јести </a:t>
            </a:r>
            <a:r>
              <a:rPr lang="sr-Cyrl-R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ћ</a:t>
            </a:r>
            <a:r>
              <a:rPr lang="sr-Cyrl-R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уретину.</a:t>
            </a:r>
          </a:p>
          <a:p>
            <a:pPr marL="0" indent="0">
              <a:buNone/>
            </a:pPr>
            <a:r>
              <a:rPr lang="sr-Cyrl-RS" sz="2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Ђ</a:t>
            </a:r>
            <a:r>
              <a:rPr lang="sr-Cyrl-R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ак </a:t>
            </a:r>
            <a:r>
              <a:rPr lang="sr-Cyrl-R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ћ</a:t>
            </a:r>
            <a:r>
              <a:rPr lang="sr-Cyrl-R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е и</a:t>
            </a:r>
            <a:r>
              <a:rPr lang="sr-Cyrl-R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ћ</a:t>
            </a:r>
            <a:r>
              <a:rPr lang="sr-Cyrl-R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 да бере </a:t>
            </a:r>
            <a:r>
              <a:rPr lang="sr-Cyrl-RS" sz="2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ђ</a:t>
            </a:r>
            <a:r>
              <a:rPr lang="sr-Cyrl-R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ур</a:t>
            </a:r>
            <a:r>
              <a:rPr lang="sr-Cyrl-RS" sz="2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ђ</a:t>
            </a:r>
            <a:r>
              <a:rPr lang="sr-Cyrl-R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евак.</a:t>
            </a:r>
          </a:p>
          <a:p>
            <a:pPr marL="0" indent="0">
              <a:buNone/>
            </a:pPr>
            <a:endParaRPr lang="bs-Latn-BA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:\Users\Nastavnik\Desktop\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779662"/>
            <a:ext cx="3400425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0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Учимо читати нова слова:</a:t>
            </a:r>
            <a:endParaRPr lang="bs-Latn-BA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Čuvar mesta za teks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тампана: </a:t>
            </a:r>
            <a:r>
              <a:rPr lang="sr-Cyrl-RS" dirty="0" smtClean="0"/>
              <a:t> </a:t>
            </a:r>
            <a:endParaRPr lang="bs-Latn-BA" dirty="0"/>
          </a:p>
        </p:txBody>
      </p:sp>
      <p:sp>
        <p:nvSpPr>
          <p:cNvPr id="4" name="Čuvar mesta za sadržaj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sr-Cyrl-RS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 х</a:t>
            </a:r>
          </a:p>
          <a:p>
            <a:pPr marL="0" indent="0" algn="ctr">
              <a:buNone/>
            </a:pPr>
            <a:r>
              <a:rPr lang="sr-Cyrl-RS" sz="32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 ж</a:t>
            </a:r>
          </a:p>
          <a:p>
            <a:pPr marL="0" indent="0" algn="ctr">
              <a:buNone/>
            </a:pPr>
            <a:r>
              <a:rPr lang="sr-Cyrl-RS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 ф</a:t>
            </a:r>
          </a:p>
          <a:p>
            <a:pPr marL="0" indent="0" algn="ctr">
              <a:buNone/>
            </a:pPr>
            <a:r>
              <a:rPr lang="sr-Cyrl-RS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Ћ ћ</a:t>
            </a:r>
          </a:p>
          <a:p>
            <a:pPr marL="0" indent="0" algn="ctr">
              <a:buNone/>
            </a:pPr>
            <a:r>
              <a:rPr lang="sr-Cyrl-RS" sz="32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Ђ ђ</a:t>
            </a:r>
            <a:endParaRPr lang="bs-Latn-BA" sz="32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Čuvar mesta za tekst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исана:</a:t>
            </a:r>
            <a:endParaRPr lang="bs-Latn-B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Čuvar mesta za sadržaj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sr-Cyrl-RS" sz="3200" b="1" dirty="0" smtClean="0">
                <a:solidFill>
                  <a:srgbClr val="FFFF00"/>
                </a:solidFill>
                <a:latin typeface="CyrVidanSerbia" panose="02000603070000020002" pitchFamily="2" charset="0"/>
              </a:rPr>
              <a:t>Х х</a:t>
            </a:r>
          </a:p>
          <a:p>
            <a:pPr marL="0" indent="0" algn="ctr">
              <a:buNone/>
            </a:pPr>
            <a:r>
              <a:rPr lang="sr-Cyrl-RS" sz="3200" b="1" dirty="0" smtClean="0">
                <a:solidFill>
                  <a:schemeClr val="accent6">
                    <a:lumMod val="75000"/>
                  </a:schemeClr>
                </a:solidFill>
                <a:latin typeface="CyrVidanSerbia" panose="02000603070000020002" pitchFamily="2" charset="0"/>
              </a:rPr>
              <a:t>Ж ж</a:t>
            </a:r>
          </a:p>
          <a:p>
            <a:pPr marL="0" indent="0" algn="ctr">
              <a:buNone/>
            </a:pPr>
            <a:r>
              <a:rPr lang="sr-Cyrl-RS" sz="3200" b="1" dirty="0" smtClean="0">
                <a:solidFill>
                  <a:srgbClr val="C00000"/>
                </a:solidFill>
                <a:latin typeface="CyrVidanSerbia" panose="02000603070000020002" pitchFamily="2" charset="0"/>
              </a:rPr>
              <a:t>Ф ф</a:t>
            </a:r>
          </a:p>
          <a:p>
            <a:pPr marL="0" indent="0" algn="ctr">
              <a:buNone/>
            </a:pPr>
            <a:r>
              <a:rPr lang="sr-Cyrl-RS" sz="3200" b="1" dirty="0" smtClean="0">
                <a:solidFill>
                  <a:srgbClr val="7030A0"/>
                </a:solidFill>
                <a:latin typeface="CyrVidanSerbia" panose="02000603070000020002" pitchFamily="2" charset="0"/>
              </a:rPr>
              <a:t>Ћ ћ</a:t>
            </a:r>
          </a:p>
          <a:p>
            <a:pPr marL="0" indent="0" algn="ctr">
              <a:buNone/>
            </a:pPr>
            <a:r>
              <a:rPr lang="sr-Cyrl-RS" sz="3200" b="1" dirty="0" smtClean="0">
                <a:solidFill>
                  <a:srgbClr val="00B0F0"/>
                </a:solidFill>
                <a:latin typeface="CyrVidanSerbia" panose="02000603070000020002" pitchFamily="2" charset="0"/>
              </a:rPr>
              <a:t>Ђ ђ</a:t>
            </a:r>
            <a:endParaRPr lang="bs-Latn-BA" sz="3200" b="1" dirty="0">
              <a:solidFill>
                <a:srgbClr val="00B0F0"/>
              </a:solidFill>
              <a:latin typeface="CyrVidanSerbia" panose="02000603070000020002" pitchFamily="2" charset="0"/>
            </a:endParaRPr>
          </a:p>
        </p:txBody>
      </p:sp>
      <p:pic>
        <p:nvPicPr>
          <p:cNvPr id="5122" name="Picture 2" descr="C:\Users\Nastavnik\Desktop\iStock-859122150-feather-pen-1024x8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851670"/>
            <a:ext cx="2844498" cy="2283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9081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Уочи слова која смо научили у ријечима:</a:t>
            </a:r>
            <a:endParaRPr lang="bs-Latn-BA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Čuvar mesta za tekst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RS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 х</a:t>
            </a:r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RS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 ж</a:t>
            </a:r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R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 ф </a:t>
            </a:r>
            <a:r>
              <a:rPr lang="sr-Cyrl-R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Ћ ћ </a:t>
            </a:r>
            <a:r>
              <a:rPr lang="sr-Cyrl-RS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Ђ ђ</a:t>
            </a:r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bs-Latn-B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Čuvar mesta za sadržaj 5"/>
          <p:cNvSpPr>
            <a:spLocks noGrp="1"/>
          </p:cNvSpPr>
          <p:nvPr>
            <p:ph sz="half" idx="2"/>
          </p:nvPr>
        </p:nvSpPr>
        <p:spPr/>
        <p:txBody>
          <a:bodyPr numCol="2">
            <a:noAutofit/>
          </a:bodyPr>
          <a:lstStyle/>
          <a:p>
            <a:pPr marL="0" indent="0">
              <a:buNone/>
            </a:pPr>
            <a:r>
              <a:rPr lang="sr-Cyrl-RS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</a:t>
            </a:r>
            <a:r>
              <a:rPr lang="sr-Cyrl-R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ана</a:t>
            </a:r>
          </a:p>
          <a:p>
            <a:pPr marL="0" indent="0">
              <a:buNone/>
            </a:pPr>
            <a:r>
              <a:rPr lang="sr-Cyrl-RS" sz="32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</a:t>
            </a:r>
            <a:r>
              <a:rPr lang="sr-Cyrl-R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ана</a:t>
            </a:r>
          </a:p>
          <a:p>
            <a:pPr marL="0" indent="0">
              <a:buNone/>
            </a:pPr>
            <a:r>
              <a:rPr lang="sr-Cyrl-RS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</a:t>
            </a:r>
            <a:r>
              <a:rPr lang="sr-Cyrl-R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илип</a:t>
            </a:r>
          </a:p>
          <a:p>
            <a:pPr marL="0" indent="0">
              <a:buNone/>
            </a:pPr>
            <a:r>
              <a:rPr lang="sr-Cyrl-RS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Ћ</a:t>
            </a:r>
            <a:r>
              <a:rPr lang="sr-Cyrl-R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иро</a:t>
            </a:r>
          </a:p>
          <a:p>
            <a:pPr marL="0" indent="0">
              <a:buNone/>
            </a:pPr>
            <a:r>
              <a:rPr lang="sr-Cyrl-RS" sz="32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Ђ</a:t>
            </a:r>
            <a:r>
              <a:rPr lang="sr-Cyrl-R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уро</a:t>
            </a:r>
          </a:p>
          <a:p>
            <a:pPr marL="0" indent="0">
              <a:buNone/>
            </a:pPr>
            <a:endParaRPr lang="sr-Cyrl-RS" sz="32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r-Cyrl-RS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</a:t>
            </a:r>
            <a:r>
              <a:rPr lang="sr-Cyrl-R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аљина</a:t>
            </a:r>
            <a:endParaRPr lang="sr-Cyrl-R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r-Cyrl-R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</a:t>
            </a:r>
            <a:r>
              <a:rPr lang="sr-Cyrl-R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аба</a:t>
            </a:r>
          </a:p>
          <a:p>
            <a:pPr marL="0" indent="0">
              <a:buNone/>
            </a:pPr>
            <a:r>
              <a:rPr lang="sr-Cyrl-RS" sz="3200" b="1" dirty="0">
                <a:latin typeface="Arial" panose="020B0604020202020204" pitchFamily="34" charset="0"/>
                <a:cs typeface="Arial" panose="020B0604020202020204" pitchFamily="34" charset="0"/>
              </a:rPr>
              <a:t>х</a:t>
            </a:r>
            <a:r>
              <a:rPr lang="sr-Cyrl-R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ар</a:t>
            </a:r>
            <a:r>
              <a:rPr lang="sr-Cyrl-RS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</a:t>
            </a:r>
            <a:r>
              <a:rPr lang="sr-Cyrl-R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</a:p>
          <a:p>
            <a:pPr marL="0" indent="0">
              <a:buNone/>
            </a:pPr>
            <a:r>
              <a:rPr lang="sr-Cyrl-R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ћ</a:t>
            </a:r>
            <a:r>
              <a:rPr lang="sr-Cyrl-R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урка</a:t>
            </a:r>
          </a:p>
          <a:p>
            <a:pPr marL="0" indent="0">
              <a:buNone/>
            </a:pPr>
            <a:r>
              <a:rPr lang="sr-Cyrl-RS" sz="32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ђ</a:t>
            </a:r>
            <a:r>
              <a:rPr lang="sr-Cyrl-R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ак</a:t>
            </a:r>
          </a:p>
        </p:txBody>
      </p:sp>
      <p:sp>
        <p:nvSpPr>
          <p:cNvPr id="9" name="Čuvar mesta za tekst 8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sr-Cyrl-RS" sz="3200" dirty="0" smtClean="0">
                <a:solidFill>
                  <a:srgbClr val="FFFF00"/>
                </a:solidFill>
                <a:latin typeface="CyrVidanSerbia" panose="02000603070000020002" pitchFamily="2" charset="0"/>
              </a:rPr>
              <a:t>Х х </a:t>
            </a:r>
            <a:r>
              <a:rPr lang="sr-Cyrl-RS" sz="3200" dirty="0" smtClean="0">
                <a:solidFill>
                  <a:schemeClr val="accent6">
                    <a:lumMod val="75000"/>
                  </a:schemeClr>
                </a:solidFill>
                <a:latin typeface="CyrVidanSerbia" panose="02000603070000020002" pitchFamily="2" charset="0"/>
              </a:rPr>
              <a:t>Ж ж </a:t>
            </a:r>
            <a:r>
              <a:rPr lang="sr-Cyrl-RS" sz="3200" dirty="0" smtClean="0">
                <a:solidFill>
                  <a:srgbClr val="C00000"/>
                </a:solidFill>
                <a:latin typeface="CyrVidanSerbia" panose="02000603070000020002" pitchFamily="2" charset="0"/>
              </a:rPr>
              <a:t>Ф ф </a:t>
            </a:r>
            <a:r>
              <a:rPr lang="sr-Cyrl-RS" sz="3200" dirty="0" smtClean="0">
                <a:solidFill>
                  <a:srgbClr val="7030A0"/>
                </a:solidFill>
                <a:latin typeface="CyrVidanSerbia" panose="02000603070000020002" pitchFamily="2" charset="0"/>
              </a:rPr>
              <a:t>Ћ ћ </a:t>
            </a:r>
            <a:r>
              <a:rPr lang="sr-Cyrl-RS" sz="3200" dirty="0" smtClean="0">
                <a:solidFill>
                  <a:srgbClr val="00B0F0"/>
                </a:solidFill>
                <a:latin typeface="CyrVidanSerbia" panose="02000603070000020002" pitchFamily="2" charset="0"/>
              </a:rPr>
              <a:t>Ђ ђ</a:t>
            </a:r>
            <a:endParaRPr lang="bs-Latn-BA" sz="3200" dirty="0">
              <a:solidFill>
                <a:srgbClr val="00B0F0"/>
              </a:solidFill>
              <a:latin typeface="CyrVidanSerbia" panose="02000603070000020002" pitchFamily="2" charset="0"/>
            </a:endParaRPr>
          </a:p>
        </p:txBody>
      </p:sp>
      <p:sp>
        <p:nvSpPr>
          <p:cNvPr id="10" name="Čuvar mesta za sadržaj 9"/>
          <p:cNvSpPr>
            <a:spLocks noGrp="1"/>
          </p:cNvSpPr>
          <p:nvPr>
            <p:ph sz="quarter" idx="4"/>
          </p:nvPr>
        </p:nvSpPr>
        <p:spPr/>
        <p:txBody>
          <a:bodyPr numCol="2">
            <a:noAutofit/>
          </a:bodyPr>
          <a:lstStyle/>
          <a:p>
            <a:pPr marL="0" indent="0">
              <a:buNone/>
            </a:pPr>
            <a:r>
              <a:rPr lang="sr-Cyrl-RS" sz="3200" b="1" dirty="0" smtClean="0">
                <a:solidFill>
                  <a:srgbClr val="FFFF00"/>
                </a:solidFill>
                <a:latin typeface="CyrVidanSerbia" panose="02000603070000020002" pitchFamily="2" charset="0"/>
              </a:rPr>
              <a:t>Х</a:t>
            </a:r>
            <a:r>
              <a:rPr lang="sr-Cyrl-RS" sz="3200" b="1" dirty="0" smtClean="0">
                <a:latin typeface="CyrVidanSerbia" panose="02000603070000020002" pitchFamily="2" charset="0"/>
              </a:rPr>
              <a:t>ана</a:t>
            </a:r>
          </a:p>
          <a:p>
            <a:pPr marL="0" indent="0">
              <a:buNone/>
            </a:pPr>
            <a:r>
              <a:rPr lang="sr-Cyrl-RS" sz="3200" b="1" dirty="0" smtClean="0">
                <a:solidFill>
                  <a:schemeClr val="accent6">
                    <a:lumMod val="75000"/>
                  </a:schemeClr>
                </a:solidFill>
                <a:latin typeface="CyrVidanSerbia" panose="02000603070000020002" pitchFamily="2" charset="0"/>
              </a:rPr>
              <a:t>Ж</a:t>
            </a:r>
            <a:r>
              <a:rPr lang="sr-Cyrl-RS" sz="3200" b="1" dirty="0" smtClean="0">
                <a:latin typeface="CyrVidanSerbia" panose="02000603070000020002" pitchFamily="2" charset="0"/>
              </a:rPr>
              <a:t>ана</a:t>
            </a:r>
          </a:p>
          <a:p>
            <a:pPr marL="0" indent="0">
              <a:buNone/>
            </a:pPr>
            <a:r>
              <a:rPr lang="sr-Cyrl-RS" sz="3200" b="1" dirty="0" smtClean="0">
                <a:solidFill>
                  <a:srgbClr val="C00000"/>
                </a:solidFill>
                <a:latin typeface="CyrVidanSerbia" panose="02000603070000020002" pitchFamily="2" charset="0"/>
              </a:rPr>
              <a:t>Ф</a:t>
            </a:r>
            <a:r>
              <a:rPr lang="sr-Cyrl-RS" sz="3200" b="1" dirty="0" smtClean="0">
                <a:latin typeface="CyrVidanSerbia" panose="02000603070000020002" pitchFamily="2" charset="0"/>
              </a:rPr>
              <a:t>илип</a:t>
            </a:r>
          </a:p>
          <a:p>
            <a:pPr marL="0" indent="0">
              <a:buNone/>
            </a:pPr>
            <a:r>
              <a:rPr lang="sr-Cyrl-RS" sz="3200" b="1" dirty="0" smtClean="0">
                <a:solidFill>
                  <a:srgbClr val="7030A0"/>
                </a:solidFill>
                <a:latin typeface="CyrVidanSerbia" panose="02000603070000020002" pitchFamily="2" charset="0"/>
              </a:rPr>
              <a:t>Ћ</a:t>
            </a:r>
            <a:r>
              <a:rPr lang="sr-Cyrl-RS" sz="3200" b="1" dirty="0" smtClean="0">
                <a:latin typeface="CyrVidanSerbia" panose="02000603070000020002" pitchFamily="2" charset="0"/>
              </a:rPr>
              <a:t>иро</a:t>
            </a:r>
          </a:p>
          <a:p>
            <a:pPr marL="0" indent="0">
              <a:buNone/>
            </a:pPr>
            <a:r>
              <a:rPr lang="sr-Cyrl-RS" sz="3200" b="1" dirty="0" smtClean="0">
                <a:solidFill>
                  <a:srgbClr val="00B0F0"/>
                </a:solidFill>
                <a:latin typeface="CyrVidanSerbia" panose="02000603070000020002" pitchFamily="2" charset="0"/>
              </a:rPr>
              <a:t>Ђ</a:t>
            </a:r>
            <a:r>
              <a:rPr lang="sr-Cyrl-RS" sz="3200" b="1" dirty="0" smtClean="0">
                <a:latin typeface="CyrVidanSerbia" panose="02000603070000020002" pitchFamily="2" charset="0"/>
              </a:rPr>
              <a:t>уро</a:t>
            </a:r>
          </a:p>
          <a:p>
            <a:pPr marL="0" indent="0">
              <a:buNone/>
            </a:pPr>
            <a:endParaRPr lang="sr-Cyrl-RS" sz="3200" b="1" dirty="0">
              <a:latin typeface="CyrVidanSerbia" panose="02000603070000020002" pitchFamily="2" charset="0"/>
            </a:endParaRPr>
          </a:p>
          <a:p>
            <a:pPr marL="0" indent="0">
              <a:buNone/>
            </a:pPr>
            <a:r>
              <a:rPr lang="sr-Cyrl-RS" sz="3200" b="1" dirty="0">
                <a:solidFill>
                  <a:srgbClr val="FFFF00"/>
                </a:solidFill>
                <a:latin typeface="CyrVidanSerbia" panose="02000603070000020002" pitchFamily="2" charset="0"/>
              </a:rPr>
              <a:t>х</a:t>
            </a:r>
            <a:r>
              <a:rPr lang="sr-Cyrl-RS" sz="3200" b="1" dirty="0" smtClean="0">
                <a:latin typeface="CyrVidanSerbia" panose="02000603070000020002" pitchFamily="2" charset="0"/>
              </a:rPr>
              <a:t>аљина</a:t>
            </a:r>
          </a:p>
          <a:p>
            <a:pPr marL="0" indent="0">
              <a:buNone/>
            </a:pPr>
            <a:r>
              <a:rPr lang="sr-Cyrl-RS" sz="3200" b="1" dirty="0">
                <a:solidFill>
                  <a:schemeClr val="accent6">
                    <a:lumMod val="75000"/>
                  </a:schemeClr>
                </a:solidFill>
                <a:latin typeface="CyrVidanSerbia" panose="02000603070000020002" pitchFamily="2" charset="0"/>
              </a:rPr>
              <a:t>ж</a:t>
            </a:r>
            <a:r>
              <a:rPr lang="sr-Cyrl-RS" sz="3200" b="1" dirty="0" smtClean="0">
                <a:latin typeface="CyrVidanSerbia" panose="02000603070000020002" pitchFamily="2" charset="0"/>
              </a:rPr>
              <a:t>аба</a:t>
            </a:r>
          </a:p>
          <a:p>
            <a:pPr marL="0" indent="0">
              <a:buNone/>
            </a:pPr>
            <a:r>
              <a:rPr lang="sr-Cyrl-RS" sz="3200" b="1" dirty="0" smtClean="0">
                <a:latin typeface="CyrVidanSerbia" panose="02000603070000020002" pitchFamily="2" charset="0"/>
              </a:rPr>
              <a:t>хар</a:t>
            </a:r>
            <a:r>
              <a:rPr lang="sr-Cyrl-RS" sz="3200" b="1" dirty="0" smtClean="0">
                <a:solidFill>
                  <a:srgbClr val="C00000"/>
                </a:solidFill>
                <a:latin typeface="CyrVidanSerbia" panose="02000603070000020002" pitchFamily="2" charset="0"/>
              </a:rPr>
              <a:t>ф</a:t>
            </a:r>
            <a:r>
              <a:rPr lang="sr-Cyrl-RS" sz="3200" b="1" dirty="0" smtClean="0">
                <a:latin typeface="CyrVidanSerbia" panose="02000603070000020002" pitchFamily="2" charset="0"/>
              </a:rPr>
              <a:t>а</a:t>
            </a:r>
          </a:p>
          <a:p>
            <a:pPr marL="0" indent="0">
              <a:buNone/>
            </a:pPr>
            <a:r>
              <a:rPr lang="sr-Cyrl-RS" sz="3200" b="1" dirty="0">
                <a:solidFill>
                  <a:srgbClr val="7030A0"/>
                </a:solidFill>
                <a:latin typeface="CyrVidanSerbia" panose="02000603070000020002" pitchFamily="2" charset="0"/>
              </a:rPr>
              <a:t>ћ</a:t>
            </a:r>
            <a:r>
              <a:rPr lang="sr-Cyrl-RS" sz="3200" b="1" dirty="0" smtClean="0">
                <a:latin typeface="CyrVidanSerbia" panose="02000603070000020002" pitchFamily="2" charset="0"/>
              </a:rPr>
              <a:t>урка</a:t>
            </a:r>
          </a:p>
          <a:p>
            <a:pPr marL="0" indent="0">
              <a:buNone/>
            </a:pPr>
            <a:r>
              <a:rPr lang="sr-Cyrl-RS" sz="3200" b="1" dirty="0" smtClean="0">
                <a:solidFill>
                  <a:srgbClr val="00B0F0"/>
                </a:solidFill>
                <a:latin typeface="CyrVidanSerbia" panose="02000603070000020002" pitchFamily="2" charset="0"/>
              </a:rPr>
              <a:t>ђ</a:t>
            </a:r>
            <a:r>
              <a:rPr lang="sr-Cyrl-RS" sz="3200" b="1" dirty="0" smtClean="0">
                <a:latin typeface="CyrVidanSerbia" panose="02000603070000020002" pitchFamily="2" charset="0"/>
              </a:rPr>
              <a:t>ак</a:t>
            </a:r>
            <a:endParaRPr lang="bs-Latn-BA" sz="3200" b="1" dirty="0">
              <a:solidFill>
                <a:srgbClr val="00B0F0"/>
              </a:solidFill>
              <a:latin typeface="CyrVidanSerbia" panose="0200060307000002000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30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Уочи слова која смо научили у реченици:</a:t>
            </a:r>
            <a:endParaRPr lang="bs-Latn-B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Čuvar mesta za teks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esta za sadržaj 2"/>
          <p:cNvSpPr>
            <a:spLocks noGrp="1"/>
          </p:cNvSpPr>
          <p:nvPr>
            <p:ph sz="half" idx="2"/>
          </p:nvPr>
        </p:nvSpPr>
        <p:spPr>
          <a:xfrm>
            <a:off x="467544" y="1183597"/>
            <a:ext cx="4029844" cy="34110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r-Cyrl-RS" sz="2600" b="1" dirty="0" smtClean="0">
                <a:solidFill>
                  <a:srgbClr val="FFFF00"/>
                </a:solidFill>
                <a:latin typeface="CyrVidanSerbia" panose="02000603070000020002" pitchFamily="2" charset="0"/>
              </a:rPr>
              <a:t>Х</a:t>
            </a:r>
            <a:r>
              <a:rPr lang="sr-Cyrl-RS" sz="2600" b="1" dirty="0" smtClean="0">
                <a:latin typeface="CyrVidanSerbia" panose="02000603070000020002" pitchFamily="2" charset="0"/>
              </a:rPr>
              <a:t>елени је </a:t>
            </a:r>
            <a:r>
              <a:rPr lang="sr-Cyrl-RS" sz="2600" b="1" dirty="0" smtClean="0">
                <a:solidFill>
                  <a:srgbClr val="FFFF00"/>
                </a:solidFill>
                <a:latin typeface="CyrVidanSerbia" panose="02000603070000020002" pitchFamily="2" charset="0"/>
              </a:rPr>
              <a:t>х</a:t>
            </a:r>
            <a:r>
              <a:rPr lang="sr-Cyrl-RS" sz="2600" b="1" dirty="0" smtClean="0">
                <a:latin typeface="CyrVidanSerbia" panose="02000603070000020002" pitchFamily="2" charset="0"/>
              </a:rPr>
              <a:t>ладно. </a:t>
            </a:r>
            <a:r>
              <a:rPr lang="sr-Cyrl-RS" sz="2600" b="1" dirty="0">
                <a:latin typeface="CyrVidanSerbia" panose="02000603070000020002" pitchFamily="2" charset="0"/>
              </a:rPr>
              <a:t> </a:t>
            </a:r>
            <a:r>
              <a:rPr lang="sr-Cyrl-RS" sz="2600" b="1" dirty="0" smtClean="0">
                <a:latin typeface="CyrVidanSerbia" panose="02000603070000020002" pitchFamily="2" charset="0"/>
              </a:rPr>
              <a:t>      </a:t>
            </a:r>
          </a:p>
          <a:p>
            <a:pPr marL="0" indent="0">
              <a:buNone/>
            </a:pPr>
            <a:r>
              <a:rPr lang="sr-Cyrl-RS" sz="2600" b="1" dirty="0" smtClean="0">
                <a:solidFill>
                  <a:schemeClr val="accent6">
                    <a:lumMod val="75000"/>
                  </a:schemeClr>
                </a:solidFill>
                <a:latin typeface="CyrVidanSerbia" panose="02000603070000020002" pitchFamily="2" charset="0"/>
              </a:rPr>
              <a:t>Ж</a:t>
            </a:r>
            <a:r>
              <a:rPr lang="sr-Cyrl-RS" sz="2600" b="1" dirty="0" smtClean="0">
                <a:latin typeface="CyrVidanSerbia" panose="02000603070000020002" pitchFamily="2" charset="0"/>
              </a:rPr>
              <a:t>ана има </a:t>
            </a:r>
            <a:r>
              <a:rPr lang="sr-Cyrl-RS" sz="2600" b="1" dirty="0" smtClean="0">
                <a:solidFill>
                  <a:schemeClr val="accent6">
                    <a:lumMod val="75000"/>
                  </a:schemeClr>
                </a:solidFill>
                <a:latin typeface="CyrVidanSerbia" panose="02000603070000020002" pitchFamily="2" charset="0"/>
              </a:rPr>
              <a:t>ж</a:t>
            </a:r>
            <a:r>
              <a:rPr lang="sr-Cyrl-RS" sz="2600" b="1" dirty="0" smtClean="0">
                <a:latin typeface="CyrVidanSerbia" panose="02000603070000020002" pitchFamily="2" charset="0"/>
              </a:rPr>
              <a:t>уту </a:t>
            </a:r>
            <a:r>
              <a:rPr lang="sr-Cyrl-RS" sz="2600" b="1" dirty="0" smtClean="0">
                <a:solidFill>
                  <a:srgbClr val="FFFF00"/>
                </a:solidFill>
                <a:latin typeface="CyrVidanSerbia" panose="02000603070000020002" pitchFamily="2" charset="0"/>
              </a:rPr>
              <a:t>х</a:t>
            </a:r>
            <a:r>
              <a:rPr lang="sr-Cyrl-RS" sz="2600" b="1" dirty="0" smtClean="0">
                <a:latin typeface="CyrVidanSerbia" panose="02000603070000020002" pitchFamily="2" charset="0"/>
              </a:rPr>
              <a:t>аљину.</a:t>
            </a:r>
          </a:p>
          <a:p>
            <a:pPr marL="0" indent="0">
              <a:buNone/>
            </a:pPr>
            <a:r>
              <a:rPr lang="sr-Cyrl-RS" sz="2600" b="1" dirty="0" smtClean="0">
                <a:solidFill>
                  <a:schemeClr val="accent6">
                    <a:lumMod val="75000"/>
                  </a:schemeClr>
                </a:solidFill>
                <a:latin typeface="CyrVidanSerbia" panose="02000603070000020002" pitchFamily="2" charset="0"/>
              </a:rPr>
              <a:t>Ж</a:t>
            </a:r>
            <a:r>
              <a:rPr lang="sr-Cyrl-RS" sz="2600" b="1" dirty="0" smtClean="0">
                <a:latin typeface="CyrVidanSerbia" panose="02000603070000020002" pitchFamily="2" charset="0"/>
              </a:rPr>
              <a:t>аба је бр</a:t>
            </a:r>
            <a:r>
              <a:rPr lang="sr-Cyrl-RS" sz="2600" b="1" dirty="0" smtClean="0">
                <a:solidFill>
                  <a:schemeClr val="accent6">
                    <a:lumMod val="75000"/>
                  </a:schemeClr>
                </a:solidFill>
                <a:latin typeface="CyrVidanSerbia" panose="02000603070000020002" pitchFamily="2" charset="0"/>
              </a:rPr>
              <a:t>ж</a:t>
            </a:r>
            <a:r>
              <a:rPr lang="sr-Cyrl-RS" sz="2600" b="1" dirty="0" smtClean="0">
                <a:latin typeface="CyrVidanSerbia" panose="02000603070000020002" pitchFamily="2" charset="0"/>
              </a:rPr>
              <a:t>а од пу</a:t>
            </a:r>
            <a:r>
              <a:rPr lang="sr-Cyrl-RS" sz="2600" b="1" dirty="0" smtClean="0">
                <a:solidFill>
                  <a:schemeClr val="accent6">
                    <a:lumMod val="75000"/>
                  </a:schemeClr>
                </a:solidFill>
                <a:latin typeface="CyrVidanSerbia" panose="02000603070000020002" pitchFamily="2" charset="0"/>
              </a:rPr>
              <a:t>ж</a:t>
            </a:r>
            <a:r>
              <a:rPr lang="sr-Cyrl-RS" sz="2600" b="1" dirty="0" smtClean="0">
                <a:latin typeface="CyrVidanSerbia" panose="02000603070000020002" pitchFamily="2" charset="0"/>
              </a:rPr>
              <a:t>а.</a:t>
            </a:r>
          </a:p>
          <a:p>
            <a:pPr marL="0" indent="0">
              <a:buNone/>
            </a:pPr>
            <a:r>
              <a:rPr lang="sr-Cyrl-RS" sz="2600" b="1" dirty="0" smtClean="0">
                <a:solidFill>
                  <a:srgbClr val="C00000"/>
                </a:solidFill>
                <a:latin typeface="CyrVidanSerbia" panose="02000603070000020002" pitchFamily="2" charset="0"/>
              </a:rPr>
              <a:t>Ф</a:t>
            </a:r>
            <a:r>
              <a:rPr lang="sr-Cyrl-RS" sz="2600" b="1" dirty="0" smtClean="0">
                <a:latin typeface="CyrVidanSerbia" panose="02000603070000020002" pitchFamily="2" charset="0"/>
              </a:rPr>
              <a:t>илип је видио </a:t>
            </a:r>
            <a:r>
              <a:rPr lang="sr-Cyrl-RS" sz="2600" b="1" dirty="0" smtClean="0">
                <a:solidFill>
                  <a:schemeClr val="accent6">
                    <a:lumMod val="75000"/>
                  </a:schemeClr>
                </a:solidFill>
                <a:latin typeface="CyrVidanSerbia" panose="02000603070000020002" pitchFamily="2" charset="0"/>
              </a:rPr>
              <a:t>ж</a:t>
            </a:r>
            <a:r>
              <a:rPr lang="sr-Cyrl-RS" sz="2600" b="1" dirty="0" smtClean="0">
                <a:latin typeface="CyrVidanSerbia" panose="02000603070000020002" pitchFamily="2" charset="0"/>
              </a:rPr>
              <a:t>ира</a:t>
            </a:r>
            <a:r>
              <a:rPr lang="sr-Cyrl-RS" sz="2600" b="1" dirty="0" smtClean="0">
                <a:solidFill>
                  <a:srgbClr val="C00000"/>
                </a:solidFill>
                <a:latin typeface="CyrVidanSerbia" panose="02000603070000020002" pitchFamily="2" charset="0"/>
              </a:rPr>
              <a:t>ф</a:t>
            </a:r>
            <a:r>
              <a:rPr lang="sr-Cyrl-RS" sz="2600" b="1" dirty="0" smtClean="0">
                <a:latin typeface="CyrVidanSerbia" panose="02000603070000020002" pitchFamily="2" charset="0"/>
              </a:rPr>
              <a:t>у.</a:t>
            </a:r>
          </a:p>
          <a:p>
            <a:pPr marL="0" indent="0">
              <a:buNone/>
            </a:pPr>
            <a:r>
              <a:rPr lang="sr-Cyrl-RS" sz="2600" b="1" dirty="0" smtClean="0">
                <a:solidFill>
                  <a:schemeClr val="accent6">
                    <a:lumMod val="75000"/>
                  </a:schemeClr>
                </a:solidFill>
                <a:latin typeface="CyrVidanSerbia" panose="02000603070000020002" pitchFamily="2" charset="0"/>
              </a:rPr>
              <a:t>Ж</a:t>
            </a:r>
            <a:r>
              <a:rPr lang="sr-Cyrl-RS" sz="2600" b="1" dirty="0" smtClean="0">
                <a:latin typeface="CyrVidanSerbia" panose="02000603070000020002" pitchFamily="2" charset="0"/>
              </a:rPr>
              <a:t>ира</a:t>
            </a:r>
            <a:r>
              <a:rPr lang="sr-Cyrl-RS" sz="2600" b="1" dirty="0" smtClean="0">
                <a:solidFill>
                  <a:srgbClr val="C00000"/>
                </a:solidFill>
                <a:latin typeface="CyrVidanSerbia" panose="02000603070000020002" pitchFamily="2" charset="0"/>
              </a:rPr>
              <a:t>ф</a:t>
            </a:r>
            <a:r>
              <a:rPr lang="sr-Cyrl-RS" sz="2600" b="1" dirty="0" smtClean="0">
                <a:latin typeface="CyrVidanSerbia" panose="02000603070000020002" pitchFamily="2" charset="0"/>
              </a:rPr>
              <a:t>а у</a:t>
            </a:r>
            <a:r>
              <a:rPr lang="sr-Cyrl-RS" sz="2600" b="1" dirty="0" smtClean="0">
                <a:solidFill>
                  <a:schemeClr val="accent6">
                    <a:lumMod val="75000"/>
                  </a:schemeClr>
                </a:solidFill>
                <a:latin typeface="CyrVidanSerbia" panose="02000603070000020002" pitchFamily="2" charset="0"/>
              </a:rPr>
              <a:t>ж</a:t>
            </a:r>
            <a:r>
              <a:rPr lang="sr-Cyrl-RS" sz="2600" b="1" dirty="0" smtClean="0">
                <a:latin typeface="CyrVidanSerbia" panose="02000603070000020002" pitchFamily="2" charset="0"/>
              </a:rPr>
              <a:t>ива у А</a:t>
            </a:r>
            <a:r>
              <a:rPr lang="sr-Cyrl-RS" sz="2600" b="1" dirty="0" smtClean="0">
                <a:solidFill>
                  <a:schemeClr val="accent6">
                    <a:lumMod val="75000"/>
                  </a:schemeClr>
                </a:solidFill>
                <a:latin typeface="CyrVidanSerbia" panose="02000603070000020002" pitchFamily="2" charset="0"/>
              </a:rPr>
              <a:t>ф</a:t>
            </a:r>
            <a:r>
              <a:rPr lang="sr-Cyrl-RS" sz="2600" b="1" dirty="0" smtClean="0">
                <a:latin typeface="CyrVidanSerbia" panose="02000603070000020002" pitchFamily="2" charset="0"/>
              </a:rPr>
              <a:t>рици.</a:t>
            </a:r>
          </a:p>
          <a:p>
            <a:pPr marL="0" indent="0">
              <a:buNone/>
            </a:pPr>
            <a:r>
              <a:rPr lang="sr-Cyrl-RS" sz="2600" b="1" dirty="0" smtClean="0">
                <a:solidFill>
                  <a:srgbClr val="7030A0"/>
                </a:solidFill>
                <a:latin typeface="CyrVidanSerbia" panose="02000603070000020002" pitchFamily="2" charset="0"/>
              </a:rPr>
              <a:t>Ћ</a:t>
            </a:r>
            <a:r>
              <a:rPr lang="sr-Cyrl-RS" sz="2600" b="1" dirty="0" smtClean="0">
                <a:latin typeface="CyrVidanSerbia" panose="02000603070000020002" pitchFamily="2" charset="0"/>
              </a:rPr>
              <a:t>иро воли јести </a:t>
            </a:r>
            <a:r>
              <a:rPr lang="sr-Cyrl-RS" sz="2600" b="1" dirty="0" smtClean="0">
                <a:solidFill>
                  <a:srgbClr val="7030A0"/>
                </a:solidFill>
                <a:latin typeface="CyrVidanSerbia" panose="02000603070000020002" pitchFamily="2" charset="0"/>
              </a:rPr>
              <a:t>ћ</a:t>
            </a:r>
            <a:r>
              <a:rPr lang="sr-Cyrl-RS" sz="2600" b="1" dirty="0" smtClean="0">
                <a:latin typeface="CyrVidanSerbia" panose="02000603070000020002" pitchFamily="2" charset="0"/>
              </a:rPr>
              <a:t>уретину.</a:t>
            </a:r>
          </a:p>
          <a:p>
            <a:pPr marL="0" indent="0">
              <a:buNone/>
            </a:pPr>
            <a:r>
              <a:rPr lang="sr-Cyrl-RS" sz="2600" b="1" dirty="0" smtClean="0">
                <a:solidFill>
                  <a:srgbClr val="00B0F0"/>
                </a:solidFill>
                <a:latin typeface="CyrVidanSerbia" panose="02000603070000020002" pitchFamily="2" charset="0"/>
              </a:rPr>
              <a:t>Ђ</a:t>
            </a:r>
            <a:r>
              <a:rPr lang="sr-Cyrl-RS" sz="2600" b="1" dirty="0" smtClean="0">
                <a:latin typeface="CyrVidanSerbia" panose="02000603070000020002" pitchFamily="2" charset="0"/>
              </a:rPr>
              <a:t>ак </a:t>
            </a:r>
            <a:r>
              <a:rPr lang="sr-Cyrl-RS" sz="2600" b="1" dirty="0" smtClean="0">
                <a:solidFill>
                  <a:srgbClr val="7030A0"/>
                </a:solidFill>
                <a:latin typeface="CyrVidanSerbia" panose="02000603070000020002" pitchFamily="2" charset="0"/>
              </a:rPr>
              <a:t>ћ</a:t>
            </a:r>
            <a:r>
              <a:rPr lang="sr-Cyrl-RS" sz="2600" b="1" dirty="0" smtClean="0">
                <a:latin typeface="CyrVidanSerbia" panose="02000603070000020002" pitchFamily="2" charset="0"/>
              </a:rPr>
              <a:t>е и</a:t>
            </a:r>
            <a:r>
              <a:rPr lang="sr-Cyrl-RS" sz="2600" b="1" dirty="0" smtClean="0">
                <a:solidFill>
                  <a:srgbClr val="7030A0"/>
                </a:solidFill>
                <a:latin typeface="CyrVidanSerbia" panose="02000603070000020002" pitchFamily="2" charset="0"/>
              </a:rPr>
              <a:t>ћ</a:t>
            </a:r>
            <a:r>
              <a:rPr lang="sr-Cyrl-RS" sz="2600" b="1" dirty="0" smtClean="0">
                <a:latin typeface="CyrVidanSerbia" panose="02000603070000020002" pitchFamily="2" charset="0"/>
              </a:rPr>
              <a:t>и да бере </a:t>
            </a:r>
            <a:r>
              <a:rPr lang="sr-Cyrl-RS" sz="2600" b="1" dirty="0" smtClean="0">
                <a:solidFill>
                  <a:srgbClr val="00B0F0"/>
                </a:solidFill>
                <a:latin typeface="CyrVidanSerbia" panose="02000603070000020002" pitchFamily="2" charset="0"/>
              </a:rPr>
              <a:t>ђ</a:t>
            </a:r>
            <a:r>
              <a:rPr lang="sr-Cyrl-RS" sz="2600" b="1" dirty="0" smtClean="0">
                <a:latin typeface="CyrVidanSerbia" panose="02000603070000020002" pitchFamily="2" charset="0"/>
              </a:rPr>
              <a:t>ур</a:t>
            </a:r>
            <a:r>
              <a:rPr lang="sr-Cyrl-RS" sz="2600" b="1" dirty="0" smtClean="0">
                <a:solidFill>
                  <a:srgbClr val="00B0F0"/>
                </a:solidFill>
                <a:latin typeface="CyrVidanSerbia" panose="02000603070000020002" pitchFamily="2" charset="0"/>
              </a:rPr>
              <a:t>ђ</a:t>
            </a:r>
            <a:r>
              <a:rPr lang="sr-Cyrl-RS" sz="2600" b="1" dirty="0" smtClean="0">
                <a:latin typeface="CyrVidanSerbia" panose="02000603070000020002" pitchFamily="2" charset="0"/>
              </a:rPr>
              <a:t>евак.</a:t>
            </a:r>
            <a:endParaRPr lang="bs-Latn-BA" sz="2600" b="1" dirty="0">
              <a:latin typeface="CyrVidanSerbia" panose="02000603070000020002" pitchFamily="2" charset="0"/>
            </a:endParaRPr>
          </a:p>
        </p:txBody>
      </p:sp>
      <p:sp>
        <p:nvSpPr>
          <p:cNvPr id="7" name="Čuvar mesta za tekst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8" name="Čuvar mesta za sadržaj 7"/>
          <p:cNvSpPr>
            <a:spLocks noGrp="1"/>
          </p:cNvSpPr>
          <p:nvPr>
            <p:ph sz="quarter" idx="4"/>
          </p:nvPr>
        </p:nvSpPr>
        <p:spPr>
          <a:xfrm>
            <a:off x="4605102" y="1152096"/>
            <a:ext cx="4041775" cy="29634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RS" sz="3200" dirty="0" smtClean="0">
                <a:solidFill>
                  <a:srgbClr val="FFFF00"/>
                </a:solidFill>
                <a:latin typeface="CyrVidanSerbia" panose="02000603070000020002" pitchFamily="2" charset="0"/>
              </a:rPr>
              <a:t>Х   х</a:t>
            </a:r>
          </a:p>
          <a:p>
            <a:pPr marL="0" indent="0">
              <a:buNone/>
            </a:pPr>
            <a:r>
              <a:rPr lang="sr-Cyrl-RS" sz="3200" dirty="0" smtClean="0">
                <a:solidFill>
                  <a:schemeClr val="accent6">
                    <a:lumMod val="75000"/>
                  </a:schemeClr>
                </a:solidFill>
                <a:latin typeface="CyrVidanSerbia" panose="02000603070000020002" pitchFamily="2" charset="0"/>
              </a:rPr>
              <a:t>Ж  </a:t>
            </a:r>
            <a:r>
              <a:rPr lang="sr-Cyrl-RS" sz="3200" dirty="0" smtClean="0">
                <a:solidFill>
                  <a:schemeClr val="accent6">
                    <a:lumMod val="75000"/>
                  </a:schemeClr>
                </a:solidFill>
                <a:latin typeface="CyrVidanSerbia" panose="02000603070000020002" pitchFamily="2" charset="0"/>
              </a:rPr>
              <a:t>ж</a:t>
            </a:r>
          </a:p>
          <a:p>
            <a:pPr marL="0" indent="0">
              <a:buNone/>
            </a:pPr>
            <a:r>
              <a:rPr lang="sr-Cyrl-RS" sz="3200" dirty="0" smtClean="0">
                <a:solidFill>
                  <a:srgbClr val="C00000"/>
                </a:solidFill>
                <a:latin typeface="CyrVidanSerbia" panose="02000603070000020002" pitchFamily="2" charset="0"/>
              </a:rPr>
              <a:t>Ф  ф</a:t>
            </a:r>
          </a:p>
          <a:p>
            <a:pPr marL="0" indent="0">
              <a:buNone/>
            </a:pPr>
            <a:r>
              <a:rPr lang="sr-Cyrl-RS" sz="3200" dirty="0" smtClean="0">
                <a:solidFill>
                  <a:srgbClr val="7030A0"/>
                </a:solidFill>
                <a:latin typeface="CyrVidanSerbia" panose="02000603070000020002" pitchFamily="2" charset="0"/>
              </a:rPr>
              <a:t>Ћ  ћ</a:t>
            </a:r>
          </a:p>
          <a:p>
            <a:pPr marL="0" indent="0">
              <a:buNone/>
            </a:pPr>
            <a:r>
              <a:rPr lang="sr-Cyrl-RS" sz="3200" dirty="0" smtClean="0">
                <a:solidFill>
                  <a:srgbClr val="00B0F0"/>
                </a:solidFill>
                <a:latin typeface="CyrVidanSerbia" panose="02000603070000020002" pitchFamily="2" charset="0"/>
              </a:rPr>
              <a:t>Ђ  ђ</a:t>
            </a:r>
            <a:endParaRPr lang="bs-Latn-BA" sz="3200" dirty="0">
              <a:solidFill>
                <a:srgbClr val="00B0F0"/>
              </a:solidFill>
              <a:latin typeface="CyrVidanSerbia" panose="02000603070000020002" pitchFamily="2" charset="0"/>
            </a:endParaRPr>
          </a:p>
        </p:txBody>
      </p:sp>
      <p:pic>
        <p:nvPicPr>
          <p:cNvPr id="3075" name="Picture 3" descr="C:\Users\Nastavnik\Desktop\cute-frog-cartoon-vector-169480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1481" l="1350" r="98988">
                        <a14:foregroundMark x1="31496" y1="24444" x2="28571" y2="28333"/>
                        <a14:foregroundMark x1="49606" y1="23519" x2="50281" y2="29722"/>
                        <a14:foregroundMark x1="71991" y1="2685" x2="68391" y2="8519"/>
                        <a14:foregroundMark x1="83127" y1="8056" x2="83690" y2="148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485" y="1491630"/>
            <a:ext cx="640451" cy="77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Nastavnik\Desktop\cute-snail-cartoon-escargot-animal-snail-slug-kawaii_125446-3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04" b="89936" l="6550" r="899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183597"/>
            <a:ext cx="936459" cy="936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Nastavnik\Desktop\depositphotos_24355689-stock-illustration-lily-of-the-valley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842" r="963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9655" y="2081072"/>
            <a:ext cx="846225" cy="935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Nastavnik\Desktop\7c04ad78be1d05d6923f3ba0317276dd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93" b="99754" l="847" r="99153">
                        <a14:foregroundMark x1="44915" y1="15764" x2="41949" y2="24138"/>
                        <a14:foregroundMark x1="41949" y1="17241" x2="38136" y2="21921"/>
                        <a14:foregroundMark x1="67797" y1="16502" x2="73305" y2="256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299" y="3174002"/>
            <a:ext cx="635382" cy="1126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Nastavnik\Desktop\womens-fancy-dress-icon-cartoon-style-vector-24262114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019" b="90000" l="11900" r="91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237" y="2620133"/>
            <a:ext cx="866763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Nastavnik\Desktop\844bbdc89f9e92d74277c4742a8e914e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875" b="97813" l="4264" r="98450">
                        <a14:foregroundMark x1="41473" y1="15625" x2="42636" y2="23438"/>
                        <a14:foregroundMark x1="59690" y1="15625" x2="56202" y2="25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919" y="3743352"/>
            <a:ext cx="523318" cy="649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4377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r-Cyrl-R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Задатак за самосталан рад:</a:t>
            </a:r>
            <a:endParaRPr lang="bs-Latn-BA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Čuvar mesta za tekst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Повежи правилно:</a:t>
            </a:r>
            <a:endParaRPr lang="bs-Latn-B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Čuvar mesta za sadržaj 2"/>
          <p:cNvSpPr>
            <a:spLocks noGrp="1"/>
          </p:cNvSpPr>
          <p:nvPr>
            <p:ph sz="half" idx="2"/>
          </p:nvPr>
        </p:nvSpPr>
        <p:spPr/>
        <p:txBody>
          <a:bodyPr numCol="1">
            <a:noAutofit/>
          </a:bodyPr>
          <a:lstStyle/>
          <a:p>
            <a:pPr marL="0" indent="0" algn="ctr">
              <a:buNone/>
            </a:pPr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 Хана</a:t>
            </a:r>
          </a:p>
          <a:p>
            <a:pPr marL="0" indent="0" algn="ctr">
              <a:buNone/>
            </a:pPr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Жана </a:t>
            </a:r>
          </a:p>
          <a:p>
            <a:pPr marL="0" indent="0" algn="ctr">
              <a:buNone/>
            </a:pPr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х</a:t>
            </a:r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аљина</a:t>
            </a:r>
          </a:p>
          <a:p>
            <a:pPr marL="0" indent="0" algn="ctr">
              <a:buNone/>
            </a:pPr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уж</a:t>
            </a:r>
          </a:p>
          <a:p>
            <a:pPr marL="0" indent="0" algn="ctr">
              <a:buNone/>
            </a:pPr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Федор</a:t>
            </a:r>
          </a:p>
          <a:p>
            <a:pPr marL="0" indent="0" algn="ctr">
              <a:buNone/>
            </a:pPr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крофна</a:t>
            </a:r>
          </a:p>
          <a:p>
            <a:pPr marL="0" indent="0" algn="ctr">
              <a:buNone/>
            </a:pPr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ћ</a:t>
            </a:r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уп</a:t>
            </a:r>
          </a:p>
          <a:p>
            <a:pPr marL="0" indent="0" algn="ctr">
              <a:buNone/>
            </a:pPr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ђак</a:t>
            </a:r>
            <a:endParaRPr lang="sr-Cyrl-R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Čuvar mesta za tekst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Čuvar mesta za sadržaj 6"/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sr-Cyrl-RS" dirty="0" smtClean="0">
                <a:latin typeface="CyrVidanSerbia" panose="02000603070000020002" pitchFamily="2" charset="0"/>
              </a:rPr>
              <a:t>Жана</a:t>
            </a:r>
          </a:p>
          <a:p>
            <a:pPr marL="0" indent="0">
              <a:buNone/>
            </a:pPr>
            <a:r>
              <a:rPr lang="sr-Cyrl-RS" dirty="0" smtClean="0">
                <a:latin typeface="CyrVidanSerbia" panose="02000603070000020002" pitchFamily="2" charset="0"/>
              </a:rPr>
              <a:t>Хана</a:t>
            </a:r>
          </a:p>
          <a:p>
            <a:pPr marL="0" indent="0">
              <a:buNone/>
            </a:pPr>
            <a:r>
              <a:rPr lang="sr-Cyrl-RS" dirty="0">
                <a:latin typeface="CyrVidanSerbia" panose="02000603070000020002" pitchFamily="2" charset="0"/>
              </a:rPr>
              <a:t>к</a:t>
            </a:r>
            <a:r>
              <a:rPr lang="sr-Cyrl-RS" dirty="0" smtClean="0">
                <a:latin typeface="CyrVidanSerbia" panose="02000603070000020002" pitchFamily="2" charset="0"/>
              </a:rPr>
              <a:t>рофна</a:t>
            </a:r>
          </a:p>
          <a:p>
            <a:pPr marL="0" indent="0">
              <a:buNone/>
            </a:pPr>
            <a:r>
              <a:rPr lang="sr-Cyrl-RS" dirty="0" smtClean="0">
                <a:latin typeface="CyrVidanSerbia" panose="02000603070000020002" pitchFamily="2" charset="0"/>
              </a:rPr>
              <a:t>Федор</a:t>
            </a:r>
          </a:p>
          <a:p>
            <a:pPr marL="0" indent="0">
              <a:buNone/>
            </a:pPr>
            <a:r>
              <a:rPr lang="sr-Cyrl-RS" dirty="0">
                <a:latin typeface="CyrVidanSerbia" panose="02000603070000020002" pitchFamily="2" charset="0"/>
              </a:rPr>
              <a:t>х</a:t>
            </a:r>
            <a:r>
              <a:rPr lang="sr-Cyrl-RS" dirty="0" smtClean="0">
                <a:latin typeface="CyrVidanSerbia" panose="02000603070000020002" pitchFamily="2" charset="0"/>
              </a:rPr>
              <a:t>аљина</a:t>
            </a:r>
          </a:p>
          <a:p>
            <a:pPr marL="0" indent="0">
              <a:buNone/>
            </a:pPr>
            <a:r>
              <a:rPr lang="sr-Cyrl-RS" dirty="0">
                <a:latin typeface="CyrVidanSerbia" panose="02000603070000020002" pitchFamily="2" charset="0"/>
              </a:rPr>
              <a:t>п</a:t>
            </a:r>
            <a:r>
              <a:rPr lang="sr-Cyrl-RS" dirty="0" smtClean="0">
                <a:latin typeface="CyrVidanSerbia" panose="02000603070000020002" pitchFamily="2" charset="0"/>
              </a:rPr>
              <a:t>уж</a:t>
            </a:r>
          </a:p>
          <a:p>
            <a:pPr marL="0" indent="0">
              <a:buNone/>
            </a:pPr>
            <a:r>
              <a:rPr lang="sr-Cyrl-RS" dirty="0">
                <a:latin typeface="CyrVidanSerbia" panose="02000603070000020002" pitchFamily="2" charset="0"/>
              </a:rPr>
              <a:t>ђ</a:t>
            </a:r>
            <a:r>
              <a:rPr lang="sr-Cyrl-RS" dirty="0" smtClean="0">
                <a:latin typeface="CyrVidanSerbia" panose="02000603070000020002" pitchFamily="2" charset="0"/>
              </a:rPr>
              <a:t>ак</a:t>
            </a:r>
          </a:p>
          <a:p>
            <a:pPr marL="0" indent="0">
              <a:buNone/>
            </a:pPr>
            <a:r>
              <a:rPr lang="sr-Cyrl-RS" dirty="0" smtClean="0">
                <a:latin typeface="CyrVidanSerbia" panose="02000603070000020002" pitchFamily="2" charset="0"/>
              </a:rPr>
              <a:t>ћуп</a:t>
            </a:r>
            <a:endParaRPr lang="bs-Latn-BA" dirty="0">
              <a:latin typeface="CyrVidanSerbia" panose="02000603070000020002" pitchFamily="2" charset="0"/>
            </a:endParaRPr>
          </a:p>
        </p:txBody>
      </p:sp>
      <p:pic>
        <p:nvPicPr>
          <p:cNvPr id="4098" name="Picture 2" descr="C:\Users\Nastavnik\Desktop\iStock-859122150-feather-pen-1024x822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343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3614">
            <a:off x="4954237" y="2063018"/>
            <a:ext cx="4968552" cy="398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Nastavnik\Desktop\Vaso-Anfora-ornato-H.cm_.40-L.cm_.20-Kg.4-€195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3000" l="9944" r="898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800876"/>
            <a:ext cx="1315041" cy="1973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597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Kancelarij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arij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arij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Kancelarij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arij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arij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230</Words>
  <Application>Microsoft Office PowerPoint</Application>
  <PresentationFormat>Projekcija na ekranu (16:9)</PresentationFormat>
  <Paragraphs>87</Paragraphs>
  <Slides>7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8" baseType="lpstr">
      <vt:lpstr>Office tema</vt:lpstr>
      <vt:lpstr>Српски језик - 2. разред</vt:lpstr>
      <vt:lpstr>АЗБУКА - Азбука</vt:lpstr>
      <vt:lpstr>Прочитајмо заједно:</vt:lpstr>
      <vt:lpstr>Учимо читати нова слова:</vt:lpstr>
      <vt:lpstr>Уочи слова која смо научили у ријечима:</vt:lpstr>
      <vt:lpstr>Уочи слова која смо научили у реченици:</vt:lpstr>
      <vt:lpstr>Задатак за самосталан рад: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Српски језик 2. разред</dc:title>
  <dc:creator>Nastavnik</dc:creator>
  <cp:lastModifiedBy>Nastavnik</cp:lastModifiedBy>
  <cp:revision>27</cp:revision>
  <dcterms:created xsi:type="dcterms:W3CDTF">2020-12-02T12:29:15Z</dcterms:created>
  <dcterms:modified xsi:type="dcterms:W3CDTF">2020-12-02T21:51:44Z</dcterms:modified>
</cp:coreProperties>
</file>