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9" r:id="rId4"/>
    <p:sldId id="261" r:id="rId5"/>
    <p:sldId id="263" r:id="rId6"/>
    <p:sldId id="264" r:id="rId7"/>
    <p:sldId id="267" r:id="rId8"/>
    <p:sldId id="265" r:id="rId9"/>
    <p:sldId id="266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8027" autoAdjust="0"/>
    <p:restoredTop sz="86570" autoAdjust="0"/>
  </p:normalViewPr>
  <p:slideViewPr>
    <p:cSldViewPr>
      <p:cViewPr varScale="1">
        <p:scale>
          <a:sx n="112" d="100"/>
          <a:sy n="112" d="100"/>
        </p:scale>
        <p:origin x="-90" y="-24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688810-DBD1-42BE-A283-AD1E1A36BA2F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5D9BAB-B120-4F0C-9F61-4D38C9AE84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1009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5D9BAB-B120-4F0C-9F61-4D38C9AE843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91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52317"/>
            <a:ext cx="9013372" cy="501915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2400300"/>
            <a:ext cx="6400800" cy="120015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2E07C-45BF-4B2A-8DC0-72E888BF59C4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9E1D40D-5126-442E-BB2A-5F38BB93AA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2" y="1086978"/>
            <a:ext cx="9021537" cy="11455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2" y="1047540"/>
            <a:ext cx="9021537" cy="90435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2" y="2232487"/>
            <a:ext cx="9021537" cy="82899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129448"/>
            <a:ext cx="8229600" cy="1102519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2E07C-45BF-4B2A-8DC0-72E888BF59C4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D40D-5126-442E-BB2A-5F38BB93AA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1"/>
            <a:ext cx="201168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05980"/>
            <a:ext cx="5562600" cy="43886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2E07C-45BF-4B2A-8DC0-72E888BF59C4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D40D-5126-442E-BB2A-5F38BB93AA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2E07C-45BF-4B2A-8DC0-72E888BF59C4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D40D-5126-442E-BB2A-5F38BB93AA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085850"/>
            <a:ext cx="7772400" cy="3429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52317"/>
            <a:ext cx="9013372" cy="501915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714376"/>
            <a:ext cx="7772400" cy="1021556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910953"/>
            <a:ext cx="7772400" cy="1003697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2E07C-45BF-4B2A-8DC0-72E888BF59C4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4629150"/>
            <a:ext cx="4000500" cy="3429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3" y="1782623"/>
            <a:ext cx="9013515" cy="6858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7" y="1756107"/>
            <a:ext cx="9013781" cy="3428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7" y="1851660"/>
            <a:ext cx="9014621" cy="3429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4656582"/>
            <a:ext cx="457200" cy="342900"/>
          </a:xfrm>
        </p:spPr>
        <p:txBody>
          <a:bodyPr/>
          <a:lstStyle/>
          <a:p>
            <a:fld id="{59E1D40D-5126-442E-BB2A-5F38BB93AA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2E07C-45BF-4B2A-8DC0-72E888BF59C4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D40D-5126-442E-BB2A-5F38BB93AA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085850"/>
            <a:ext cx="3749040" cy="3429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085850"/>
            <a:ext cx="3749040" cy="3429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4788"/>
            <a:ext cx="7772400" cy="85725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085850"/>
            <a:ext cx="3733800" cy="5715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085850"/>
            <a:ext cx="3733800" cy="5715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2E07C-45BF-4B2A-8DC0-72E888BF59C4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D40D-5126-442E-BB2A-5F38BB93AA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1685925"/>
            <a:ext cx="3733800" cy="291465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1685925"/>
            <a:ext cx="3733800" cy="291465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2E07C-45BF-4B2A-8DC0-72E888BF59C4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D40D-5126-442E-BB2A-5F38BB93AA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2E07C-45BF-4B2A-8DC0-72E888BF59C4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D40D-5126-442E-BB2A-5F38BB93AA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52316"/>
            <a:ext cx="9013372" cy="5020056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4788"/>
            <a:ext cx="7772400" cy="85725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200150"/>
            <a:ext cx="1905000" cy="337185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2E07C-45BF-4B2A-8DC0-72E888BF59C4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D40D-5126-442E-BB2A-5F38BB93AA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200150"/>
            <a:ext cx="5715000" cy="337185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75413"/>
            <a:ext cx="7315200" cy="391716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84369"/>
            <a:ext cx="7315200" cy="51435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2E07C-45BF-4B2A-8DC0-72E888BF59C4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4629150"/>
            <a:ext cx="3886200" cy="3429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4656582"/>
            <a:ext cx="457200" cy="342900"/>
          </a:xfrm>
        </p:spPr>
        <p:txBody>
          <a:bodyPr/>
          <a:lstStyle/>
          <a:p>
            <a:fld id="{59E1D40D-5126-442E-BB2A-5F38BB93AA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3512666"/>
            <a:ext cx="9006840" cy="6858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9" y="3487856"/>
            <a:ext cx="9006639" cy="3428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1" y="3579919"/>
            <a:ext cx="9006637" cy="3660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9" y="50007"/>
            <a:ext cx="9001873" cy="3436144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52316"/>
            <a:ext cx="9013372" cy="5020056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05979"/>
            <a:ext cx="7772400" cy="85725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085850"/>
            <a:ext cx="7772400" cy="3429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4643437"/>
            <a:ext cx="2476500" cy="357188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562E07C-45BF-4B2A-8DC0-72E888BF59C4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4629150"/>
            <a:ext cx="3962400" cy="3429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4657725"/>
            <a:ext cx="457200" cy="3429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9E1D40D-5126-442E-BB2A-5F38BB93AA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ПОВРШИНА ПРАВОУГАОНИКА И КВАДРАТА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kvir za tekst 2"/>
          <p:cNvSpPr txBox="1"/>
          <p:nvPr/>
        </p:nvSpPr>
        <p:spPr>
          <a:xfrm>
            <a:off x="3143240" y="3071816"/>
            <a:ext cx="3357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400" b="1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разред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14282" y="142858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1. Израчунај </a:t>
            </a: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површину правоугаоника ако су његове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странице: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а =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9cm                     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       b =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5cm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ravougaonik 3"/>
          <p:cNvSpPr/>
          <p:nvPr/>
        </p:nvSpPr>
        <p:spPr>
          <a:xfrm>
            <a:off x="785786" y="3714758"/>
            <a:ext cx="4857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Површина правоугаоника је 45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cm²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Pravougaonik 4"/>
          <p:cNvSpPr/>
          <p:nvPr/>
        </p:nvSpPr>
        <p:spPr>
          <a:xfrm>
            <a:off x="5786446" y="1500180"/>
            <a:ext cx="2786082" cy="13573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ravougaonik 5"/>
          <p:cNvSpPr/>
          <p:nvPr/>
        </p:nvSpPr>
        <p:spPr>
          <a:xfrm>
            <a:off x="785786" y="1785932"/>
            <a:ext cx="12144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а=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9cm</a:t>
            </a: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Pravougaonik 6"/>
          <p:cNvSpPr/>
          <p:nvPr/>
        </p:nvSpPr>
        <p:spPr>
          <a:xfrm>
            <a:off x="785786" y="2214560"/>
            <a:ext cx="11176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b= 5cm</a:t>
            </a: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Pravougaonik 7"/>
          <p:cNvSpPr/>
          <p:nvPr/>
        </p:nvSpPr>
        <p:spPr>
          <a:xfrm>
            <a:off x="785786" y="1357304"/>
            <a:ext cx="9220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P=a·b</a:t>
            </a:r>
            <a:endParaRPr lang="sr-Latn-R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Pravougaonik 8"/>
          <p:cNvSpPr/>
          <p:nvPr/>
        </p:nvSpPr>
        <p:spPr>
          <a:xfrm>
            <a:off x="785786" y="2643188"/>
            <a:ext cx="16898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P=9cm·5cm</a:t>
            </a:r>
          </a:p>
        </p:txBody>
      </p:sp>
      <p:sp>
        <p:nvSpPr>
          <p:cNvPr id="10" name="Pravougaonik 9"/>
          <p:cNvSpPr/>
          <p:nvPr/>
        </p:nvSpPr>
        <p:spPr>
          <a:xfrm>
            <a:off x="785786" y="3071816"/>
            <a:ext cx="13821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P= 45cm²</a:t>
            </a: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9" grpId="0"/>
      <p:bldP spid="4" grpId="0"/>
      <p:bldP spid="5" grpId="0" animBg="1"/>
      <p:bldP spid="6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285720" y="142858"/>
            <a:ext cx="70659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Cyrl-RS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Израчунај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површину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датог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квадрата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                    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714348" y="642924"/>
            <a:ext cx="12144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BA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a=</a:t>
            </a:r>
            <a:r>
              <a:rPr lang="sr-Latn-R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сm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Pravougaonik 4"/>
          <p:cNvSpPr/>
          <p:nvPr/>
        </p:nvSpPr>
        <p:spPr>
          <a:xfrm>
            <a:off x="6786578" y="1500180"/>
            <a:ext cx="1428760" cy="1428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ravougaonik 5"/>
          <p:cNvSpPr/>
          <p:nvPr/>
        </p:nvSpPr>
        <p:spPr>
          <a:xfrm>
            <a:off x="642910" y="3357568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Површина квадрата је 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16cm²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Pravougaonik 6"/>
          <p:cNvSpPr/>
          <p:nvPr/>
        </p:nvSpPr>
        <p:spPr>
          <a:xfrm>
            <a:off x="714348" y="1071552"/>
            <a:ext cx="9044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P=a·a</a:t>
            </a:r>
          </a:p>
        </p:txBody>
      </p:sp>
      <p:sp>
        <p:nvSpPr>
          <p:cNvPr id="8" name="Pravougaonik 7"/>
          <p:cNvSpPr/>
          <p:nvPr/>
        </p:nvSpPr>
        <p:spPr>
          <a:xfrm>
            <a:off x="714348" y="1500180"/>
            <a:ext cx="10230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a=4cm</a:t>
            </a: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Pravougaonik 8"/>
          <p:cNvSpPr/>
          <p:nvPr/>
        </p:nvSpPr>
        <p:spPr>
          <a:xfrm>
            <a:off x="714348" y="2000246"/>
            <a:ext cx="16898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P=4cm·4cm</a:t>
            </a:r>
            <a:endParaRPr lang="en-US" sz="2400" dirty="0"/>
          </a:p>
        </p:txBody>
      </p:sp>
      <p:sp>
        <p:nvSpPr>
          <p:cNvPr id="10" name="Pravougaonik 9"/>
          <p:cNvSpPr/>
          <p:nvPr/>
        </p:nvSpPr>
        <p:spPr>
          <a:xfrm>
            <a:off x="714348" y="2428874"/>
            <a:ext cx="13051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P=16cm²</a:t>
            </a: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/>
      <p:bldP spid="5" grpId="0" animBg="1"/>
      <p:bldP spid="6" grpId="0"/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29183" y="5269"/>
            <a:ext cx="897197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sr-Latn-BA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</a:t>
            </a:r>
            <a:r>
              <a:rPr kumimoji="0" lang="sr-Cyrl-RS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Парцела</a:t>
            </a:r>
            <a:r>
              <a:rPr kumimoji="0" lang="sr-Cyrl-RS" sz="24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засађена малинама</a:t>
            </a:r>
            <a:r>
              <a:rPr lang="sr-Cyrl-R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облика правоугаоника</a:t>
            </a:r>
            <a:r>
              <a:rPr kumimoji="0" lang="sr-Cyrl-RS" sz="24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има површину 720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m²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. Њена ширина је 9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. Колика је дужина парцеле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" name="Okvir za tekst 4"/>
          <p:cNvSpPr txBox="1"/>
          <p:nvPr/>
        </p:nvSpPr>
        <p:spPr>
          <a:xfrm>
            <a:off x="1928794" y="1142990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P=a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·b</a:t>
            </a:r>
          </a:p>
        </p:txBody>
      </p:sp>
      <p:sp>
        <p:nvSpPr>
          <p:cNvPr id="6" name="Okvir za tekst 5"/>
          <p:cNvSpPr txBox="1"/>
          <p:nvPr/>
        </p:nvSpPr>
        <p:spPr>
          <a:xfrm>
            <a:off x="285720" y="3000378"/>
            <a:ext cx="3346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Дужина парцеле је 80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Pravougaonik 6"/>
          <p:cNvSpPr/>
          <p:nvPr/>
        </p:nvSpPr>
        <p:spPr>
          <a:xfrm>
            <a:off x="285720" y="1000114"/>
            <a:ext cx="13573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sr-Latn-BA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P=720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m²</a:t>
            </a:r>
            <a:endParaRPr lang="sr-Latn-BA" sz="2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sr-Latn-BA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b=9m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sr-Latn-BA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a=?</a:t>
            </a:r>
          </a:p>
        </p:txBody>
      </p:sp>
      <p:sp>
        <p:nvSpPr>
          <p:cNvPr id="8" name="Pravougaonik 7"/>
          <p:cNvSpPr/>
          <p:nvPr/>
        </p:nvSpPr>
        <p:spPr>
          <a:xfrm>
            <a:off x="1928794" y="1500180"/>
            <a:ext cx="10001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a=P:b</a:t>
            </a:r>
          </a:p>
        </p:txBody>
      </p:sp>
      <p:sp>
        <p:nvSpPr>
          <p:cNvPr id="9" name="Pravougaonik 8"/>
          <p:cNvSpPr/>
          <p:nvPr/>
        </p:nvSpPr>
        <p:spPr>
          <a:xfrm>
            <a:off x="1928794" y="1857370"/>
            <a:ext cx="18573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a=720m²:9m</a:t>
            </a:r>
          </a:p>
        </p:txBody>
      </p:sp>
      <p:sp>
        <p:nvSpPr>
          <p:cNvPr id="10" name="Pravougaonik 9"/>
          <p:cNvSpPr/>
          <p:nvPr/>
        </p:nvSpPr>
        <p:spPr>
          <a:xfrm>
            <a:off x="1928794" y="2214560"/>
            <a:ext cx="10406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a=80m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9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71450"/>
            <a:ext cx="86868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4. На слици је представљено поље кукуруза облика два спојена квадрата. </a:t>
            </a:r>
          </a:p>
          <a:p>
            <a:pPr lvl="0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Израчунај површину поља. Колико је потребно метара ограде како би се поље оградило?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dirty="0" smtClean="0"/>
              <a:t> </a:t>
            </a:r>
            <a:endParaRPr lang="en-US" dirty="0" smtClean="0"/>
          </a:p>
          <a:p>
            <a:r>
              <a:rPr lang="sr-Cyrl-RS" dirty="0" smtClean="0"/>
              <a:t> </a:t>
            </a:r>
            <a:endParaRPr lang="en-US" dirty="0" smtClean="0"/>
          </a:p>
          <a:p>
            <a:r>
              <a:rPr lang="sr-Cyrl-RS" dirty="0" smtClean="0"/>
              <a:t> </a:t>
            </a:r>
            <a:endParaRPr lang="en-US" dirty="0" smtClean="0"/>
          </a:p>
          <a:p>
            <a:r>
              <a:rPr lang="sr-Cyrl-RS" dirty="0" smtClean="0"/>
              <a:t> </a:t>
            </a:r>
            <a:endParaRPr lang="en-US" dirty="0" smtClean="0"/>
          </a:p>
          <a:p>
            <a:r>
              <a:rPr lang="sr-Cyrl-RS" dirty="0" smtClean="0"/>
              <a:t> </a:t>
            </a:r>
            <a:endParaRPr lang="en-US" dirty="0" smtClean="0"/>
          </a:p>
          <a:p>
            <a:r>
              <a:rPr lang="sr-Cyrl-RS" dirty="0" smtClean="0"/>
              <a:t> </a:t>
            </a:r>
            <a:endParaRPr lang="en-US" dirty="0" smtClean="0"/>
          </a:p>
          <a:p>
            <a:r>
              <a:rPr lang="sr-Cyrl-RS" dirty="0" smtClean="0"/>
              <a:t> </a:t>
            </a:r>
            <a:endParaRPr lang="en-US" dirty="0" smtClean="0"/>
          </a:p>
          <a:p>
            <a:r>
              <a:rPr lang="sr-Cyrl-RS" dirty="0" smtClean="0"/>
              <a:t> </a:t>
            </a:r>
            <a:endParaRPr lang="en-US" dirty="0" smtClean="0"/>
          </a:p>
          <a:p>
            <a:r>
              <a:rPr lang="sr-Cyrl-RS" dirty="0" smtClean="0"/>
              <a:t> 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026" name="Слика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809750"/>
            <a:ext cx="5867400" cy="3213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282" y="571486"/>
            <a:ext cx="2143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P¹=a·a</a:t>
            </a:r>
          </a:p>
        </p:txBody>
      </p:sp>
      <p:sp>
        <p:nvSpPr>
          <p:cNvPr id="4" name="Okvir za tekst 3"/>
          <p:cNvSpPr txBox="1"/>
          <p:nvPr/>
        </p:nvSpPr>
        <p:spPr>
          <a:xfrm>
            <a:off x="2285984" y="571486"/>
            <a:ext cx="9973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²=a·a</a:t>
            </a: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kvir za tekst 4"/>
          <p:cNvSpPr txBox="1"/>
          <p:nvPr/>
        </p:nvSpPr>
        <p:spPr>
          <a:xfrm>
            <a:off x="4572000" y="357172"/>
            <a:ext cx="12314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P=P¹+P²</a:t>
            </a:r>
          </a:p>
        </p:txBody>
      </p:sp>
      <p:sp>
        <p:nvSpPr>
          <p:cNvPr id="6" name="Okvir za tekst 5"/>
          <p:cNvSpPr txBox="1"/>
          <p:nvPr/>
        </p:nvSpPr>
        <p:spPr>
          <a:xfrm>
            <a:off x="285720" y="2143122"/>
            <a:ext cx="4071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Површина поља је 5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m².</a:t>
            </a:r>
          </a:p>
        </p:txBody>
      </p:sp>
      <p:sp>
        <p:nvSpPr>
          <p:cNvPr id="7" name="Okvir za tekst 6"/>
          <p:cNvSpPr txBox="1"/>
          <p:nvPr/>
        </p:nvSpPr>
        <p:spPr>
          <a:xfrm>
            <a:off x="2357422" y="3000378"/>
            <a:ext cx="1066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O²=4·a</a:t>
            </a:r>
            <a:endParaRPr lang="sr-Latn-R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kvir za tekst 7"/>
          <p:cNvSpPr txBox="1"/>
          <p:nvPr/>
        </p:nvSpPr>
        <p:spPr>
          <a:xfrm>
            <a:off x="4357686" y="3000378"/>
            <a:ext cx="1385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O=O¹+O²</a:t>
            </a:r>
          </a:p>
        </p:txBody>
      </p:sp>
      <p:sp>
        <p:nvSpPr>
          <p:cNvPr id="9" name="Okvir za tekst 8"/>
          <p:cNvSpPr txBox="1"/>
          <p:nvPr/>
        </p:nvSpPr>
        <p:spPr>
          <a:xfrm>
            <a:off x="428596" y="3000378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O¹=4·a</a:t>
            </a:r>
          </a:p>
        </p:txBody>
      </p:sp>
      <p:sp>
        <p:nvSpPr>
          <p:cNvPr id="12" name="Pravougaonik 11"/>
          <p:cNvSpPr/>
          <p:nvPr/>
        </p:nvSpPr>
        <p:spPr>
          <a:xfrm>
            <a:off x="214282" y="142858"/>
            <a:ext cx="10715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a=20m</a:t>
            </a:r>
          </a:p>
        </p:txBody>
      </p:sp>
      <p:sp>
        <p:nvSpPr>
          <p:cNvPr id="13" name="Pravougaonik 12"/>
          <p:cNvSpPr/>
          <p:nvPr/>
        </p:nvSpPr>
        <p:spPr>
          <a:xfrm>
            <a:off x="214282" y="1000114"/>
            <a:ext cx="19288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P¹=20m·20m</a:t>
            </a:r>
          </a:p>
        </p:txBody>
      </p:sp>
      <p:sp>
        <p:nvSpPr>
          <p:cNvPr id="14" name="Pravougaonik 13"/>
          <p:cNvSpPr/>
          <p:nvPr/>
        </p:nvSpPr>
        <p:spPr>
          <a:xfrm>
            <a:off x="214282" y="1357304"/>
            <a:ext cx="14927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P¹= 400m²</a:t>
            </a:r>
          </a:p>
        </p:txBody>
      </p:sp>
      <p:sp>
        <p:nvSpPr>
          <p:cNvPr id="15" name="Pravougaonik 14"/>
          <p:cNvSpPr/>
          <p:nvPr/>
        </p:nvSpPr>
        <p:spPr>
          <a:xfrm>
            <a:off x="2285984" y="142858"/>
            <a:ext cx="10715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a=10m</a:t>
            </a:r>
          </a:p>
        </p:txBody>
      </p:sp>
      <p:sp>
        <p:nvSpPr>
          <p:cNvPr id="16" name="Pravougaonik 15"/>
          <p:cNvSpPr/>
          <p:nvPr/>
        </p:nvSpPr>
        <p:spPr>
          <a:xfrm>
            <a:off x="2285984" y="1000114"/>
            <a:ext cx="19288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P²=10m·1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Pravougaonik 16"/>
          <p:cNvSpPr/>
          <p:nvPr/>
        </p:nvSpPr>
        <p:spPr>
          <a:xfrm>
            <a:off x="2285984" y="1357304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P²=100m²</a:t>
            </a:r>
          </a:p>
        </p:txBody>
      </p:sp>
      <p:sp>
        <p:nvSpPr>
          <p:cNvPr id="18" name="Pravougaonik 17"/>
          <p:cNvSpPr/>
          <p:nvPr/>
        </p:nvSpPr>
        <p:spPr>
          <a:xfrm>
            <a:off x="4572000" y="785800"/>
            <a:ext cx="2286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P=400m²+100m²</a:t>
            </a:r>
          </a:p>
        </p:txBody>
      </p:sp>
      <p:sp>
        <p:nvSpPr>
          <p:cNvPr id="19" name="Pravougaonik 18"/>
          <p:cNvSpPr/>
          <p:nvPr/>
        </p:nvSpPr>
        <p:spPr>
          <a:xfrm>
            <a:off x="4572000" y="1214428"/>
            <a:ext cx="13227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P=500m²</a:t>
            </a:r>
          </a:p>
        </p:txBody>
      </p:sp>
      <p:sp>
        <p:nvSpPr>
          <p:cNvPr id="20" name="Pravougaonik 19"/>
          <p:cNvSpPr/>
          <p:nvPr/>
        </p:nvSpPr>
        <p:spPr>
          <a:xfrm>
            <a:off x="428596" y="3357568"/>
            <a:ext cx="15001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O¹=4·20m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         </a:t>
            </a:r>
          </a:p>
        </p:txBody>
      </p:sp>
      <p:sp>
        <p:nvSpPr>
          <p:cNvPr id="21" name="Pravougaonik 20"/>
          <p:cNvSpPr/>
          <p:nvPr/>
        </p:nvSpPr>
        <p:spPr>
          <a:xfrm>
            <a:off x="428596" y="3714758"/>
            <a:ext cx="12202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O¹=80m</a:t>
            </a:r>
            <a:endParaRPr lang="en-US" sz="2400" dirty="0"/>
          </a:p>
        </p:txBody>
      </p:sp>
      <p:sp>
        <p:nvSpPr>
          <p:cNvPr id="22" name="Pravougaonik 21"/>
          <p:cNvSpPr/>
          <p:nvPr/>
        </p:nvSpPr>
        <p:spPr>
          <a:xfrm>
            <a:off x="2357422" y="3357568"/>
            <a:ext cx="15716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O²=4·10m</a:t>
            </a:r>
          </a:p>
        </p:txBody>
      </p:sp>
      <p:sp>
        <p:nvSpPr>
          <p:cNvPr id="23" name="Pravougaonik 22"/>
          <p:cNvSpPr/>
          <p:nvPr/>
        </p:nvSpPr>
        <p:spPr>
          <a:xfrm>
            <a:off x="2357422" y="3714758"/>
            <a:ext cx="12202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O²=40m</a:t>
            </a:r>
          </a:p>
        </p:txBody>
      </p:sp>
      <p:sp>
        <p:nvSpPr>
          <p:cNvPr id="24" name="Pravougaonik 23"/>
          <p:cNvSpPr/>
          <p:nvPr/>
        </p:nvSpPr>
        <p:spPr>
          <a:xfrm>
            <a:off x="4357686" y="3357568"/>
            <a:ext cx="19288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O=80m+40m</a:t>
            </a:r>
          </a:p>
        </p:txBody>
      </p:sp>
      <p:sp>
        <p:nvSpPr>
          <p:cNvPr id="25" name="Pravougaonik 24"/>
          <p:cNvSpPr/>
          <p:nvPr/>
        </p:nvSpPr>
        <p:spPr>
          <a:xfrm>
            <a:off x="4357686" y="3714758"/>
            <a:ext cx="12811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O=120m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ugaonik 1"/>
          <p:cNvSpPr/>
          <p:nvPr/>
        </p:nvSpPr>
        <p:spPr>
          <a:xfrm>
            <a:off x="642910" y="142858"/>
            <a:ext cx="7772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Имамо заједнички дио поља 10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једног квадрата и 10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другог квадрата.</a:t>
            </a:r>
          </a:p>
        </p:txBody>
      </p:sp>
      <p:pic>
        <p:nvPicPr>
          <p:cNvPr id="3" name="Слика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785932"/>
            <a:ext cx="6019800" cy="3154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ravougaonik 3"/>
          <p:cNvSpPr/>
          <p:nvPr/>
        </p:nvSpPr>
        <p:spPr>
          <a:xfrm>
            <a:off x="642910" y="1000114"/>
            <a:ext cx="2571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120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m-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m = 100m</a:t>
            </a:r>
            <a:endParaRPr lang="sr-Latn-RS" sz="2400" dirty="0" smtClean="0"/>
          </a:p>
        </p:txBody>
      </p:sp>
      <p:sp>
        <p:nvSpPr>
          <p:cNvPr id="5" name="Pravougaonik 4"/>
          <p:cNvSpPr/>
          <p:nvPr/>
        </p:nvSpPr>
        <p:spPr>
          <a:xfrm>
            <a:off x="642910" y="1428742"/>
            <a:ext cx="80724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dirty="0" smtClean="0"/>
              <a:t>Потребно је 100</a:t>
            </a:r>
            <a:r>
              <a:rPr lang="sr-Latn-RS" sz="2400" dirty="0" smtClean="0"/>
              <a:t>m</a:t>
            </a:r>
            <a:r>
              <a:rPr lang="sr-Cyrl-RS" sz="2400" dirty="0" smtClean="0"/>
              <a:t> ограде да би се поље оградило.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1" y="285750"/>
            <a:ext cx="820105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ЗАДАЦИ ЗА САМОСТАЛ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Н РАД:</a:t>
            </a:r>
            <a:endParaRPr lang="sr-Latn-B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/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Израчунај површину квадрата странице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а = 2dm. </a:t>
            </a:r>
            <a:endParaRPr lang="sr-Latn-B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/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2. Израчунај површину правоугаоника ако су његове странице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               а = 3m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             b = 5mm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sr-Latn-BA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Израчунај дужину правоугаоника ако је његова површина 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Р = 32cm² и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ширина  b = 8cm.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Слика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428750"/>
            <a:ext cx="8005311" cy="3276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371600" y="184666"/>
            <a:ext cx="6172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Задатак +</a:t>
            </a:r>
          </a:p>
          <a:p>
            <a:endParaRPr lang="en-US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96080" y="785597"/>
            <a:ext cx="62044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R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зрачунај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површину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обојеног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</a:t>
            </a:r>
            <a:r>
              <a:rPr kumimoji="0" lang="sr-Cyrl-R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иј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ела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фигуре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297</TotalTime>
  <Words>256</Words>
  <Application>Microsoft Office PowerPoint</Application>
  <PresentationFormat>Prikaz na ekranu: (16:9)</PresentationFormat>
  <Paragraphs>74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Equity</vt:lpstr>
      <vt:lpstr>ПОВРШИНА ПРАВОУГАОНИКА И КВАДРАТА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ПОВРШИНА ПРАВОУГАОНИКА И КВАДРАТА</dc:title>
  <dc:creator>ZM</dc:creator>
  <cp:lastModifiedBy>zujic</cp:lastModifiedBy>
  <cp:revision>51</cp:revision>
  <dcterms:created xsi:type="dcterms:W3CDTF">2020-12-01T18:22:11Z</dcterms:created>
  <dcterms:modified xsi:type="dcterms:W3CDTF">2020-12-07T00:05:14Z</dcterms:modified>
</cp:coreProperties>
</file>