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33CC33"/>
    <a:srgbClr val="4684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4276-9AC3-4E7E-BD33-F1FB19883C5E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8486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339933"/>
                </a:solidFill>
              </a:rPr>
              <a:t>Наставник: Данијела Пилиповић</a:t>
            </a:r>
          </a:p>
          <a:p>
            <a:r>
              <a:rPr lang="sr-Cyrl-BA" sz="2400" b="1" dirty="0" smtClean="0">
                <a:solidFill>
                  <a:srgbClr val="339933"/>
                </a:solidFill>
              </a:rPr>
              <a:t>ОШ </a:t>
            </a:r>
            <a:r>
              <a:rPr lang="en-US" sz="2400" b="1" dirty="0" smtClean="0">
                <a:solidFill>
                  <a:srgbClr val="339933"/>
                </a:solidFill>
              </a:rPr>
              <a:t>,,</a:t>
            </a:r>
            <a:r>
              <a:rPr lang="sr-Cyrl-BA" sz="2400" b="1" dirty="0" smtClean="0">
                <a:solidFill>
                  <a:srgbClr val="339933"/>
                </a:solidFill>
              </a:rPr>
              <a:t>Доситеј Обрадовић</a:t>
            </a:r>
            <a:r>
              <a:rPr lang="en-US" sz="2400" b="1" dirty="0" smtClean="0">
                <a:solidFill>
                  <a:srgbClr val="339933"/>
                </a:solidFill>
              </a:rPr>
              <a:t>’’</a:t>
            </a:r>
            <a:endParaRPr lang="sr-Cyrl-BA" sz="2400" b="1" dirty="0" smtClean="0">
              <a:solidFill>
                <a:srgbClr val="339933"/>
              </a:solidFill>
            </a:endParaRPr>
          </a:p>
          <a:p>
            <a:r>
              <a:rPr lang="sr-Cyrl-BA" sz="2400" b="1" dirty="0" smtClean="0">
                <a:solidFill>
                  <a:srgbClr val="339933"/>
                </a:solidFill>
              </a:rPr>
              <a:t>Приједор</a:t>
            </a:r>
            <a:endParaRPr lang="en-US" sz="2400" b="1" dirty="0" smtClean="0">
              <a:solidFill>
                <a:srgbClr val="339933"/>
              </a:solidFill>
            </a:endParaRP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124200" y="32004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НАЈМАЊИ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0" y="3962400"/>
            <a:ext cx="297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ЗАЈЕДНИЧКИ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4200" y="47244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САДРЖИЛАЦ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53000"/>
            <a:ext cx="8629094" cy="1754326"/>
          </a:xfrm>
          <a:prstGeom prst="rect">
            <a:avLst/>
          </a:prstGeom>
          <a:solidFill>
            <a:srgbClr val="339933">
              <a:alpha val="92157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Природан број који је најмањи од свих заједничких садржилаца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природних бројева </a:t>
            </a:r>
            <a:r>
              <a:rPr lang="sr-Latn-BA" sz="2400" dirty="0" smtClean="0">
                <a:solidFill>
                  <a:schemeClr val="bg1"/>
                </a:solidFill>
              </a:rPr>
              <a:t>m</a:t>
            </a:r>
            <a:r>
              <a:rPr lang="sr-Cyrl-BA" sz="2400" dirty="0" smtClean="0">
                <a:solidFill>
                  <a:schemeClr val="bg1"/>
                </a:solidFill>
              </a:rPr>
              <a:t> и </a:t>
            </a:r>
            <a:r>
              <a:rPr lang="sr-Latn-BA" sz="2400" dirty="0" smtClean="0">
                <a:solidFill>
                  <a:schemeClr val="bg1"/>
                </a:solidFill>
              </a:rPr>
              <a:t>n</a:t>
            </a:r>
            <a:r>
              <a:rPr lang="sr-Cyrl-BA" sz="2400" dirty="0" smtClean="0">
                <a:solidFill>
                  <a:schemeClr val="bg1"/>
                </a:solidFill>
              </a:rPr>
              <a:t>, је најмањи заједнички садржилац 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бројева </a:t>
            </a:r>
            <a:r>
              <a:rPr lang="sr-Latn-BA" sz="2400" dirty="0" smtClean="0">
                <a:solidFill>
                  <a:schemeClr val="bg1"/>
                </a:solidFill>
              </a:rPr>
              <a:t>m</a:t>
            </a:r>
            <a:r>
              <a:rPr lang="sr-Cyrl-BA" sz="2400" dirty="0" smtClean="0">
                <a:solidFill>
                  <a:schemeClr val="bg1"/>
                </a:solidFill>
              </a:rPr>
              <a:t> и </a:t>
            </a:r>
            <a:r>
              <a:rPr lang="sr-Latn-BA" sz="2400" dirty="0" smtClean="0">
                <a:solidFill>
                  <a:schemeClr val="bg1"/>
                </a:solidFill>
              </a:rPr>
              <a:t>n</a:t>
            </a:r>
            <a:r>
              <a:rPr lang="sr-Cyrl-BA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Тај број означавамо са    </a:t>
            </a:r>
            <a:r>
              <a:rPr lang="en-US" sz="3600" dirty="0" smtClean="0">
                <a:solidFill>
                  <a:schemeClr val="bg1"/>
                </a:solidFill>
              </a:rPr>
              <a:t>S(</a:t>
            </a:r>
            <a:r>
              <a:rPr lang="sr-Latn-BA" sz="3600" dirty="0" smtClean="0">
                <a:solidFill>
                  <a:schemeClr val="bg1"/>
                </a:solidFill>
              </a:rPr>
              <a:t>m</a:t>
            </a:r>
            <a:r>
              <a:rPr lang="en-US" sz="3600" dirty="0" smtClean="0">
                <a:solidFill>
                  <a:schemeClr val="bg1"/>
                </a:solidFill>
              </a:rPr>
              <a:t>,</a:t>
            </a:r>
            <a:r>
              <a:rPr lang="sr-Latn-BA" sz="36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sr-Cyrl-BA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слика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63440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200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Садржиоци броја 4 су: 4,8,12,20,24,28,32,36,40,44,48,52,56,</a:t>
            </a:r>
            <a:r>
              <a:rPr lang="sr-Cyrl-BA" sz="2400" dirty="0" smtClean="0">
                <a:solidFill>
                  <a:srgbClr val="FF0000"/>
                </a:solidFill>
              </a:rPr>
              <a:t>60,</a:t>
            </a:r>
            <a:r>
              <a:rPr lang="sr-Cyrl-BA" sz="2400" dirty="0" smtClean="0"/>
              <a:t>6</a:t>
            </a:r>
            <a:r>
              <a:rPr lang="en-US" sz="2400" dirty="0" smtClean="0"/>
              <a:t>4</a:t>
            </a:r>
            <a:r>
              <a:rPr lang="sr-Cyrl-BA" sz="2400" dirty="0" smtClean="0"/>
              <a:t>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Уочавамо да је заједнички садржилац оба 60 , али и 120, такође и 180 и има их још....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28194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/>
              <a:t>Садржиоци броја 15 су:</a:t>
            </a:r>
            <a:r>
              <a:rPr lang="en-US" sz="2400" dirty="0" smtClean="0"/>
              <a:t> 15,</a:t>
            </a:r>
            <a:r>
              <a:rPr lang="sr-Cyrl-BA" sz="2400" dirty="0" smtClean="0"/>
              <a:t> 30, 45, </a:t>
            </a:r>
            <a:r>
              <a:rPr lang="sr-Cyrl-BA" sz="2400" dirty="0" smtClean="0">
                <a:solidFill>
                  <a:srgbClr val="FF0000"/>
                </a:solidFill>
              </a:rPr>
              <a:t>60</a:t>
            </a:r>
            <a:r>
              <a:rPr lang="sr-Cyrl-BA" sz="2400" dirty="0" smtClean="0"/>
              <a:t>, 75, 90, 105,120...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p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191000"/>
            <a:ext cx="8354592" cy="2286319"/>
          </a:xfrm>
          <a:prstGeom prst="rect">
            <a:avLst/>
          </a:prstGeom>
        </p:spPr>
      </p:pic>
      <p:pic>
        <p:nvPicPr>
          <p:cNvPr id="7" name="Picture 6" descr="P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8240276" cy="2857899"/>
          </a:xfrm>
          <a:prstGeom prst="rect">
            <a:avLst/>
          </a:prstGeom>
        </p:spPr>
      </p:pic>
      <p:pic>
        <p:nvPicPr>
          <p:cNvPr id="8" name="Picture 7" descr="пр ди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533400"/>
            <a:ext cx="6716063" cy="2200582"/>
          </a:xfrm>
          <a:prstGeom prst="rect">
            <a:avLst/>
          </a:prstGeom>
        </p:spPr>
      </p:pic>
      <p:sp>
        <p:nvSpPr>
          <p:cNvPr id="5" name="Flowchart: Data 4"/>
          <p:cNvSpPr/>
          <p:nvPr/>
        </p:nvSpPr>
        <p:spPr>
          <a:xfrm>
            <a:off x="228600" y="1447800"/>
            <a:ext cx="1752600" cy="685800"/>
          </a:xfrm>
          <a:prstGeom prst="flowChartInputOutp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3962400"/>
            <a:ext cx="367485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        4 </a:t>
            </a:r>
            <a:r>
              <a:rPr lang="en-US" sz="2400" dirty="0" smtClean="0"/>
              <a:t>| 8 </a:t>
            </a:r>
            <a:r>
              <a:rPr lang="sr-Cyrl-BA" sz="2400" dirty="0" smtClean="0"/>
              <a:t>онда је </a:t>
            </a:r>
            <a:r>
              <a:rPr lang="en-US" sz="2400" dirty="0" smtClean="0"/>
              <a:t>S(4, 8) = 8</a:t>
            </a:r>
          </a:p>
          <a:p>
            <a:r>
              <a:rPr lang="en-US" sz="2400" dirty="0" smtClean="0"/>
              <a:t>A</a:t>
            </a:r>
            <a:r>
              <a:rPr lang="sr-Cyrl-BA" sz="2400" dirty="0" smtClean="0"/>
              <a:t>ко </a:t>
            </a:r>
            <a:r>
              <a:rPr lang="sr-Cyrl-BA" sz="2400" b="1" dirty="0" smtClean="0">
                <a:solidFill>
                  <a:srgbClr val="7030A0"/>
                </a:solidFill>
              </a:rPr>
              <a:t>а </a:t>
            </a:r>
            <a:r>
              <a:rPr lang="en-US" sz="2400" b="1" dirty="0" smtClean="0">
                <a:solidFill>
                  <a:srgbClr val="7030A0"/>
                </a:solidFill>
              </a:rPr>
              <a:t>| b </a:t>
            </a:r>
            <a:r>
              <a:rPr lang="sr-Cyrl-BA" sz="2400" dirty="0" smtClean="0"/>
              <a:t>онда је </a:t>
            </a:r>
            <a:r>
              <a:rPr lang="en-US" sz="2400" b="1" dirty="0" smtClean="0">
                <a:solidFill>
                  <a:srgbClr val="7030A0"/>
                </a:solidFill>
              </a:rPr>
              <a:t>S(a, b) = b</a:t>
            </a:r>
          </a:p>
          <a:p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76400" y="2057400"/>
            <a:ext cx="1752600" cy="1981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2209800"/>
            <a:ext cx="4958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Ако је </a:t>
            </a:r>
            <a:r>
              <a:rPr lang="en-US" sz="2400" dirty="0" smtClean="0">
                <a:solidFill>
                  <a:srgbClr val="C00000"/>
                </a:solidFill>
              </a:rPr>
              <a:t>D(a, b) = 1</a:t>
            </a:r>
            <a:r>
              <a:rPr lang="en-US" sz="2400" dirty="0" smtClean="0"/>
              <a:t>, </a:t>
            </a:r>
            <a:r>
              <a:rPr lang="sr-Cyrl-BA" sz="2400" dirty="0" smtClean="0"/>
              <a:t>онда је </a:t>
            </a:r>
            <a:r>
              <a:rPr lang="en-US" sz="2400" dirty="0" smtClean="0">
                <a:solidFill>
                  <a:srgbClr val="C00000"/>
                </a:solidFill>
              </a:rPr>
              <a:t>S(a, b) = </a:t>
            </a:r>
            <a:r>
              <a:rPr lang="en-US" sz="2400" dirty="0" err="1" smtClean="0">
                <a:solidFill>
                  <a:srgbClr val="C00000"/>
                </a:solidFill>
              </a:rPr>
              <a:t>a·b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0" y="594360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</a:rPr>
              <a:t>S(12, 8)=24</a:t>
            </a:r>
            <a:endParaRPr lang="en-US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p" animBg="1"/>
      <p:bldP spid="20" grpId="0" build="allAtOnce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jer 1 sli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392697" cy="5096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09600" y="5791200"/>
            <a:ext cx="7086600" cy="646331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 (48, 72) = 2·2·2·2·3·3 = 16·9 = 144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jer 2 sli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90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054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10400" y="4191000"/>
            <a:ext cx="2133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90600" y="5562600"/>
            <a:ext cx="6553200" cy="584775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 (45, 60, 90) </a:t>
            </a:r>
            <a:r>
              <a:rPr lang="en-US" sz="3200" dirty="0" smtClean="0"/>
              <a:t>= 2·2</a:t>
            </a:r>
            <a:r>
              <a:rPr lang="en-US" sz="3200" dirty="0" smtClean="0">
                <a:solidFill>
                  <a:schemeClr val="bg1"/>
                </a:solidFill>
              </a:rPr>
              <a:t>·3·3·5</a:t>
            </a:r>
            <a:r>
              <a:rPr lang="en-US" sz="3200" dirty="0" smtClean="0"/>
              <a:t> = 10·18 = 180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1938992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У понедјељак у 6 часова су лансирана три вјештачка сателита.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Први обилази земљу за 12 часова, други за 18 часова а трећи за 20 часова. Када ће се први пут наћи заједно изнад мјеста лансирања?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8763000" cy="461665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Значи да се састају сљедећег понедјељка у 18 часова.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ракета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2362200" cy="2592659"/>
          </a:xfrm>
          <a:prstGeom prst="rect">
            <a:avLst/>
          </a:prstGeom>
        </p:spPr>
      </p:pic>
      <p:pic>
        <p:nvPicPr>
          <p:cNvPr id="7" name="Picture 6" descr="ракет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514600"/>
            <a:ext cx="3154050" cy="657491"/>
          </a:xfrm>
          <a:prstGeom prst="rect">
            <a:avLst/>
          </a:prstGeom>
        </p:spPr>
      </p:pic>
      <p:pic>
        <p:nvPicPr>
          <p:cNvPr id="8" name="Picture 7" descr="ракета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200400"/>
            <a:ext cx="4191000" cy="2362200"/>
          </a:xfrm>
          <a:prstGeom prst="rect">
            <a:avLst/>
          </a:prstGeom>
        </p:spPr>
      </p:pic>
      <p:pic>
        <p:nvPicPr>
          <p:cNvPr id="9" name="Picture 8" descr="ракета 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5410200"/>
            <a:ext cx="4183166" cy="695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задаћ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3624" y="2266309"/>
            <a:ext cx="5020376" cy="4591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990600"/>
            <a:ext cx="8153400" cy="1569660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Домаћа задаћа: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46. задатак ,  страна 69. (уџбеник)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47. задатак ,  страна 69. (уџбеник)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mijan nastav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8695"/>
            <a:ext cx="2810309" cy="4139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133600"/>
            <a:ext cx="5942011" cy="1015663"/>
          </a:xfrm>
          <a:prstGeom prst="rect">
            <a:avLst/>
          </a:prstGeom>
          <a:solidFill>
            <a:srgbClr val="33993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chemeClr val="bg1"/>
                </a:solidFill>
              </a:rPr>
              <a:t>Хвала на пажњи 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242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Данијела Пилиповић</dc:creator>
  <cp:lastModifiedBy>Windows User</cp:lastModifiedBy>
  <cp:revision>42</cp:revision>
  <dcterms:created xsi:type="dcterms:W3CDTF">2021-01-23T13:58:10Z</dcterms:created>
  <dcterms:modified xsi:type="dcterms:W3CDTF">2021-01-26T21:43:15Z</dcterms:modified>
</cp:coreProperties>
</file>