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CEA647-C85F-864F-BC24-E9F398079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-5893594"/>
            <a:ext cx="8915399" cy="9804797"/>
          </a:xfrm>
        </p:spPr>
        <p:txBody>
          <a:bodyPr>
            <a:normAutofit/>
          </a:bodyPr>
          <a:lstStyle/>
          <a:p>
            <a:pPr algn="ctr"/>
            <a:r>
              <a:rPr lang="x-none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Линеарна функција</a:t>
            </a:r>
            <a:r>
              <a:rPr lang="sr-Latn-B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>
                <a:solidFill>
                  <a:schemeClr val="tx1"/>
                </a:solidFill>
              </a:rPr>
              <a:t/>
            </a:r>
            <a:br>
              <a:rPr lang="sr-Latn-BA" dirty="0">
                <a:solidFill>
                  <a:schemeClr val="tx1"/>
                </a:solidFill>
              </a:rPr>
            </a:br>
            <a:r>
              <a:rPr lang="sr-Latn-B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Средње</a:t>
            </a:r>
            <a:r>
              <a:rPr lang="x-none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вриједности</a:t>
            </a:r>
            <a:r>
              <a:rPr lang="x-none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примјена</a:t>
            </a:r>
            <a:r>
              <a:rPr lang="sr-Latn-B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>
                <a:solidFill>
                  <a:schemeClr val="tx1"/>
                </a:solidFill>
              </a:rPr>
              <a:t/>
            </a:r>
            <a:br>
              <a:rPr lang="sr-Latn-BA" dirty="0">
                <a:solidFill>
                  <a:schemeClr val="tx1"/>
                </a:solidFill>
              </a:rPr>
            </a:br>
            <a:r>
              <a:rPr lang="sr-Latn-B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x-none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разред</a:t>
            </a:r>
            <a:endParaRPr lang="sr-Latn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071AA73-7EA1-7448-B5AB-BC9A5D8E7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x-none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НАСТАВНИК:</a:t>
            </a:r>
            <a:endParaRPr lang="sr-Latn-BA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sr-Latn-B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ДАРА</a:t>
            </a:r>
            <a:r>
              <a:rPr lang="x-none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ПЛАВШИЋ</a:t>
            </a:r>
            <a:endParaRPr lang="sr-Latn-R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00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92964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Домаћа задаћа: уџбеник, стр. 102, задаци 6.28; 6.29и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6.31.</a:t>
            </a:r>
          </a:p>
          <a:p>
            <a:pPr>
              <a:buNone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ХВАЛА НА ПАЖЊИ!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1E59543-3C46-E44C-9CF8-7FCF00029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457200"/>
            <a:ext cx="8915400" cy="5791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B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Аритметичка</a:t>
            </a:r>
            <a:r>
              <a:rPr lang="x-none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</a:t>
            </a:r>
            <a:r>
              <a:rPr lang="x-none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средина бројева је број који се добија када се збир тих бројева подијели бројем </a:t>
            </a:r>
            <a:r>
              <a:rPr lang="x-none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сабирака</a:t>
            </a:r>
            <a:r>
              <a:rPr lang="sr-Cyrl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. П</a:t>
            </a:r>
            <a:r>
              <a:rPr lang="sr-Latn-B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а</a:t>
            </a:r>
            <a:r>
              <a:rPr lang="x-none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</a:t>
            </a:r>
            <a:r>
              <a:rPr lang="x-none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је тако нпр.</a:t>
            </a:r>
            <a:r>
              <a:rPr lang="sr-Latn-BA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sr-Cyrl-RS" sz="1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r>
              <a:rPr lang="x-none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а</a:t>
            </a:r>
            <a:r>
              <a:rPr lang="sr-Latn-BA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ритметичка</a:t>
            </a:r>
            <a:r>
              <a:rPr lang="x-none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средина за 2 </a:t>
            </a:r>
            <a:r>
              <a:rPr lang="sr-Latn-B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броја</a:t>
            </a:r>
            <a:r>
              <a:rPr lang="sr-Cyrl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:</a:t>
            </a:r>
            <a:r>
              <a:rPr lang="sr-Latn-B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</a:t>
            </a:r>
            <a:endParaRPr lang="sr-Latn-BA" sz="1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r>
              <a:rPr lang="sr-Latn-B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             </a:t>
            </a:r>
          </a:p>
          <a:p>
            <a:pPr marL="0" indent="0">
              <a:buNone/>
            </a:pPr>
            <a:r>
              <a:rPr lang="x-none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за </a:t>
            </a:r>
            <a:r>
              <a:rPr lang="x-none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3 </a:t>
            </a:r>
            <a:r>
              <a:rPr lang="x-none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броја</a:t>
            </a:r>
            <a:r>
              <a:rPr lang="sr-Cyrl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:                                       .....</a:t>
            </a:r>
          </a:p>
          <a:p>
            <a:pPr marL="0" indent="0">
              <a:buNone/>
            </a:pPr>
            <a:endParaRPr lang="sr-Cyrl-RS" sz="1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r>
              <a:rPr lang="sr-Cyrl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за </a:t>
            </a:r>
            <a:r>
              <a:rPr lang="sr-Latn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n </a:t>
            </a:r>
            <a:r>
              <a:rPr lang="sr-Cyrl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бројева:</a:t>
            </a:r>
            <a:r>
              <a:rPr lang="sr-Latn-R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                                               </a:t>
            </a:r>
            <a:r>
              <a:rPr lang="sr-Latn-RS" sz="12800" dirty="0" smtClean="0">
                <a:latin typeface="Times New Roman" panose="02000000000000000000" pitchFamily="2" charset="0"/>
                <a:ea typeface="Times New Roman" panose="02000000000000000000" pitchFamily="2" charset="0"/>
              </a:rPr>
              <a:t>.</a:t>
            </a:r>
          </a:p>
          <a:p>
            <a:pPr marL="0" indent="0">
              <a:buNone/>
            </a:pPr>
            <a:r>
              <a:rPr lang="sr-Latn-RS" sz="12800" dirty="0" smtClean="0">
                <a:latin typeface="Times New Roman" panose="02000000000000000000" pitchFamily="2" charset="0"/>
                <a:ea typeface="Times New Rom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sr-Latn-RS" sz="14400" dirty="0" smtClean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endParaRPr lang="sr-Latn-BA" sz="144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r>
              <a:rPr lang="x-none" sz="14400" dirty="0">
                <a:latin typeface="Times New Roman" panose="02000000000000000000" pitchFamily="2" charset="0"/>
                <a:ea typeface="Times New Roman" panose="02000000000000000000" pitchFamily="2" charset="0"/>
              </a:rPr>
              <a:t>    </a:t>
            </a:r>
            <a:endParaRPr lang="sr-Latn-BA" sz="144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endParaRPr lang="sr-Latn-BA" sz="48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endParaRPr lang="sr-Latn-BA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48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r>
              <a:rPr lang="x-none" sz="4800" dirty="0">
                <a:latin typeface="Times New Roman" panose="02000000000000000000" pitchFamily="2" charset="0"/>
                <a:ea typeface="Times New Roman" panose="02000000000000000000" pitchFamily="2" charset="0"/>
              </a:rPr>
              <a:t>                     </a:t>
            </a:r>
            <a:endParaRPr lang="sr-Latn-BA" sz="48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endParaRPr lang="sr-Latn-BA" sz="48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0" indent="0">
              <a:buNone/>
            </a:pPr>
            <a:endParaRPr lang="sr-Latn-RS" sz="4800" dirty="0">
              <a:latin typeface="Times New Roman" panose="02000000000000000000" pitchFamily="2" charset="0"/>
              <a:ea typeface="Times New Roman" panose="02000000000000000000" pitchFamily="2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505200"/>
            <a:ext cx="3409950" cy="1076325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533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438400"/>
            <a:ext cx="2419350" cy="1076325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1533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572000"/>
            <a:ext cx="4343400" cy="1076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943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id="{192A9CB0-FB23-FE48-8FCE-AEFC82DE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-3102315"/>
            <a:ext cx="8911687" cy="1280890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Čuvar mesta za sadržaj 6">
            <a:extLst>
              <a:ext uri="{FF2B5EF4-FFF2-40B4-BE49-F238E27FC236}">
                <a16:creationId xmlns:a16="http://schemas.microsoft.com/office/drawing/2014/main" id="{C0046B7D-ADB7-A348-B72C-8334EC53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685800"/>
            <a:ext cx="10134600" cy="52325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x-none" sz="4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Зад.1</a:t>
            </a:r>
            <a:r>
              <a:rPr lang="x-none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</a:t>
            </a:r>
            <a:r>
              <a:rPr lang="sr-Latn-BA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аритметичку</a:t>
            </a:r>
            <a:r>
              <a:rPr lang="x-none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средину бројева:</a:t>
            </a:r>
            <a:endParaRPr lang="sr-Latn-BA" sz="4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x-none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x-none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                          </a:t>
            </a:r>
            <a:endParaRPr lang="sr-Latn-RS" sz="4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x-none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x-none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BA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sr-Cyrl-BA" sz="4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</a:t>
            </a:r>
          </a:p>
          <a:p>
            <a:pPr marL="0" indent="0">
              <a:buNone/>
            </a:pPr>
            <a:r>
              <a:rPr lang="sr-Cyrl-R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sr-Cyrl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Аритметичка средина се назива и просјечна вриједност, средња вриједност или просјек.</a:t>
            </a:r>
            <a:endParaRPr lang="sr-Latn-RS" sz="4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600200"/>
            <a:ext cx="3752850" cy="11144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71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733800"/>
            <a:ext cx="5886450" cy="1114425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571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F475F69-DAF8-FC4C-BAF3-A89B26C5F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304800"/>
            <a:ext cx="10134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Зад.2.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Измјерене  висине играча једне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кошаркашке  екипе (12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играча) су </a:t>
            </a:r>
            <a:endParaRPr lang="sr-Latn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изражене у 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:201;188;216;190;193;212;197;200;195;210;215 и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208. Сматра се да је екипа “висока” ако је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просјечна висина</a:t>
            </a:r>
            <a:endParaRPr lang="sr-Latn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екипе више од 205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cm.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ли је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наша екипа висока?</a:t>
            </a:r>
          </a:p>
          <a:p>
            <a:pPr>
              <a:buNone/>
            </a:pPr>
            <a:r>
              <a:rPr lang="sr-Cyrl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Рј.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Овдје се ради о обичној аритметичкој средини за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различитих бројева:</a:t>
            </a:r>
            <a:endParaRPr lang="sr-Latn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Наша екипа није “висока”. </a:t>
            </a:r>
            <a:endParaRPr lang="sr-Latn-R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257800"/>
            <a:ext cx="2438400" cy="47625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962400"/>
            <a:ext cx="9372600" cy="12192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9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280C2C2-4F8C-274F-8DB9-FE345E424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457200"/>
            <a:ext cx="9828212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 рачунања средње вриједности узима се у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обзир и фреквенција. Сваки број се рачуна онолико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пута колика му је фреквенција. Ако се поједини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бројеви понављају више пута</a:t>
            </a:r>
            <a:r>
              <a:rPr lang="sr-Latn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као у сљедећој табели:</a:t>
            </a:r>
            <a:endParaRPr lang="sr-Latn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тада израчунавамо средњу вриједност:</a:t>
            </a:r>
          </a:p>
          <a:p>
            <a:pPr>
              <a:buNone/>
            </a:pPr>
            <a:endParaRPr lang="sr-Cyrl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048000"/>
          <a:ext cx="6400800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/>
                        <a:t>  а1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фреквенција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fn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876800"/>
            <a:ext cx="4572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031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81000"/>
            <a:ext cx="9752012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Аритметичка средина се често користи у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свакодневном животу: просјечна оцјена, просјечна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зарада, просјечна температура,просјечан број погодака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утакмицама, просјечна висина, просјечна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потрошња млијека... Ученицима је најпознатије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рачунање просјечне оцјене из неког предмета као и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рачунање општег успјеха на крају првог или другог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полугодишта. Сљедећи задатак је управо везан за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општи успјех ученика.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81000"/>
            <a:ext cx="9906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Зад.3. </a:t>
            </a: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Анине оцјене на крају првог полугодишта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школске године су дате сљедећом табелом: </a:t>
            </a:r>
          </a:p>
          <a:p>
            <a:pPr>
              <a:buNone/>
            </a:pPr>
            <a:endParaRPr lang="sr-Cyrl-R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Израчунај Анин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просјек на крају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првог 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полугодишта.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1524000"/>
          <a:ext cx="472440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ОЦЈЕНА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Српски језик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Енглески језик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Њемачки језик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Музичка култура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Ликовна култура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Физичко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васпитање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Историја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Географија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Биологија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Основи информатике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457200"/>
            <a:ext cx="9829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обзиром да имамо 3 тројке, 5 четворки и 4 петице, а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укупно 12 предмета биће:</a:t>
            </a:r>
          </a:p>
          <a:p>
            <a:pPr>
              <a:buNone/>
            </a:pPr>
            <a:endParaRPr lang="sr-Cyrl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Аниној ђачкој књижици ће писати: врло добар (4,08).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Анин успјех на крају првог полугодишта је врло добар.</a:t>
            </a:r>
          </a:p>
          <a:p>
            <a:pPr>
              <a:buNone/>
            </a:pPr>
            <a:endParaRPr lang="sr-Cyrl-R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05000"/>
            <a:ext cx="8610600" cy="1447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66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81000"/>
            <a:ext cx="98298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Зад.4.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пријемном испиту за упис у средње школе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ком је     ученик  могао максимално да освоји 20 поена, наши</a:t>
            </a:r>
            <a:endParaRPr lang="sr-Cyrl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матуранти су прошле године из ММ остварили сљедеће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резултате:</a:t>
            </a:r>
          </a:p>
          <a:p>
            <a:pPr>
              <a:buNone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Колико су просјечно поена остварили наши матуранти?</a:t>
            </a:r>
          </a:p>
          <a:p>
            <a:pPr>
              <a:buNone/>
            </a:pPr>
            <a:r>
              <a:rPr lang="sr-Cyrl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Рј.</a:t>
            </a:r>
          </a:p>
          <a:p>
            <a:pPr>
              <a:buNone/>
            </a:pPr>
            <a:endParaRPr lang="sr-Cyrl-R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sr-Cyrl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 да су просјечно освојили приближно 11 поена, што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представља јако добар резултат.</a:t>
            </a:r>
            <a:endParaRPr lang="sr-Cyrl-R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905000"/>
          <a:ext cx="9144000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освојено</a:t>
                      </a:r>
                      <a:r>
                        <a:rPr lang="sr-Cyrl-RS" baseline="0" dirty="0" smtClean="0"/>
                        <a:t> поена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ученика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286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8763000" cy="11430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-285750" y="8953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724400"/>
            <a:ext cx="35052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465</Words>
  <Application>Microsoft Office PowerPoint</Application>
  <PresentationFormat>Widescreen</PresentationFormat>
  <Paragraphs>149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Tračak</vt:lpstr>
      <vt:lpstr>Линеарна функција  Средње вриједности и примјена  9.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Линеарна функција Средња вриједност и примјена</dc:title>
  <dc:creator>Nepoznat korisnik</dc:creator>
  <cp:lastModifiedBy>PC</cp:lastModifiedBy>
  <cp:revision>29</cp:revision>
  <dcterms:created xsi:type="dcterms:W3CDTF">2021-01-30T21:50:28Z</dcterms:created>
  <dcterms:modified xsi:type="dcterms:W3CDTF">2021-02-03T19:59:03Z</dcterms:modified>
</cp:coreProperties>
</file>