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66" r:id="rId7"/>
    <p:sldId id="265" r:id="rId8"/>
    <p:sldId id="269" r:id="rId9"/>
    <p:sldId id="270" r:id="rId1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>
        <p:scale>
          <a:sx n="75" d="100"/>
          <a:sy n="75" d="100"/>
        </p:scale>
        <p:origin x="-678" y="-4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271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38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60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95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137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252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334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726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806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34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15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ECD2-9445-4EA4-90DA-E8B54141B837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85AF-3D5C-4705-BB0F-26A89FFA412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6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-500885"/>
            <a:ext cx="8064896" cy="60969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92668" y="1329612"/>
            <a:ext cx="50716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5000" b="1" dirty="0" smtClean="0">
                <a:solidFill>
                  <a:schemeClr val="bg1"/>
                </a:solidFill>
              </a:rPr>
              <a:t>Ријечи и њихова </a:t>
            </a:r>
          </a:p>
          <a:p>
            <a:pPr algn="ctr"/>
            <a:r>
              <a:rPr lang="sr-Cyrl-RS" sz="5000" b="1" dirty="0" smtClean="0">
                <a:solidFill>
                  <a:schemeClr val="bg1"/>
                </a:solidFill>
              </a:rPr>
              <a:t>значења</a:t>
            </a:r>
            <a:endParaRPr lang="de-CH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Шта је полисемија?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Полисемија</a:t>
            </a:r>
            <a:r>
              <a:rPr lang="sr-Cyrl-RS" dirty="0" smtClean="0">
                <a:solidFill>
                  <a:srgbClr val="FF0000"/>
                </a:solidFill>
              </a:rPr>
              <a:t> је вишезначност једне ријечи, тј. својство једне ријечи да</a:t>
            </a:r>
          </a:p>
          <a:p>
            <a:pPr marL="0" indent="0" algn="just">
              <a:buNone/>
            </a:pPr>
            <a:r>
              <a:rPr lang="sr-Cyrl-RS" dirty="0" smtClean="0">
                <a:solidFill>
                  <a:srgbClr val="FF0000"/>
                </a:solidFill>
              </a:rPr>
              <a:t>има више значења, у </a:t>
            </a:r>
          </a:p>
          <a:p>
            <a:pPr marL="0" indent="0" algn="just">
              <a:buNone/>
            </a:pPr>
            <a:r>
              <a:rPr lang="sr-Cyrl-RS" dirty="0" smtClean="0">
                <a:solidFill>
                  <a:srgbClr val="FF0000"/>
                </a:solidFill>
              </a:rPr>
              <a:t>различитим контекстима.</a:t>
            </a:r>
          </a:p>
          <a:p>
            <a:pPr marL="0" indent="0" algn="just">
              <a:buNone/>
            </a:pPr>
            <a:r>
              <a:rPr lang="sr-Cyrl-RS" dirty="0" smtClean="0">
                <a:solidFill>
                  <a:srgbClr val="FF0000"/>
                </a:solidFill>
              </a:rPr>
              <a:t>Срце</a:t>
            </a:r>
            <a:r>
              <a:rPr lang="sr-Cyrl-RS" dirty="0" smtClean="0"/>
              <a:t> пумпа крв.</a:t>
            </a:r>
          </a:p>
          <a:p>
            <a:pPr marL="0" indent="0" algn="just">
              <a:buNone/>
            </a:pPr>
            <a:r>
              <a:rPr lang="sr-Cyrl-RS" dirty="0" smtClean="0"/>
              <a:t>Ти си моје </a:t>
            </a:r>
            <a:r>
              <a:rPr lang="sr-Cyrl-RS" dirty="0" smtClean="0">
                <a:solidFill>
                  <a:srgbClr val="FF0000"/>
                </a:solidFill>
              </a:rPr>
              <a:t>срце</a:t>
            </a:r>
            <a:r>
              <a:rPr lang="sr-Cyrl-RS" dirty="0" smtClean="0"/>
              <a:t>.</a:t>
            </a:r>
          </a:p>
          <a:p>
            <a:pPr marL="0" indent="0" algn="just">
              <a:buNone/>
            </a:pPr>
            <a:r>
              <a:rPr lang="sr-Cyrl-RS" dirty="0" smtClean="0"/>
              <a:t>Оловка пише </a:t>
            </a:r>
            <a:r>
              <a:rPr lang="sr-Cyrl-RS" dirty="0" smtClean="0">
                <a:solidFill>
                  <a:srgbClr val="FF0000"/>
                </a:solidFill>
              </a:rPr>
              <a:t>срцем</a:t>
            </a:r>
            <a:r>
              <a:rPr lang="sr-Cyrl-RS" dirty="0" smtClean="0"/>
              <a:t>.</a:t>
            </a:r>
            <a:endParaRPr lang="de-CH" dirty="0" smtClean="0"/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endParaRPr lang="de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52567"/>
            <a:ext cx="4567271" cy="256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Шта су синоними?</a:t>
            </a:r>
            <a:endParaRPr lang="de-C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31590"/>
            <a:ext cx="5513113" cy="3528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491630"/>
            <a:ext cx="41044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rgbClr val="FF0000"/>
                </a:solidFill>
              </a:rPr>
              <a:t>Синоними</a:t>
            </a:r>
            <a:r>
              <a:rPr lang="sr-Cyrl-RS" sz="2600" dirty="0" smtClean="0">
                <a:solidFill>
                  <a:srgbClr val="FF0000"/>
                </a:solidFill>
              </a:rPr>
              <a:t> су ријечи које су по значењу исте или сличне другој ријечи, али се од ње разликују по облику.</a:t>
            </a:r>
            <a:endParaRPr lang="de-CH" sz="2600" dirty="0" smtClean="0">
              <a:solidFill>
                <a:srgbClr val="FF0000"/>
              </a:solidFill>
            </a:endParaRPr>
          </a:p>
          <a:p>
            <a:endParaRPr lang="de-CH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275606"/>
            <a:ext cx="32565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/>
              <a:t>Б</a:t>
            </a:r>
            <a:r>
              <a:rPr lang="sr-Cyrl-RS" sz="2600" dirty="0" smtClean="0"/>
              <a:t>рз – хитар;</a:t>
            </a:r>
          </a:p>
          <a:p>
            <a:r>
              <a:rPr lang="sr-Cyrl-RS" sz="2600" dirty="0" smtClean="0"/>
              <a:t>Дебео – угојен;</a:t>
            </a:r>
          </a:p>
          <a:p>
            <a:r>
              <a:rPr lang="sr-Cyrl-RS" sz="2600" dirty="0" smtClean="0"/>
              <a:t>Хладна – ледена;</a:t>
            </a:r>
          </a:p>
          <a:p>
            <a:r>
              <a:rPr lang="sr-Cyrl-RS" sz="2600" dirty="0" smtClean="0"/>
              <a:t>Ученик – ђак;</a:t>
            </a:r>
          </a:p>
          <a:p>
            <a:r>
              <a:rPr lang="sr-Cyrl-RS" sz="2600" dirty="0" smtClean="0"/>
              <a:t>Весео – расположен;</a:t>
            </a:r>
          </a:p>
          <a:p>
            <a:r>
              <a:rPr lang="sr-Cyrl-RS" sz="2600" dirty="0" smtClean="0"/>
              <a:t>Кућа – дом, огњиште.</a:t>
            </a:r>
          </a:p>
          <a:p>
            <a:endParaRPr lang="sr-Cyrl-RS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94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b="1" dirty="0" smtClean="0">
                <a:solidFill>
                  <a:srgbClr val="FF0000"/>
                </a:solidFill>
              </a:rPr>
              <a:t>Хомоними 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571184" cy="3315815"/>
          </a:xfrm>
        </p:spPr>
        <p:txBody>
          <a:bodyPr>
            <a:normAutofit/>
          </a:bodyPr>
          <a:lstStyle/>
          <a:p>
            <a:r>
              <a:rPr lang="sr-Cyrl-RS" dirty="0" smtClean="0"/>
              <a:t> Планинска </a:t>
            </a:r>
            <a:r>
              <a:rPr lang="sr-Cyrl-RS" dirty="0" smtClean="0">
                <a:solidFill>
                  <a:srgbClr val="FF0000"/>
                </a:solidFill>
              </a:rPr>
              <a:t>коса</a:t>
            </a:r>
            <a:r>
              <a:rPr lang="sr-Cyrl-RS" dirty="0" smtClean="0"/>
              <a:t> обрасла је трњем.</a:t>
            </a:r>
          </a:p>
          <a:p>
            <a:r>
              <a:rPr lang="sr-Cyrl-RS" dirty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Коса</a:t>
            </a:r>
            <a:r>
              <a:rPr lang="sr-Cyrl-RS" dirty="0" smtClean="0"/>
              <a:t> му је кратка и црна. 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Коса</a:t>
            </a:r>
            <a:r>
              <a:rPr lang="sr-Cyrl-RS" dirty="0" smtClean="0"/>
              <a:t> му је оштра и лако сијече траву.</a:t>
            </a:r>
            <a:endParaRPr lang="sr-Cyrl-RS" dirty="0" smtClean="0"/>
          </a:p>
          <a:p>
            <a:r>
              <a:rPr lang="sr-Cyrl-RS" dirty="0" smtClean="0"/>
              <a:t> Комшиница </a:t>
            </a:r>
            <a:r>
              <a:rPr lang="sr-Cyrl-RS" dirty="0" smtClean="0">
                <a:solidFill>
                  <a:srgbClr val="FF0000"/>
                </a:solidFill>
              </a:rPr>
              <a:t>Коса</a:t>
            </a:r>
            <a:r>
              <a:rPr lang="sr-Cyrl-RS" dirty="0" smtClean="0"/>
              <a:t> је поносна што јој је         увијек чиста </a:t>
            </a:r>
            <a:r>
              <a:rPr lang="sr-Cyrl-RS" dirty="0" smtClean="0">
                <a:solidFill>
                  <a:srgbClr val="FF0000"/>
                </a:solidFill>
              </a:rPr>
              <a:t>коса</a:t>
            </a:r>
            <a:r>
              <a:rPr lang="sr-Cyrl-RS" dirty="0" smtClean="0"/>
              <a:t>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968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4" y="0"/>
            <a:ext cx="906137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843558"/>
            <a:ext cx="58326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300" b="1" dirty="0" smtClean="0">
                <a:solidFill>
                  <a:srgbClr val="FF0000"/>
                </a:solidFill>
              </a:rPr>
              <a:t>Хомоними су ријечи које се исто пишу, састављене су од истих гласова, исто се изговарају, али имају потпуно различита значења. </a:t>
            </a:r>
            <a:endParaRPr lang="de-CH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3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b="1" dirty="0" smtClean="0">
                <a:solidFill>
                  <a:srgbClr val="FF0000"/>
                </a:solidFill>
              </a:rPr>
              <a:t>Антоними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Истина – лаж;</a:t>
            </a:r>
          </a:p>
          <a:p>
            <a:r>
              <a:rPr lang="sr-Cyrl-RS" dirty="0" smtClean="0"/>
              <a:t>Правда – неправда;</a:t>
            </a:r>
          </a:p>
          <a:p>
            <a:r>
              <a:rPr lang="sr-Cyrl-RS" dirty="0" smtClean="0"/>
              <a:t>Бистро – мутно;</a:t>
            </a:r>
          </a:p>
          <a:p>
            <a:r>
              <a:rPr lang="sr-Cyrl-RS" dirty="0" smtClean="0"/>
              <a:t>Запамтити – заборавити;</a:t>
            </a:r>
          </a:p>
          <a:p>
            <a:r>
              <a:rPr lang="sr-Cyrl-RS" dirty="0"/>
              <a:t>М</a:t>
            </a:r>
            <a:r>
              <a:rPr lang="sr-Cyrl-RS" dirty="0" smtClean="0"/>
              <a:t>ладост – старост.</a:t>
            </a:r>
          </a:p>
          <a:p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19484"/>
            <a:ext cx="38766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48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843558"/>
            <a:ext cx="68407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300" dirty="0" smtClean="0">
                <a:solidFill>
                  <a:srgbClr val="FF0000"/>
                </a:solidFill>
              </a:rPr>
              <a:t>Наведени парови ријечи сачињени су од различитих ријечи, супротног значења, различито се пишу и изговарају, а једним именом се зову </a:t>
            </a:r>
            <a:r>
              <a:rPr lang="sr-Cyrl-RS" sz="3300" b="1" dirty="0" smtClean="0">
                <a:solidFill>
                  <a:srgbClr val="FF0000"/>
                </a:solidFill>
              </a:rPr>
              <a:t>антоними</a:t>
            </a:r>
            <a:r>
              <a:rPr lang="sr-Cyrl-RS" sz="3300" dirty="0" smtClean="0">
                <a:solidFill>
                  <a:srgbClr val="FF0000"/>
                </a:solidFill>
              </a:rPr>
              <a:t>.</a:t>
            </a:r>
            <a:endParaRPr lang="de-CH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7250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rgbClr val="FF0000"/>
                </a:solidFill>
              </a:rPr>
              <a:t>Задаци: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15566"/>
            <a:ext cx="3672408" cy="396043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sr-Cyrl-RS" dirty="0" smtClean="0"/>
              <a:t>Напиши антониме сљедећих ријечи: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Доћи;</a:t>
            </a:r>
          </a:p>
          <a:p>
            <a:r>
              <a:rPr lang="sr-Cyrl-RS" dirty="0" smtClean="0"/>
              <a:t>Улазити;</a:t>
            </a:r>
          </a:p>
          <a:p>
            <a:r>
              <a:rPr lang="sr-Cyrl-RS" dirty="0" smtClean="0"/>
              <a:t>Говорити;</a:t>
            </a:r>
          </a:p>
          <a:p>
            <a:r>
              <a:rPr lang="sr-Cyrl-RS" dirty="0"/>
              <a:t>В</a:t>
            </a:r>
            <a:r>
              <a:rPr lang="sr-Cyrl-RS" dirty="0" smtClean="0"/>
              <a:t>исок;</a:t>
            </a:r>
          </a:p>
          <a:p>
            <a:r>
              <a:rPr lang="sr-Cyrl-RS" dirty="0" smtClean="0"/>
              <a:t>Брз;</a:t>
            </a:r>
          </a:p>
          <a:p>
            <a:r>
              <a:rPr lang="sr-Cyrl-RS" dirty="0" smtClean="0"/>
              <a:t>Мршав;</a:t>
            </a:r>
          </a:p>
          <a:p>
            <a:r>
              <a:rPr lang="sr-Cyrl-RS" dirty="0" smtClean="0"/>
              <a:t>Весео.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5936" y="915566"/>
            <a:ext cx="4038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2. Напиши реченице у којима ћеш користити сљедеће хомониме: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Дуга;</a:t>
            </a:r>
          </a:p>
          <a:p>
            <a:r>
              <a:rPr lang="sr-Cyrl-RS" dirty="0" smtClean="0"/>
              <a:t>Радио;</a:t>
            </a:r>
          </a:p>
          <a:p>
            <a:r>
              <a:rPr lang="sr-Cyrl-RS" dirty="0" smtClean="0"/>
              <a:t>Вишња;</a:t>
            </a:r>
          </a:p>
          <a:p>
            <a:r>
              <a:rPr lang="sr-Cyrl-RS" dirty="0" smtClean="0"/>
              <a:t>Лук.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73" y="1995686"/>
            <a:ext cx="3459827" cy="281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58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1131590"/>
            <a:ext cx="42326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rgbClr val="FF0000"/>
                </a:solidFill>
              </a:rPr>
              <a:t>ХВАЛА НА </a:t>
            </a:r>
          </a:p>
          <a:p>
            <a:pPr algn="ctr"/>
            <a:r>
              <a:rPr lang="sr-Cyrl-RS" sz="6000" b="1" dirty="0" smtClean="0">
                <a:solidFill>
                  <a:srgbClr val="FF0000"/>
                </a:solidFill>
              </a:rPr>
              <a:t>ПАЖЊИ! </a:t>
            </a:r>
            <a:endParaRPr lang="de-CH" sz="6000" b="1" dirty="0">
              <a:solidFill>
                <a:srgbClr val="FF000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6444208" y="2283718"/>
            <a:ext cx="1296144" cy="116161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01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Шта је полисемија?</vt:lpstr>
      <vt:lpstr>Шта су синоними?</vt:lpstr>
      <vt:lpstr>Хомоними </vt:lpstr>
      <vt:lpstr>PowerPoint Presentation</vt:lpstr>
      <vt:lpstr>Антоними</vt:lpstr>
      <vt:lpstr>PowerPoint Presentation</vt:lpstr>
      <vt:lpstr>Задаци: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Mamic Dragana</dc:creator>
  <cp:lastModifiedBy>Mamic Dragana</cp:lastModifiedBy>
  <cp:revision>12</cp:revision>
  <dcterms:created xsi:type="dcterms:W3CDTF">2021-02-04T17:21:36Z</dcterms:created>
  <dcterms:modified xsi:type="dcterms:W3CDTF">2021-02-04T19:31:21Z</dcterms:modified>
</cp:coreProperties>
</file>