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18B13-B1DA-4D88-BB0F-31B5238079C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EF75C1-4DBA-4008-BC1F-1DB86C8138CE}" type="slidenum">
              <a:rPr lang="de-CH" smtClean="0"/>
              <a:t>‹#›</a:t>
            </a:fld>
            <a:endParaRPr lang="de-CH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67459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555526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tx2"/>
                </a:solidFill>
              </a:rPr>
              <a:t>НЕЗАВИСНИ ПАДЕЖИ</a:t>
            </a:r>
            <a:endParaRPr lang="de-CH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8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Cloud 3"/>
          <p:cNvSpPr/>
          <p:nvPr/>
        </p:nvSpPr>
        <p:spPr>
          <a:xfrm>
            <a:off x="1025606" y="1707654"/>
            <a:ext cx="7074786" cy="30243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" name="TextBox 5"/>
          <p:cNvSpPr txBox="1"/>
          <p:nvPr/>
        </p:nvSpPr>
        <p:spPr>
          <a:xfrm>
            <a:off x="1700681" y="2288798"/>
            <a:ext cx="54186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300" dirty="0" smtClean="0">
                <a:solidFill>
                  <a:schemeClr val="tx2"/>
                </a:solidFill>
              </a:rPr>
              <a:t>Вино пије, Краљевићу Марко.</a:t>
            </a:r>
          </a:p>
          <a:p>
            <a:pPr algn="ctr"/>
            <a:endParaRPr lang="sr-Cyrl-RS" sz="2300" dirty="0" smtClean="0">
              <a:solidFill>
                <a:schemeClr val="tx2"/>
              </a:solidFill>
            </a:endParaRPr>
          </a:p>
          <a:p>
            <a:pPr algn="ctr"/>
            <a:r>
              <a:rPr lang="sr-Cyrl-RS" sz="2300" dirty="0" smtClean="0">
                <a:solidFill>
                  <a:schemeClr val="tx2"/>
                </a:solidFill>
              </a:rPr>
              <a:t>Проговара стари Вујадине.</a:t>
            </a:r>
          </a:p>
          <a:p>
            <a:pPr algn="ctr"/>
            <a:endParaRPr lang="sr-Cyrl-RS" sz="2300" dirty="0" smtClean="0">
              <a:solidFill>
                <a:schemeClr val="tx2"/>
              </a:solidFill>
            </a:endParaRPr>
          </a:p>
          <a:p>
            <a:pPr algn="ctr"/>
            <a:r>
              <a:rPr lang="sr-Cyrl-RS" sz="2300" dirty="0" smtClean="0">
                <a:solidFill>
                  <a:schemeClr val="tx2"/>
                </a:solidFill>
              </a:rPr>
              <a:t>Поранио Јанковић Стојане.</a:t>
            </a:r>
            <a:endParaRPr lang="de-CH" sz="2300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Вокатив у српским народним пјесмама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9304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8"/>
            <a:ext cx="9144000" cy="5372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411510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5000" b="1" dirty="0" smtClean="0">
                <a:solidFill>
                  <a:schemeClr val="tx2"/>
                </a:solidFill>
              </a:rPr>
              <a:t>ХВАЛА НА ПАЖЊИ!</a:t>
            </a:r>
            <a:endParaRPr lang="de-CH" sz="5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2"/>
                </a:solidFill>
              </a:rPr>
              <a:t>Падеже дијелимо на:</a:t>
            </a:r>
            <a:endParaRPr lang="de-CH" b="1" dirty="0">
              <a:solidFill>
                <a:schemeClr val="tx2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54944" y="2283718"/>
            <a:ext cx="352839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Cloud 5"/>
          <p:cNvSpPr/>
          <p:nvPr/>
        </p:nvSpPr>
        <p:spPr>
          <a:xfrm>
            <a:off x="4486848" y="2920176"/>
            <a:ext cx="3960440" cy="20998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Box 6"/>
          <p:cNvSpPr txBox="1"/>
          <p:nvPr/>
        </p:nvSpPr>
        <p:spPr>
          <a:xfrm>
            <a:off x="1101608" y="1667004"/>
            <a:ext cx="2462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Независне 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427734"/>
            <a:ext cx="2664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Зависне 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4200" y="2737542"/>
            <a:ext cx="2679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Номинатив</a:t>
            </a:r>
          </a:p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Вокатив</a:t>
            </a:r>
            <a:endParaRPr lang="de-CH" sz="26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3154490"/>
            <a:ext cx="27723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tx2"/>
                </a:solidFill>
              </a:rPr>
              <a:t>Генитив</a:t>
            </a:r>
          </a:p>
          <a:p>
            <a:r>
              <a:rPr lang="sr-Cyrl-RS" sz="2000" b="1" dirty="0" smtClean="0">
                <a:solidFill>
                  <a:schemeClr val="tx2"/>
                </a:solidFill>
              </a:rPr>
              <a:t>Датив</a:t>
            </a:r>
          </a:p>
          <a:p>
            <a:r>
              <a:rPr lang="sr-Cyrl-RS" sz="2000" b="1" dirty="0" smtClean="0">
                <a:solidFill>
                  <a:schemeClr val="tx2"/>
                </a:solidFill>
              </a:rPr>
              <a:t>Акузатив</a:t>
            </a:r>
          </a:p>
          <a:p>
            <a:r>
              <a:rPr lang="sr-Cyrl-RS" sz="2000" b="1" dirty="0" smtClean="0">
                <a:solidFill>
                  <a:schemeClr val="tx2"/>
                </a:solidFill>
              </a:rPr>
              <a:t>Инструментал </a:t>
            </a:r>
          </a:p>
          <a:p>
            <a:r>
              <a:rPr lang="sr-Cyrl-RS" sz="2000" b="1" dirty="0" smtClean="0">
                <a:solidFill>
                  <a:schemeClr val="tx2"/>
                </a:solidFill>
              </a:rPr>
              <a:t>Локатив </a:t>
            </a:r>
            <a:endParaRPr lang="de-CH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1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" y="0"/>
            <a:ext cx="9217818" cy="5113437"/>
          </a:xfrm>
        </p:spPr>
      </p:pic>
      <p:sp>
        <p:nvSpPr>
          <p:cNvPr id="5" name="TextBox 4"/>
          <p:cNvSpPr txBox="1"/>
          <p:nvPr/>
        </p:nvSpPr>
        <p:spPr>
          <a:xfrm>
            <a:off x="107504" y="267494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000" b="1" dirty="0" smtClean="0">
                <a:solidFill>
                  <a:schemeClr val="tx2"/>
                </a:solidFill>
              </a:rPr>
              <a:t>Падежни облици именских ријечи могу да имају сљедеће функције:</a:t>
            </a:r>
            <a:endParaRPr lang="de-CH" sz="30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" y="1851670"/>
            <a:ext cx="70567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sz="2600" dirty="0" smtClean="0">
                <a:solidFill>
                  <a:schemeClr val="tx2"/>
                </a:solidFill>
              </a:rPr>
              <a:t>Субјекта;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sz="2600" dirty="0" smtClean="0">
                <a:solidFill>
                  <a:schemeClr val="tx2"/>
                </a:solidFill>
              </a:rPr>
              <a:t>Предикатива (именског дијела предиката);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sz="2600" dirty="0" smtClean="0">
                <a:solidFill>
                  <a:schemeClr val="tx2"/>
                </a:solidFill>
              </a:rPr>
              <a:t>Правог или неправог објекта;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sz="2600" dirty="0" smtClean="0">
                <a:solidFill>
                  <a:schemeClr val="tx2"/>
                </a:solidFill>
              </a:rPr>
              <a:t>Атрибута и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sr-Cyrl-RS" sz="2600" dirty="0" smtClean="0">
                <a:solidFill>
                  <a:schemeClr val="tx2"/>
                </a:solidFill>
              </a:rPr>
              <a:t>Прилошке одредбе. </a:t>
            </a:r>
            <a:endParaRPr lang="de-CH" sz="2600" dirty="0" smtClean="0">
              <a:solidFill>
                <a:schemeClr val="tx2"/>
              </a:solidFill>
            </a:endParaRPr>
          </a:p>
          <a:p>
            <a:endParaRPr lang="de-CH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Номинатив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2"/>
                </a:solidFill>
              </a:rPr>
              <a:t>Номинатив као независни падеж може да има двије функције: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Cloud 3"/>
          <p:cNvSpPr/>
          <p:nvPr/>
        </p:nvSpPr>
        <p:spPr>
          <a:xfrm>
            <a:off x="539552" y="2571750"/>
            <a:ext cx="352839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Cloud 4"/>
          <p:cNvSpPr/>
          <p:nvPr/>
        </p:nvSpPr>
        <p:spPr>
          <a:xfrm>
            <a:off x="4603978" y="2859782"/>
            <a:ext cx="352839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600" dirty="0" smtClean="0">
                <a:solidFill>
                  <a:schemeClr val="tx2"/>
                </a:solidFill>
              </a:rPr>
              <a:t>2. функцију предикатива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606" y="2871547"/>
            <a:ext cx="25562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dirty="0" smtClean="0">
                <a:solidFill>
                  <a:schemeClr val="tx2"/>
                </a:solidFill>
              </a:rPr>
              <a:t>1. функцију граматичког субјекта</a:t>
            </a:r>
            <a:endParaRPr lang="de-CH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679"/>
            <a:ext cx="9540552" cy="5280587"/>
          </a:xfrm>
        </p:spPr>
      </p:pic>
      <p:sp>
        <p:nvSpPr>
          <p:cNvPr id="9" name="TextBox 8"/>
          <p:cNvSpPr txBox="1"/>
          <p:nvPr/>
        </p:nvSpPr>
        <p:spPr>
          <a:xfrm>
            <a:off x="29222" y="195486"/>
            <a:ext cx="92953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sr-Cyrl-RS" sz="3300" b="1" dirty="0" smtClean="0">
                <a:solidFill>
                  <a:schemeClr val="tx2"/>
                </a:solidFill>
              </a:rPr>
              <a:t>Функција граматичког субјекта </a:t>
            </a:r>
          </a:p>
          <a:p>
            <a:pPr algn="just"/>
            <a:endParaRPr lang="sr-Cyrl-RS" sz="33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816" y="1269566"/>
            <a:ext cx="4752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</a:rPr>
              <a:t>Основно </a:t>
            </a:r>
            <a:r>
              <a:rPr lang="sr-Cyrl-RS" sz="2800" b="1" dirty="0" smtClean="0">
                <a:solidFill>
                  <a:schemeClr val="tx2"/>
                </a:solidFill>
              </a:rPr>
              <a:t>значење номинатива </a:t>
            </a:r>
            <a:r>
              <a:rPr lang="sr-Cyrl-RS" sz="2800" dirty="0" smtClean="0">
                <a:solidFill>
                  <a:schemeClr val="tx2"/>
                </a:solidFill>
              </a:rPr>
              <a:t>је именовање појмова као вршиоца</a:t>
            </a:r>
          </a:p>
          <a:p>
            <a:r>
              <a:rPr lang="sr-Cyrl-RS" sz="2800" dirty="0" smtClean="0">
                <a:solidFill>
                  <a:schemeClr val="tx2"/>
                </a:solidFill>
              </a:rPr>
              <a:t>радње или носиоца особине и управо тако номинатив врши функцију субјекта.</a:t>
            </a:r>
            <a:endParaRPr lang="de-CH" sz="2800" dirty="0" smtClean="0">
              <a:solidFill>
                <a:schemeClr val="tx2"/>
              </a:solidFill>
            </a:endParaRPr>
          </a:p>
          <a:p>
            <a:endParaRPr lang="de-CH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Примјери: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7654"/>
            <a:ext cx="8291264" cy="3035796"/>
          </a:xfrm>
        </p:spPr>
        <p:txBody>
          <a:bodyPr/>
          <a:lstStyle/>
          <a:p>
            <a:pPr marL="0" indent="0">
              <a:buNone/>
            </a:pPr>
            <a:r>
              <a:rPr lang="sr-Cyrl-RS" u="heavy" dirty="0" smtClean="0">
                <a:solidFill>
                  <a:schemeClr val="tx2"/>
                </a:solidFill>
                <a:uFill>
                  <a:solidFill>
                    <a:schemeClr val="accent1"/>
                  </a:solidFill>
                </a:uFill>
              </a:rPr>
              <a:t>Марко</a:t>
            </a:r>
            <a:r>
              <a:rPr lang="sr-Cyrl-RS" dirty="0" smtClean="0">
                <a:solidFill>
                  <a:schemeClr val="tx2"/>
                </a:solidFill>
              </a:rPr>
              <a:t> је много радио.  </a:t>
            </a:r>
          </a:p>
          <a:p>
            <a:pPr marL="0" indent="0">
              <a:buNone/>
            </a:pPr>
            <a:endParaRPr lang="sr-Cyrl-R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RS" u="heavy" dirty="0" smtClean="0">
                <a:solidFill>
                  <a:schemeClr val="tx2"/>
                </a:solidFill>
                <a:uFill>
                  <a:solidFill>
                    <a:schemeClr val="accent1"/>
                  </a:solidFill>
                </a:uFill>
              </a:rPr>
              <a:t>Играчка</a:t>
            </a:r>
            <a:r>
              <a:rPr lang="sr-Cyrl-RS" dirty="0" smtClean="0">
                <a:solidFill>
                  <a:schemeClr val="tx2"/>
                </a:solidFill>
              </a:rPr>
              <a:t> је нова.</a:t>
            </a:r>
          </a:p>
          <a:p>
            <a:pPr marL="0" indent="0">
              <a:buNone/>
            </a:pPr>
            <a:endParaRPr lang="sr-Cyrl-R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RS" u="heavy" dirty="0" smtClean="0">
                <a:solidFill>
                  <a:schemeClr val="tx2"/>
                </a:solidFill>
                <a:uFill>
                  <a:solidFill>
                    <a:schemeClr val="accent1"/>
                  </a:solidFill>
                </a:uFill>
              </a:rPr>
              <a:t>Ана</a:t>
            </a:r>
            <a:r>
              <a:rPr lang="sr-Cyrl-RS" dirty="0" smtClean="0">
                <a:solidFill>
                  <a:schemeClr val="tx2"/>
                </a:solidFill>
              </a:rPr>
              <a:t> је паметна.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2235647"/>
            <a:ext cx="20308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Ко је радио?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818996" y="2243432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Box 5"/>
          <p:cNvSpPr txBox="1"/>
          <p:nvPr/>
        </p:nvSpPr>
        <p:spPr>
          <a:xfrm>
            <a:off x="6923056" y="2259144"/>
            <a:ext cx="11800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Марко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9" name="Sun 8"/>
          <p:cNvSpPr/>
          <p:nvPr/>
        </p:nvSpPr>
        <p:spPr>
          <a:xfrm>
            <a:off x="6655559" y="411510"/>
            <a:ext cx="1906815" cy="181627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tangle 10"/>
          <p:cNvSpPr/>
          <p:nvPr/>
        </p:nvSpPr>
        <p:spPr>
          <a:xfrm>
            <a:off x="7112384" y="965703"/>
            <a:ext cx="988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RS" sz="2000" dirty="0" smtClean="0">
                <a:solidFill>
                  <a:srgbClr val="04617B"/>
                </a:solidFill>
              </a:rPr>
              <a:t>Врши</a:t>
            </a:r>
          </a:p>
          <a:p>
            <a:pPr lvl="0"/>
            <a:r>
              <a:rPr lang="sr-Cyrl-RS" sz="2000" dirty="0" smtClean="0">
                <a:solidFill>
                  <a:srgbClr val="04617B"/>
                </a:solidFill>
              </a:rPr>
              <a:t> </a:t>
            </a:r>
            <a:r>
              <a:rPr lang="sr-Cyrl-RS" sz="2000" dirty="0">
                <a:solidFill>
                  <a:srgbClr val="04617B"/>
                </a:solidFill>
              </a:rPr>
              <a:t>радњу</a:t>
            </a:r>
            <a:endParaRPr lang="de-CH" sz="2000" dirty="0">
              <a:solidFill>
                <a:srgbClr val="04617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3003798"/>
            <a:ext cx="28114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Каква је играчка?</a:t>
            </a:r>
          </a:p>
          <a:p>
            <a:r>
              <a:rPr lang="sr-Cyrl-RS" sz="2600" dirty="0" smtClean="0">
                <a:solidFill>
                  <a:schemeClr val="tx2"/>
                </a:solidFill>
              </a:rPr>
              <a:t>Каква је Ана?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087331" y="3291830"/>
            <a:ext cx="59576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Box 13"/>
          <p:cNvSpPr txBox="1"/>
          <p:nvPr/>
        </p:nvSpPr>
        <p:spPr>
          <a:xfrm>
            <a:off x="6816986" y="3111262"/>
            <a:ext cx="158396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Нова</a:t>
            </a:r>
          </a:p>
          <a:p>
            <a:r>
              <a:rPr lang="sr-Cyrl-RS" sz="2600" dirty="0" smtClean="0">
                <a:solidFill>
                  <a:schemeClr val="tx2"/>
                </a:solidFill>
              </a:rPr>
              <a:t>Паметна 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15" name="Sun 14"/>
          <p:cNvSpPr/>
          <p:nvPr/>
        </p:nvSpPr>
        <p:spPr>
          <a:xfrm>
            <a:off x="6816986" y="3845891"/>
            <a:ext cx="1728192" cy="162025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Box 15"/>
          <p:cNvSpPr txBox="1"/>
          <p:nvPr/>
        </p:nvSpPr>
        <p:spPr>
          <a:xfrm>
            <a:off x="7154976" y="4332851"/>
            <a:ext cx="105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tx2"/>
                </a:solidFill>
              </a:rPr>
              <a:t>Носи </a:t>
            </a:r>
          </a:p>
          <a:p>
            <a:pPr algn="ctr"/>
            <a:r>
              <a:rPr lang="sr-Cyrl-RS" dirty="0" smtClean="0">
                <a:solidFill>
                  <a:schemeClr val="tx2"/>
                </a:solidFill>
              </a:rPr>
              <a:t>особину</a:t>
            </a:r>
            <a:endParaRPr lang="de-CH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 animBg="1"/>
      <p:bldP spid="11" grpId="0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" y="-740618"/>
            <a:ext cx="9237179" cy="64154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40" y="0"/>
            <a:ext cx="10101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 smtClean="0">
                <a:solidFill>
                  <a:schemeClr val="tx2"/>
                </a:solidFill>
              </a:rPr>
              <a:t>2. Функција предикатива </a:t>
            </a:r>
          </a:p>
          <a:p>
            <a:pPr algn="ctr"/>
            <a:r>
              <a:rPr lang="sr-Cyrl-RS" sz="3000" b="1" dirty="0" smtClean="0">
                <a:solidFill>
                  <a:schemeClr val="tx2"/>
                </a:solidFill>
              </a:rPr>
              <a:t>(именски дио предиката)</a:t>
            </a:r>
            <a:endParaRPr lang="de-CH" sz="30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006719"/>
            <a:ext cx="50727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000" dirty="0" smtClean="0">
                <a:solidFill>
                  <a:schemeClr val="tx2"/>
                </a:solidFill>
              </a:rPr>
              <a:t> Јелена је пјевачица у опери.</a:t>
            </a:r>
            <a:endParaRPr lang="de-CH" sz="3000" dirty="0">
              <a:solidFill>
                <a:schemeClr val="tx2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5704242" y="1114270"/>
            <a:ext cx="648072" cy="1690824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>
              <a:ln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4740" y="1275606"/>
            <a:ext cx="19670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предикатив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4227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dirty="0"/>
          </a:p>
        </p:txBody>
      </p:sp>
      <p:sp>
        <p:nvSpPr>
          <p:cNvPr id="9" name="TextBox 8"/>
          <p:cNvSpPr txBox="1"/>
          <p:nvPr/>
        </p:nvSpPr>
        <p:spPr>
          <a:xfrm>
            <a:off x="3480942" y="3046189"/>
            <a:ext cx="51955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solidFill>
                  <a:schemeClr val="tx2"/>
                </a:solidFill>
              </a:rPr>
              <a:t>Номинативи који имају значење одређивања именичког појма у субјекту увијек су у функцији </a:t>
            </a:r>
          </a:p>
          <a:p>
            <a:r>
              <a:rPr lang="sr-Cyrl-RS" sz="2600" dirty="0" smtClean="0">
                <a:solidFill>
                  <a:schemeClr val="tx2"/>
                </a:solidFill>
              </a:rPr>
              <a:t>предикатива.</a:t>
            </a:r>
            <a:endParaRPr lang="de-CH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Вокатив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2"/>
                </a:solidFill>
              </a:rPr>
              <a:t>Вокатив користимо при именовању појмова у директом обраћању.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Cloud 3"/>
          <p:cNvSpPr/>
          <p:nvPr/>
        </p:nvSpPr>
        <p:spPr>
          <a:xfrm>
            <a:off x="539552" y="2571750"/>
            <a:ext cx="352839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Cloud 4"/>
          <p:cNvSpPr/>
          <p:nvPr/>
        </p:nvSpPr>
        <p:spPr>
          <a:xfrm>
            <a:off x="4603978" y="2859782"/>
            <a:ext cx="3528392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Коста</a:t>
            </a:r>
            <a:r>
              <a:rPr lang="sr-Cyrl-RS" sz="2600" dirty="0" smtClean="0">
                <a:solidFill>
                  <a:schemeClr val="tx2"/>
                </a:solidFill>
              </a:rPr>
              <a:t>, јуче си учио довољно.</a:t>
            </a:r>
            <a:endParaRPr lang="de-CH" sz="2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5606" y="2871547"/>
            <a:ext cx="25562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Ања</a:t>
            </a:r>
            <a:r>
              <a:rPr lang="sr-Cyrl-RS" sz="2600" dirty="0" smtClean="0">
                <a:solidFill>
                  <a:schemeClr val="tx2"/>
                </a:solidFill>
              </a:rPr>
              <a:t>, уради задаћу.</a:t>
            </a:r>
            <a:endParaRPr lang="de-CH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68127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solidFill>
                  <a:schemeClr val="tx2"/>
                </a:solidFill>
              </a:rPr>
              <a:t>Вокатив као независни падеж не врши реченичне  функције.</a:t>
            </a:r>
          </a:p>
          <a:p>
            <a:endParaRPr lang="de-CH" sz="3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779662"/>
            <a:ext cx="66247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dirty="0" smtClean="0">
                <a:solidFill>
                  <a:schemeClr val="tx2"/>
                </a:solidFill>
              </a:rPr>
              <a:t>Једина функција у реченици коју вокатив може вршити је функција </a:t>
            </a:r>
            <a:r>
              <a:rPr lang="sr-Cyrl-RS" sz="3000" b="1" dirty="0" smtClean="0">
                <a:solidFill>
                  <a:schemeClr val="tx2"/>
                </a:solidFill>
              </a:rPr>
              <a:t>граматичког субјекта </a:t>
            </a:r>
            <a:r>
              <a:rPr lang="sr-Cyrl-RS" sz="3000" dirty="0" smtClean="0">
                <a:solidFill>
                  <a:schemeClr val="tx2"/>
                </a:solidFill>
              </a:rPr>
              <a:t>у српским народним пјесмама.</a:t>
            </a:r>
            <a:endParaRPr lang="de-CH" sz="3000" dirty="0" smtClean="0">
              <a:solidFill>
                <a:schemeClr val="tx2"/>
              </a:solidFill>
            </a:endParaRPr>
          </a:p>
          <a:p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4348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FF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224</Words>
  <Application>Microsoft Office PowerPoint</Application>
  <PresentationFormat>On-screen Show (16:9)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Падеже дијелимо на:</vt:lpstr>
      <vt:lpstr>PowerPoint Presentation</vt:lpstr>
      <vt:lpstr>Номинатив </vt:lpstr>
      <vt:lpstr>PowerPoint Presentation</vt:lpstr>
      <vt:lpstr>Примјери:</vt:lpstr>
      <vt:lpstr>PowerPoint Presentation</vt:lpstr>
      <vt:lpstr>Вокатив </vt:lpstr>
      <vt:lpstr>PowerPoint Presentation</vt:lpstr>
      <vt:lpstr>Вокатив у српским народним пјесмама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Mamic Dragana</dc:creator>
  <cp:lastModifiedBy>Mamic Dragana</cp:lastModifiedBy>
  <cp:revision>12</cp:revision>
  <dcterms:created xsi:type="dcterms:W3CDTF">2021-02-05T16:29:06Z</dcterms:created>
  <dcterms:modified xsi:type="dcterms:W3CDTF">2021-02-05T18:22:40Z</dcterms:modified>
</cp:coreProperties>
</file>