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9" r:id="rId2"/>
    <p:sldId id="276" r:id="rId3"/>
    <p:sldId id="277" r:id="rId4"/>
    <p:sldId id="278" r:id="rId5"/>
    <p:sldId id="282" r:id="rId6"/>
    <p:sldId id="279" r:id="rId7"/>
    <p:sldId id="280" r:id="rId8"/>
    <p:sldId id="283" r:id="rId9"/>
    <p:sldId id="284" r:id="rId10"/>
    <p:sldId id="288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5B28D-08F1-4A33-962B-F47A90C0CB7E}" type="datetimeFigureOut">
              <a:rPr lang="sr-Latn-CS" smtClean="0"/>
              <a:pPr/>
              <a:t>20.2.2021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7BC2F-C3B1-414F-8411-88CA59F2B69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643866" cy="1285884"/>
          </a:xfrm>
        </p:spPr>
        <p:txBody>
          <a:bodyPr/>
          <a:lstStyle/>
          <a:p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Cyrl-BA" sz="4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МРЕЖА И ПОВРШИНА ВАЉКА</a:t>
            </a:r>
            <a:r>
              <a:rPr lang="sr-Latn-BA" sz="4000" dirty="0" smtClean="0">
                <a:solidFill>
                  <a:srgbClr val="002060"/>
                </a:solidFill>
              </a:rPr>
              <a:t/>
            </a:r>
            <a:br>
              <a:rPr lang="sr-Latn-BA" sz="4000" dirty="0" smtClean="0">
                <a:solidFill>
                  <a:srgbClr val="002060"/>
                </a:solidFill>
              </a:rPr>
            </a:br>
            <a:endParaRPr lang="sr-Latn-BA" sz="40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3386134" cy="984736"/>
          </a:xfrm>
        </p:spPr>
        <p:txBody>
          <a:bodyPr/>
          <a:lstStyle/>
          <a:p>
            <a:r>
              <a:rPr lang="sr-Cyrl-BA" sz="1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Наставник: Владо Стјепановић</a:t>
            </a:r>
            <a:endParaRPr lang="sr-Latn-BA" sz="14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Cyrl-BA" sz="1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ОШ ”Озрен” Доња Пакленица </a:t>
            </a:r>
            <a:endParaRPr lang="sr-Latn-BA" sz="14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207167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</a:t>
            </a:r>
            <a:r>
              <a:rPr lang="sr-Latn-BA" dirty="0" smtClean="0"/>
              <a:t>         </a:t>
            </a:r>
            <a:r>
              <a:rPr lang="sr-Latn-BA" sz="36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IX </a:t>
            </a:r>
            <a:r>
              <a:rPr lang="sr-Cyrl-BA" sz="36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разред</a:t>
            </a:r>
            <a:endParaRPr lang="sr-Latn-BA" sz="36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BA" sz="20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Правоугаоник страница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20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и 30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 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ротира прво око мање странице а затим око веће странице.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Упоредити површине добијених  цилиндара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sr-Cyrl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Cyrl-BA" sz="2000" dirty="0" smtClean="0">
                <a:solidFill>
                  <a:srgbClr val="002060"/>
                </a:solidFill>
              </a:rPr>
              <a:t>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30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                      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r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20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20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cm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                 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=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30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cm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=?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                              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P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=?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                        </a:t>
            </a:r>
            <a:r>
              <a:rPr lang="sr-Latn-BA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P=</a:t>
            </a:r>
            <a:r>
              <a:rPr lang="en-US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2r</a:t>
            </a:r>
            <a:r>
              <a:rPr lang="el-GR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lang="sr-Latn-BA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(r+H)</a:t>
            </a:r>
          </a:p>
          <a:p>
            <a:pPr>
              <a:buNone/>
            </a:pPr>
            <a:endParaRPr lang="sr-Latn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    P</a:t>
            </a:r>
            <a:r>
              <a:rPr lang="sr-Latn-BA" sz="15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2·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30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(30+20)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        P</a:t>
            </a:r>
            <a:r>
              <a:rPr lang="sr-Latn-BA" sz="15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2·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20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(20+30)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    P</a:t>
            </a:r>
            <a:r>
              <a:rPr lang="sr-Latn-BA" sz="15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60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π·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50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                       P</a:t>
            </a:r>
            <a:r>
              <a:rPr lang="sr-Latn-BA" sz="15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40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π·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50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>
              <a:buNone/>
            </a:pPr>
            <a:r>
              <a:rPr lang="sr-Latn-BA" sz="2200" dirty="0" smtClean="0">
                <a:latin typeface="Cambria Math" pitchFamily="18" charset="0"/>
                <a:ea typeface="Cambria Math" pitchFamily="18" charset="0"/>
              </a:rPr>
              <a:t>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3000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en-US" sz="20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             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sr-Cyrl-BA" sz="1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2000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π</a:t>
            </a:r>
            <a:r>
              <a:rPr lang="sr-Latn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en-US" sz="20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sr-Cyrl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Cyrl-BA" sz="2000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Cyrl-BA" sz="20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        </a:t>
            </a:r>
            <a:r>
              <a:rPr lang="sr-Latn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𝑷</a:t>
            </a:r>
            <a:r>
              <a:rPr lang="sr-Cyrl-BA" sz="1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sr-Cyrl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: </a:t>
            </a:r>
            <a:r>
              <a:rPr lang="sr-Latn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𝑷</a:t>
            </a:r>
            <a:r>
              <a:rPr lang="sr-Cyrl-BA" sz="1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sr-Cyrl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= 3000 : 2000 </a:t>
            </a:r>
            <a:r>
              <a:rPr lang="sr-Latn-BA" sz="2000" b="1" dirty="0" smtClean="0">
                <a:solidFill>
                  <a:srgbClr val="C00000"/>
                </a:solidFill>
              </a:rPr>
              <a:t>⇒</a:t>
            </a:r>
            <a:r>
              <a:rPr lang="sr-Cyrl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sr-Latn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𝑷</a:t>
            </a:r>
            <a:r>
              <a:rPr lang="sr-Cyrl-BA" sz="1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sr-Cyrl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: </a:t>
            </a:r>
            <a:r>
              <a:rPr lang="sr-Latn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𝑷</a:t>
            </a:r>
            <a:r>
              <a:rPr lang="sr-Cyrl-BA" sz="1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sr-Cyrl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= 3 : 2 </a:t>
            </a:r>
            <a:endParaRPr lang="sr-Latn-BA" sz="20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 </a:t>
            </a:r>
            <a:endParaRPr lang="sr-Latn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Latn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Latn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Latn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Cyrl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Latn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Latn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Cyrl-BA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Latn-B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r>
              <a:rPr lang="sr-Latn-BA" sz="32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3.</a:t>
            </a:r>
            <a:r>
              <a:rPr lang="sr-Cyrl-BA" sz="32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 Примјер</a:t>
            </a:r>
            <a:endParaRPr lang="sr-Latn-BA" sz="3200" dirty="0">
              <a:solidFill>
                <a:srgbClr val="00B0F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143636" y="2214554"/>
            <a:ext cx="2286016" cy="2500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6" name="Straight Connector 5"/>
          <p:cNvCxnSpPr/>
          <p:nvPr/>
        </p:nvCxnSpPr>
        <p:spPr>
          <a:xfrm>
            <a:off x="785786" y="2643182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7554" y="2643182"/>
            <a:ext cx="15001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sz="28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Збирка задатака,  стр. 101  </a:t>
            </a:r>
          </a:p>
          <a:p>
            <a:pPr marL="0" indent="0">
              <a:buNone/>
            </a:pP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задаци бр. 581(а), 585</a:t>
            </a:r>
            <a:r>
              <a:rPr lang="sr-Latn-BA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.</a:t>
            </a: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                     </a:t>
            </a:r>
            <a:r>
              <a:rPr lang="sr-Cyrl-BA" dirty="0" smtClean="0">
                <a:solidFill>
                  <a:srgbClr val="00B0F0"/>
                </a:solidFill>
              </a:rPr>
              <a:t>ЗАДАЋА</a:t>
            </a:r>
            <a:r>
              <a:rPr lang="sr-Latn-BA" dirty="0" smtClean="0">
                <a:solidFill>
                  <a:srgbClr val="00B0F0"/>
                </a:solidFill>
              </a:rPr>
              <a:t>:</a:t>
            </a:r>
            <a:endParaRPr lang="sr-Latn-BA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428868"/>
            <a:ext cx="6643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dirty="0" smtClean="0">
                <a:solidFill>
                  <a:srgbClr val="002060"/>
                </a:solidFill>
                <a:latin typeface="+mj-lt"/>
                <a:ea typeface="Cambria Math" pitchFamily="18" charset="0"/>
              </a:rPr>
              <a:t> </a:t>
            </a:r>
            <a:r>
              <a:rPr lang="sr-Cyrl-BA" sz="4400" dirty="0" smtClean="0">
                <a:solidFill>
                  <a:srgbClr val="0070C0"/>
                </a:solidFill>
                <a:latin typeface="+mj-lt"/>
                <a:ea typeface="Cambria Math" pitchFamily="18" charset="0"/>
              </a:rPr>
              <a:t>ХВАЛА НА ПАЖЊИ !</a:t>
            </a:r>
            <a:endParaRPr lang="sr-Latn-BA" sz="4400" dirty="0">
              <a:solidFill>
                <a:srgbClr val="0070C0"/>
              </a:solidFill>
              <a:latin typeface="+mj-lt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Да се подсјетимо :</a:t>
            </a:r>
            <a:endParaRPr lang="sr-Latn-BA" sz="36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Ваљак је обртно</a:t>
            </a:r>
            <a:r>
              <a:rPr lang="sr-Latn-BA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геометријско </a:t>
            </a:r>
            <a:r>
              <a:rPr lang="sr-Cyrl-RS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тијело настало ротирањем правоугаоника око његове осе , коју зовемо висина ваљка.</a:t>
            </a:r>
          </a:p>
          <a:p>
            <a:r>
              <a:rPr lang="sr-Cyrl-RS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Елементи ваљка су</a:t>
            </a:r>
            <a:r>
              <a:rPr lang="sr-Cyrl-RS" sz="2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endParaRPr lang="en-GB" sz="2400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–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 база 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круг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sr-Latn-BA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–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 омотач</a:t>
            </a:r>
            <a:endParaRPr lang="en-GB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H –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 висина ваљка</a:t>
            </a:r>
            <a:endParaRPr lang="en-GB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r-Latn-BA" sz="2400" b="1" dirty="0" smtClean="0">
                <a:latin typeface="Cambria Math" pitchFamily="18" charset="0"/>
                <a:ea typeface="Cambria Math" pitchFamily="18" charset="0"/>
              </a:rPr>
              <a:t>r 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–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 полупречник круга </a:t>
            </a:r>
            <a:r>
              <a:rPr lang="sr-Latn-BA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RS" sz="2400" b="1" dirty="0" smtClean="0">
                <a:latin typeface="Cambria Math" pitchFamily="18" charset="0"/>
                <a:ea typeface="Cambria Math" pitchFamily="18" charset="0"/>
              </a:rPr>
              <a:t>основе</a:t>
            </a:r>
            <a:endParaRPr lang="en-GB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Content Placeholder 6" descr="valjak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lum bright="-10000" contrast="10000"/>
          </a:blip>
          <a:srcRect t="12594"/>
          <a:stretch/>
        </p:blipFill>
        <p:spPr>
          <a:xfrm>
            <a:off x="571472" y="1643050"/>
            <a:ext cx="3895725" cy="4000528"/>
          </a:xfr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Треба да знамо</a:t>
            </a:r>
            <a:r>
              <a:rPr lang="sr-Latn-BA" sz="32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:</a:t>
            </a:r>
            <a:endParaRPr lang="sr-Latn-BA" sz="32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038475" cy="150019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428596" y="3286124"/>
            <a:ext cx="378621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BA" dirty="0" smtClean="0"/>
          </a:p>
          <a:p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„</a:t>
            </a:r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ПИ</a:t>
            </a:r>
            <a:r>
              <a:rPr lang="ru-RU" sz="2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“  </a:t>
            </a:r>
            <a:r>
              <a:rPr lang="ru-RU" sz="2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је ирационалан број     који има бесконачан непериодичан децимални запис </a:t>
            </a:r>
            <a:r>
              <a:rPr lang="sr-Latn-BA" sz="2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</a:t>
            </a:r>
            <a:r>
              <a:rPr lang="sr-Latn-BA" sz="2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𝛑≈𝟑.𝟏𝟒</a:t>
            </a:r>
            <a:r>
              <a:rPr lang="sr-Latn-BA" sz="2200" dirty="0" smtClean="0">
                <a:solidFill>
                  <a:srgbClr val="C00000"/>
                </a:solidFill>
              </a:rPr>
              <a:t> </a:t>
            </a:r>
            <a:endParaRPr lang="sr-Latn-BA" sz="2200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57752" y="1285860"/>
            <a:ext cx="3000396" cy="271464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10" name="Rectangle 9"/>
          <p:cNvSpPr/>
          <p:nvPr/>
        </p:nvSpPr>
        <p:spPr>
          <a:xfrm>
            <a:off x="4572000" y="4357694"/>
            <a:ext cx="3929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200" b="1" dirty="0" smtClean="0">
                <a:latin typeface="+mj-lt"/>
                <a:cs typeface="Times New Roman" pitchFamily="18" charset="0"/>
              </a:rPr>
              <a:t>Површина круга:</a:t>
            </a:r>
            <a:endParaRPr lang="sr-Latn-BA" sz="36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6446" y="5000636"/>
            <a:ext cx="121444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BA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π</a:t>
            </a:r>
            <a:endParaRPr lang="sr-Latn-BA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14434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Шта је то мрежа</a:t>
            </a:r>
            <a:r>
              <a:rPr lang="sr-Latn-BA" sz="36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36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геометријског тијела ? </a:t>
            </a:r>
            <a:endParaRPr lang="sr-Latn-BA" sz="36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r-Latn-BA" dirty="0" smtClean="0"/>
          </a:p>
          <a:p>
            <a:r>
              <a:rPr lang="sr-Latn-BA" dirty="0" smtClean="0"/>
              <a:t> </a:t>
            </a:r>
            <a:endParaRPr lang="sr-Latn-B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BA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Мрежу добијамо кад геометријско тијело рас</a:t>
            </a:r>
            <a:r>
              <a:rPr lang="sr-Cyrl-BA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</a:t>
            </a:r>
            <a:r>
              <a:rPr lang="sr-Latn-BA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ечемо, затим испружимо у једну раван, али тако да савијањем можемо </a:t>
            </a:r>
            <a:r>
              <a:rPr lang="sr-Cyrl-BA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поново добити то тијело.</a:t>
            </a:r>
          </a:p>
        </p:txBody>
      </p:sp>
      <p:pic>
        <p:nvPicPr>
          <p:cNvPr id="1028" name="Picture 4" descr="C:\Users\PCB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86124"/>
            <a:ext cx="2357455" cy="161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031" name="Picture 7" descr="C:\Users\PCB\Downloads\21289-0-mreza-se-png-1533199418486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2198" y="3000372"/>
            <a:ext cx="2571768" cy="15716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8" name="Picture 2" descr="C:\Users\PCB\Downloads\cetvopirpo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571876"/>
            <a:ext cx="2571768" cy="2214578"/>
          </a:xfrm>
          <a:prstGeom prst="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00120"/>
          </a:xfrm>
        </p:spPr>
        <p:txBody>
          <a:bodyPr/>
          <a:lstStyle/>
          <a:p>
            <a:r>
              <a:rPr lang="sr-Cyrl-BA" sz="2800" dirty="0" smtClean="0">
                <a:solidFill>
                  <a:srgbClr val="0070C0"/>
                </a:solidFill>
              </a:rPr>
              <a:t>Да видимо како настаје мрежа ваљка :</a:t>
            </a:r>
            <a:endParaRPr lang="sr-Latn-BA" sz="28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43504" y="4286256"/>
            <a:ext cx="3429024" cy="192882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86314" y="1428736"/>
            <a:ext cx="3071834" cy="214314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1571612"/>
            <a:ext cx="2928958" cy="228601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cxnSp>
        <p:nvCxnSpPr>
          <p:cNvPr id="8" name="Straight Arrow Connector 7"/>
          <p:cNvCxnSpPr/>
          <p:nvPr/>
        </p:nvCxnSpPr>
        <p:spPr>
          <a:xfrm>
            <a:off x="3786182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6215074" y="378619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 flipH="1">
            <a:off x="571472" y="4429132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Када све </a:t>
            </a:r>
            <a:r>
              <a:rPr lang="sr-Cyrl-BA" sz="2400" b="1" dirty="0" smtClean="0">
                <a:solidFill>
                  <a:srgbClr val="C00000"/>
                </a:solidFill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</a:rPr>
              <a:t>оложимо у једну раван, добијамо мрежу ваљка.</a:t>
            </a:r>
            <a:endParaRPr lang="sr-Latn-BA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>              </a:t>
            </a:r>
            <a:r>
              <a:rPr lang="sr-Cyrl-BA" dirty="0" smtClean="0">
                <a:solidFill>
                  <a:srgbClr val="C00000"/>
                </a:solidFill>
              </a:rPr>
              <a:t>Можемо закључити :</a:t>
            </a:r>
            <a:endParaRPr lang="sr-Latn-BA" dirty="0">
              <a:solidFill>
                <a:srgbClr val="C00000"/>
              </a:solidFill>
            </a:endParaRP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2000240"/>
            <a:ext cx="6686550" cy="285752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12" name="Rectangle 11"/>
          <p:cNvSpPr/>
          <p:nvPr/>
        </p:nvSpPr>
        <p:spPr>
          <a:xfrm>
            <a:off x="4009185" y="1928803"/>
            <a:ext cx="2715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    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          </a:t>
            </a: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    </a:t>
            </a:r>
            <a:endParaRPr lang="en-US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1538" y="1142985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Ваљак је геометријско тијело које се састоји од двије основе (базе) и омотача. </a:t>
            </a:r>
            <a:endParaRPr lang="sr-Latn-BA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009185" y="3244334"/>
            <a:ext cx="204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</a:t>
            </a:r>
            <a:r>
              <a:rPr lang="en-US" dirty="0" smtClean="0">
                <a:latin typeface="Cambria" pitchFamily="18" charset="0"/>
              </a:rPr>
              <a:t>M</a:t>
            </a:r>
            <a:r>
              <a:rPr lang="sr-Cyrl-RS" dirty="0" smtClean="0">
                <a:latin typeface="Cambria" pitchFamily="18" charset="0"/>
              </a:rPr>
              <a:t> = </a:t>
            </a:r>
            <a:r>
              <a:rPr lang="en-US" dirty="0" smtClean="0">
                <a:latin typeface="Cambria" pitchFamily="18" charset="0"/>
              </a:rPr>
              <a:t>2r</a:t>
            </a:r>
            <a:r>
              <a:rPr lang="el-GR" dirty="0" smtClean="0">
                <a:latin typeface="Cambria" pitchFamily="18" charset="0"/>
              </a:rPr>
              <a:t>π</a:t>
            </a:r>
            <a:r>
              <a:rPr lang="en-US" dirty="0" smtClean="0">
                <a:latin typeface="Cambria" pitchFamily="18" charset="0"/>
              </a:rPr>
              <a:t>H</a:t>
            </a:r>
            <a:endParaRPr lang="en-US" baseline="-25000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348" y="4929199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Основе ваљка чине два круга једнаког полупречника док је омотач ваљка правоугаоник коме је дужина једне странице једнака обиму круга, док jе дужина друге странице једнака висини ваљка.</a:t>
            </a:r>
            <a:endParaRPr lang="sr-Latn-B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Обим базе  </a:t>
            </a:r>
            <a:r>
              <a:rPr lang="sr-Latn-BA" sz="3600" dirty="0" smtClean="0"/>
              <a:t>:</a:t>
            </a:r>
            <a:r>
              <a:rPr lang="ru-RU" sz="3600" dirty="0" smtClean="0"/>
              <a:t>            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sr-Latn-BA" sz="3600" b="1" dirty="0" smtClean="0">
                <a:solidFill>
                  <a:srgbClr val="C00000"/>
                </a:solidFill>
              </a:rPr>
              <a:t>b=</a:t>
            </a:r>
            <a:r>
              <a:rPr lang="en-US" sz="3600" b="1" dirty="0" smtClean="0">
                <a:solidFill>
                  <a:srgbClr val="C00000"/>
                </a:solidFill>
                <a:latin typeface="Cambria" pitchFamily="18" charset="0"/>
              </a:rPr>
              <a:t> 2r</a:t>
            </a:r>
            <a:r>
              <a:rPr lang="el-GR" sz="3600" b="1" dirty="0" smtClean="0">
                <a:solidFill>
                  <a:srgbClr val="C00000"/>
                </a:solidFill>
                <a:latin typeface="Cambria" pitchFamily="18" charset="0"/>
              </a:rPr>
              <a:t>π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sr-Cyrl-BA" sz="36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Површина базе </a:t>
            </a:r>
            <a:r>
              <a:rPr lang="sr-Latn-BA" sz="36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: </a:t>
            </a:r>
            <a:r>
              <a:rPr lang="sr-Cyrl-BA" sz="36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         </a:t>
            </a:r>
            <a:r>
              <a:rPr lang="en-US" sz="3600" b="1" dirty="0" smtClean="0">
                <a:solidFill>
                  <a:srgbClr val="C00000"/>
                </a:solidFill>
                <a:latin typeface="Cambria" pitchFamily="18" charset="0"/>
              </a:rPr>
              <a:t>B</a:t>
            </a:r>
            <a:r>
              <a:rPr lang="sr-Cyrl-RS" sz="3600" b="1" dirty="0" smtClean="0">
                <a:solidFill>
                  <a:srgbClr val="C00000"/>
                </a:solidFill>
                <a:latin typeface="Cambria" pitchFamily="18" charset="0"/>
              </a:rPr>
              <a:t> = </a:t>
            </a:r>
            <a:r>
              <a:rPr lang="en-US" sz="3600" b="1" dirty="0" smtClean="0">
                <a:solidFill>
                  <a:srgbClr val="C00000"/>
                </a:solidFill>
                <a:latin typeface="Cambria" pitchFamily="18" charset="0"/>
              </a:rPr>
              <a:t>r</a:t>
            </a:r>
            <a:r>
              <a:rPr lang="en-US" sz="3600" b="1" baseline="30000" dirty="0" smtClean="0">
                <a:solidFill>
                  <a:srgbClr val="C00000"/>
                </a:solidFill>
                <a:latin typeface="Cambria" pitchFamily="18" charset="0"/>
              </a:rPr>
              <a:t>2</a:t>
            </a:r>
            <a:r>
              <a:rPr lang="el-GR" sz="3600" b="1" dirty="0" smtClean="0">
                <a:solidFill>
                  <a:srgbClr val="C00000"/>
                </a:solidFill>
                <a:latin typeface="Cambria" pitchFamily="18" charset="0"/>
              </a:rPr>
              <a:t>π</a:t>
            </a:r>
            <a:endParaRPr lang="sr-Cyrl-BA" sz="36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Cyrl-BA" sz="32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Површина омотача</a:t>
            </a:r>
            <a:r>
              <a:rPr lang="sr-Latn-BA" sz="32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 </a:t>
            </a:r>
            <a:r>
              <a:rPr lang="sr-Latn-BA" sz="36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:</a:t>
            </a:r>
            <a:r>
              <a:rPr lang="sr-Cyrl-BA" sz="36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 </a:t>
            </a:r>
            <a:r>
              <a:rPr lang="sr-Cyrl-BA" sz="3600" dirty="0" smtClean="0">
                <a:solidFill>
                  <a:srgbClr val="C00000"/>
                </a:solidFill>
                <a:latin typeface="Cambria" pitchFamily="18" charset="0"/>
              </a:rPr>
              <a:t>М =О</a:t>
            </a:r>
            <a:r>
              <a:rPr lang="sr-Latn-BA" sz="3600" dirty="0" smtClean="0">
                <a:solidFill>
                  <a:srgbClr val="C00000"/>
                </a:solidFill>
                <a:latin typeface="Cambria" pitchFamily="18" charset="0"/>
              </a:rPr>
              <a:t>b·H , </a:t>
            </a:r>
            <a:r>
              <a:rPr lang="sr-Cyrl-BA" sz="3600" b="1" dirty="0" smtClean="0">
                <a:solidFill>
                  <a:srgbClr val="C00000"/>
                </a:solidFill>
                <a:latin typeface="Cambria" pitchFamily="18" charset="0"/>
              </a:rPr>
              <a:t>М=</a:t>
            </a:r>
            <a:r>
              <a:rPr lang="en-US" sz="3600" b="1" dirty="0" smtClean="0">
                <a:solidFill>
                  <a:srgbClr val="C00000"/>
                </a:solidFill>
                <a:latin typeface="Cambria" pitchFamily="18" charset="0"/>
              </a:rPr>
              <a:t> 2r</a:t>
            </a:r>
            <a:r>
              <a:rPr lang="el-GR" sz="3600" b="1" dirty="0" smtClean="0">
                <a:solidFill>
                  <a:srgbClr val="C00000"/>
                </a:solidFill>
                <a:latin typeface="Cambria" pitchFamily="18" charset="0"/>
              </a:rPr>
              <a:t>π</a:t>
            </a:r>
            <a:r>
              <a:rPr lang="en-US" sz="3600" b="1" dirty="0" smtClean="0">
                <a:solidFill>
                  <a:srgbClr val="C00000"/>
                </a:solidFill>
                <a:latin typeface="Cambria" pitchFamily="18" charset="0"/>
              </a:rPr>
              <a:t>H</a:t>
            </a:r>
            <a:endParaRPr lang="sr-Latn-BA" sz="3600" b="1" dirty="0" smtClean="0">
              <a:solidFill>
                <a:srgbClr val="C00000"/>
              </a:solidFill>
            </a:endParaRPr>
          </a:p>
          <a:p>
            <a:endParaRPr lang="sr-Cyrl-BA" sz="3600" dirty="0" smtClean="0"/>
          </a:p>
          <a:p>
            <a:r>
              <a:rPr lang="sr-Cyrl-BA" sz="3600" dirty="0" smtClean="0"/>
              <a:t>Површина ваљка:  </a:t>
            </a:r>
            <a:r>
              <a:rPr lang="sr-Latn-BA" sz="3600" dirty="0" smtClean="0">
                <a:solidFill>
                  <a:srgbClr val="002060"/>
                </a:solidFill>
              </a:rPr>
              <a:t>𝑷 = 𝟐𝑩 + 𝑴 </a:t>
            </a:r>
            <a:endParaRPr lang="sr-Cyrl-BA" sz="3600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P= 2 r</a:t>
            </a:r>
            <a:r>
              <a:rPr lang="en-US" sz="3600" b="1" baseline="30000" dirty="0" smtClean="0">
                <a:solidFill>
                  <a:srgbClr val="002060"/>
                </a:solidFill>
                <a:latin typeface="Cambria" pitchFamily="18" charset="0"/>
              </a:rPr>
              <a:t>2</a:t>
            </a:r>
            <a:r>
              <a:rPr lang="el-GR" sz="3600" b="1" dirty="0" smtClean="0">
                <a:solidFill>
                  <a:srgbClr val="002060"/>
                </a:solidFill>
                <a:latin typeface="Cambria" pitchFamily="18" charset="0"/>
              </a:rPr>
              <a:t>π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 + 2r</a:t>
            </a:r>
            <a:r>
              <a:rPr lang="el-GR" sz="3600" b="1" dirty="0" smtClean="0">
                <a:solidFill>
                  <a:srgbClr val="002060"/>
                </a:solidFill>
                <a:latin typeface="Cambria" pitchFamily="18" charset="0"/>
              </a:rPr>
              <a:t>π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H</a:t>
            </a:r>
            <a:endParaRPr lang="sr-Cyrl-BA" sz="3600" b="1" dirty="0" smtClean="0">
              <a:solidFill>
                <a:srgbClr val="002060"/>
              </a:solidFill>
            </a:endParaRPr>
          </a:p>
          <a:p>
            <a:r>
              <a:rPr lang="sr-Cyrl-BA" sz="3600" dirty="0" smtClean="0"/>
              <a:t> </a:t>
            </a:r>
            <a:r>
              <a:rPr lang="sr-Latn-BA" sz="3600" dirty="0" smtClean="0">
                <a:solidFill>
                  <a:srgbClr val="002060"/>
                </a:solidFill>
              </a:rPr>
              <a:t>𝑷 = 𝟐𝒓𝝅</a:t>
            </a:r>
            <a:r>
              <a:rPr lang="sr-Cyrl-BA" sz="3600" dirty="0" smtClean="0">
                <a:solidFill>
                  <a:srgbClr val="002060"/>
                </a:solidFill>
              </a:rPr>
              <a:t>(</a:t>
            </a:r>
            <a:r>
              <a:rPr lang="sr-Latn-BA" sz="3600" dirty="0" smtClean="0">
                <a:solidFill>
                  <a:srgbClr val="002060"/>
                </a:solidFill>
              </a:rPr>
              <a:t>𝒓 +𝑯</a:t>
            </a:r>
            <a:r>
              <a:rPr lang="sr-Cyrl-BA" sz="3600" dirty="0" smtClean="0">
                <a:solidFill>
                  <a:srgbClr val="002060"/>
                </a:solidFill>
              </a:rPr>
              <a:t>) </a:t>
            </a:r>
            <a:endParaRPr lang="sr-Latn-BA" sz="36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r>
              <a:rPr lang="sr-Cyrl-BA" sz="4000" dirty="0" smtClean="0">
                <a:solidFill>
                  <a:srgbClr val="0070C0"/>
                </a:solidFill>
              </a:rPr>
              <a:t>Сада  можемо исписати формуле:</a:t>
            </a:r>
            <a:r>
              <a:rPr lang="sr-Cyrl-BA" dirty="0" smtClean="0">
                <a:solidFill>
                  <a:srgbClr val="0070C0"/>
                </a:solidFill>
              </a:rPr>
              <a:t>	</a:t>
            </a:r>
            <a:endParaRPr lang="sr-Latn-B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r>
              <a:rPr lang="sr-Cyrl-RS" dirty="0" smtClean="0">
                <a:latin typeface="Cambria Math" pitchFamily="18" charset="0"/>
                <a:ea typeface="Cambria Math" pitchFamily="18" charset="0"/>
              </a:rPr>
              <a:t>Пречник основе ваљка је </a:t>
            </a:r>
            <a:r>
              <a:rPr lang="en-GB" dirty="0" smtClean="0">
                <a:latin typeface="Cambria Math" pitchFamily="18" charset="0"/>
                <a:ea typeface="Cambria Math" pitchFamily="18" charset="0"/>
              </a:rPr>
              <a:t>14cm, a </a:t>
            </a:r>
            <a:r>
              <a:rPr lang="sr-Cyrl-RS" dirty="0" smtClean="0">
                <a:latin typeface="Cambria Math" pitchFamily="18" charset="0"/>
                <a:ea typeface="Cambria Math" pitchFamily="18" charset="0"/>
              </a:rPr>
              <a:t>висина ваљка је </a:t>
            </a:r>
            <a:r>
              <a:rPr lang="en-GB" dirty="0" smtClean="0">
                <a:latin typeface="Cambria Math" pitchFamily="18" charset="0"/>
                <a:ea typeface="Cambria Math" pitchFamily="18" charset="0"/>
              </a:rPr>
              <a:t>9cm. </a:t>
            </a:r>
            <a:r>
              <a:rPr lang="sr-Cyrl-RS" dirty="0" smtClean="0">
                <a:latin typeface="Cambria Math" pitchFamily="18" charset="0"/>
                <a:ea typeface="Cambria Math" pitchFamily="18" charset="0"/>
              </a:rPr>
              <a:t>Израчунај површину ваљка.</a:t>
            </a:r>
            <a:endParaRPr lang="en-GB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r-Latn-BA" dirty="0" smtClean="0">
                <a:latin typeface="Cambria Math" pitchFamily="18" charset="0"/>
                <a:ea typeface="Cambria Math" pitchFamily="18" charset="0"/>
              </a:rPr>
              <a:t>R = 14 cm</a:t>
            </a:r>
            <a:r>
              <a:rPr lang="sr-Latn-BA" dirty="0" smtClean="0"/>
              <a:t> ⇒ </a:t>
            </a:r>
            <a:r>
              <a:rPr lang="sr-Latn-BA" dirty="0" smtClean="0">
                <a:latin typeface="Cambria Math" pitchFamily="18" charset="0"/>
                <a:ea typeface="Cambria Math" pitchFamily="18" charset="0"/>
              </a:rPr>
              <a:t>r=7cm</a:t>
            </a:r>
          </a:p>
          <a:p>
            <a:r>
              <a:rPr lang="sr-Latn-BA" dirty="0" smtClean="0">
                <a:latin typeface="Cambria Math" pitchFamily="18" charset="0"/>
                <a:ea typeface="Cambria Math" pitchFamily="18" charset="0"/>
              </a:rPr>
              <a:t>H = 9 cm</a:t>
            </a:r>
          </a:p>
          <a:p>
            <a:r>
              <a:rPr lang="sr-Latn-BA" dirty="0" smtClean="0">
                <a:latin typeface="Cambria Math" pitchFamily="18" charset="0"/>
                <a:ea typeface="Cambria Math" pitchFamily="18" charset="0"/>
              </a:rPr>
              <a:t>P=?</a:t>
            </a:r>
          </a:p>
          <a:p>
            <a:r>
              <a:rPr lang="sr-Latn-BA" dirty="0" smtClean="0">
                <a:latin typeface="Cambria Math" pitchFamily="18" charset="0"/>
                <a:ea typeface="Cambria Math" pitchFamily="18" charset="0"/>
              </a:rPr>
              <a:t>P=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2r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lang="sr-Latn-BA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(r+H)</a:t>
            </a:r>
          </a:p>
          <a:p>
            <a:r>
              <a:rPr lang="sr-Latn-BA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P=</a:t>
            </a:r>
            <a:r>
              <a:rPr lang="sr-Cyrl-BA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2·7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lang="sr-Latn-BA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(7+9)</a:t>
            </a:r>
          </a:p>
          <a:p>
            <a:r>
              <a:rPr lang="sr-Latn-BA" dirty="0" smtClean="0">
                <a:latin typeface="Cambria Math" pitchFamily="18" charset="0"/>
                <a:ea typeface="Cambria Math" pitchFamily="18" charset="0"/>
              </a:rPr>
              <a:t>P=14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π</a:t>
            </a:r>
            <a:r>
              <a:rPr lang="sr-Latn-BA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·16</a:t>
            </a:r>
          </a:p>
          <a:p>
            <a:r>
              <a:rPr lang="sr-Latn-BA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P=224</a:t>
            </a:r>
            <a:r>
              <a:rPr lang="el-GR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π</a:t>
            </a:r>
            <a:r>
              <a:rPr lang="sr-Latn-BA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cm</a:t>
            </a:r>
            <a:r>
              <a:rPr lang="en-US" b="1" baseline="30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⇒P ≈703,36 cm</a:t>
            </a:r>
            <a:r>
              <a:rPr lang="en-US" b="1" baseline="30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sr-Latn-BA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/>
          <a:lstStyle/>
          <a:p>
            <a:r>
              <a:rPr lang="sr-Cyrl-BA" dirty="0" smtClean="0"/>
              <a:t> </a:t>
            </a:r>
            <a:r>
              <a:rPr lang="sr-Cyrl-BA" sz="36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sr-Latn-BA" sz="36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sr-Cyrl-BA" sz="36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Примјер </a:t>
            </a:r>
            <a:endParaRPr lang="sr-Latn-BA" sz="36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3786190"/>
            <a:ext cx="292895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5074" y="2500306"/>
            <a:ext cx="2071702" cy="192882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2. Примјер</a:t>
            </a:r>
            <a:endParaRPr lang="sr-Latn-BA" sz="36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Пред службеним улазом  су два једнака цилиндрична стуба висине 3 м  и обима 180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cm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Треба их обојити и за ту услугу се плаћа   1,75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KM 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по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²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 Колико новца треба за бојење оба стуба ?</a:t>
            </a: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О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b=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2r</a:t>
            </a:r>
            <a:r>
              <a:rPr lang="el-GR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π</a:t>
            </a: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=1,8</a:t>
            </a:r>
            <a:r>
              <a:rPr lang="sr-Latn-BA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m</a:t>
            </a:r>
            <a:endParaRPr lang="sr-Cyrl-BA" sz="2400" b="1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r</a:t>
            </a:r>
            <a:r>
              <a:rPr lang="sr-Latn-BA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=3</a:t>
            </a:r>
            <a:r>
              <a:rPr lang="sr-Latn-BA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                        </a:t>
            </a:r>
            <a:endParaRPr lang="sr-Cyrl-BA" sz="2400" b="1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М=? </a:t>
            </a:r>
          </a:p>
          <a:p>
            <a:r>
              <a:rPr lang="sr-Cyrl-BA" sz="2400" i="1" dirty="0" smtClean="0">
                <a:latin typeface="Cambria Math" pitchFamily="18" charset="0"/>
                <a:ea typeface="Cambria Math" pitchFamily="18" charset="0"/>
              </a:rPr>
              <a:t>Треба израчунати само површине омотача оба ваљка јер је доња база на поду а горњу покрива плафон .</a:t>
            </a:r>
          </a:p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М=О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·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М=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1,8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·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⇒ </a:t>
            </a:r>
            <a:r>
              <a:rPr lang="sr-Cyrl-BA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М=</a:t>
            </a:r>
            <a:r>
              <a:rPr lang="sr-Latn-BA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5,4 m</a:t>
            </a:r>
            <a:r>
              <a:rPr lang="en-US" sz="2400" b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sz="2400" b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2M =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5,4+5,4 ⇒ 2M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= </a:t>
            </a:r>
            <a:r>
              <a:rPr lang="sr-Latn-BA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10,8 m</a:t>
            </a:r>
            <a:r>
              <a:rPr lang="en-US" sz="2400" b="1" baseline="30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sr-Latn-BA" sz="2400" b="1" baseline="300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Latn-BA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T</a:t>
            </a:r>
            <a:r>
              <a:rPr lang="sr-Cyrl-BA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реба платити:  10,8 · 1,75 = 18,90 КМ</a:t>
            </a:r>
            <a:endParaRPr lang="sr-Latn-BA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57224" y="3500438"/>
            <a:ext cx="20717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1309</TotalTime>
  <Words>571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     МРЕЖА И ПОВРШИНА ВАЉКА </vt:lpstr>
      <vt:lpstr>Да се подсјетимо :</vt:lpstr>
      <vt:lpstr>Треба да знамо:</vt:lpstr>
      <vt:lpstr>Шта је то мрежа геометријског тијела ? </vt:lpstr>
      <vt:lpstr>Да видимо како настаје мрежа ваљка :</vt:lpstr>
      <vt:lpstr>              Можемо закључити :</vt:lpstr>
      <vt:lpstr>Сада  можемо исписати формуле: </vt:lpstr>
      <vt:lpstr> 1. Примјер </vt:lpstr>
      <vt:lpstr>2. Примјер</vt:lpstr>
      <vt:lpstr>3. Примјер</vt:lpstr>
      <vt:lpstr>                      ЗАДАЋА: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децималних бројева</dc:title>
  <dc:creator>PC</dc:creator>
  <cp:lastModifiedBy>PCB</cp:lastModifiedBy>
  <cp:revision>264</cp:revision>
  <dcterms:created xsi:type="dcterms:W3CDTF">2006-08-16T00:00:00Z</dcterms:created>
  <dcterms:modified xsi:type="dcterms:W3CDTF">2021-02-20T10:41:17Z</dcterms:modified>
</cp:coreProperties>
</file>