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4FD587-B225-405F-9C12-691A955A70D7}">
          <p14:sldIdLst>
            <p14:sldId id="256"/>
            <p14:sldId id="257"/>
            <p14:sldId id="258"/>
            <p14:sldId id="260"/>
            <p14:sldId id="259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90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12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1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4231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9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4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98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8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6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9A531-779C-4185-A323-8524A7AF614D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84FE2-550D-4D0F-B70C-100C14576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802" y="1214438"/>
            <a:ext cx="9142810" cy="2387600"/>
          </a:xfrm>
        </p:spPr>
        <p:txBody>
          <a:bodyPr>
            <a:noAutofit/>
          </a:bodyPr>
          <a:lstStyle/>
          <a:p>
            <a:r>
              <a:rPr lang="bs-Cyrl-BA" sz="4800" b="1" dirty="0" smtClean="0">
                <a:latin typeface="Arial" pitchFamily="34" charset="0"/>
                <a:cs typeface="Arial" pitchFamily="34" charset="0"/>
              </a:rPr>
              <a:t>МАТЕМАТИКА</a:t>
            </a:r>
            <a:r>
              <a:rPr lang="bs-Cyrl-BA" sz="4400" b="1" dirty="0" smtClean="0">
                <a:latin typeface="Arial" pitchFamily="34" charset="0"/>
                <a:cs typeface="Arial" pitchFamily="34" charset="0"/>
              </a:rPr>
              <a:t> – 2.РАЗРЕД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s-Cyrl-BA" sz="3600" dirty="0" smtClean="0">
                <a:latin typeface="Arial" pitchFamily="34" charset="0"/>
                <a:cs typeface="Arial" pitchFamily="34" charset="0"/>
              </a:rPr>
              <a:t>Одређивање непознатог сабирка</a:t>
            </a:r>
          </a:p>
          <a:p>
            <a:r>
              <a:rPr lang="sr-Cyrl-BA" sz="2800" dirty="0" smtClean="0">
                <a:latin typeface="Arial" pitchFamily="34" charset="0"/>
                <a:cs typeface="Arial" pitchFamily="34" charset="0"/>
              </a:rPr>
              <a:t>обрада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3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1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Поновимо: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</a:t>
            </a:r>
            <a:r>
              <a:rPr lang="bs-Cyrl-BA" sz="3600" dirty="0" smtClean="0"/>
              <a:t>10      +      6       </a:t>
            </a:r>
            <a:r>
              <a:rPr lang="bs-Latn-BA" sz="3600" dirty="0" smtClean="0"/>
              <a:t> </a:t>
            </a:r>
            <a:r>
              <a:rPr lang="en-US" sz="3600" dirty="0" smtClean="0"/>
              <a:t>= </a:t>
            </a:r>
            <a:r>
              <a:rPr lang="bs-Cyrl-BA" sz="3600" dirty="0" smtClean="0"/>
              <a:t>       </a:t>
            </a:r>
            <a:r>
              <a:rPr lang="en-US" sz="3600" dirty="0" smtClean="0"/>
              <a:t>16</a:t>
            </a:r>
            <a:endParaRPr lang="bs-Cyrl-BA" sz="3600" dirty="0" smtClean="0"/>
          </a:p>
          <a:p>
            <a:pPr marL="0" indent="0">
              <a:buNone/>
            </a:pPr>
            <a:r>
              <a:rPr lang="bs-Cyrl-BA" dirty="0"/>
              <a:t> </a:t>
            </a:r>
            <a:r>
              <a:rPr lang="bs-Cyrl-BA" dirty="0" smtClean="0"/>
              <a:t>               ↓                  ↓                        ↓ </a:t>
            </a:r>
          </a:p>
          <a:p>
            <a:pPr marL="0" indent="0">
              <a:buNone/>
            </a:pPr>
            <a:r>
              <a:rPr lang="bs-Cyrl-BA" dirty="0"/>
              <a:t> </a:t>
            </a:r>
            <a:r>
              <a:rPr lang="bs-Cyrl-BA" dirty="0" smtClean="0"/>
              <a:t>       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welc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9382" y="2863944"/>
            <a:ext cx="3238101" cy="34479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42613" y="2967657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руги сабирак</a:t>
            </a: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674" y="2967658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рви сабирак</a:t>
            </a: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7903" y="306896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збир</a:t>
            </a:r>
            <a:endParaRPr lang="sr-Latn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2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Данас ћемо научити како да одредимо непознат сабирак.</a:t>
            </a:r>
          </a:p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Њега ћемо означавати знаком Х или било којом другом ознаком, на примјер словом а.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atematica-exercitii-distractive-pentru-pitic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589" y="3429000"/>
            <a:ext cx="4000007" cy="300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9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Како рјешавамо једначину када је непознат први сабирак?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Cyrl-BA" dirty="0" smtClean="0"/>
              <a:t>     1.    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а)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х + 6 = 14             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х = 14 – 6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х = 8</a:t>
            </a:r>
          </a:p>
          <a:p>
            <a:pPr marL="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 Провјера: 8 + 6 = 14</a:t>
            </a:r>
          </a:p>
          <a:p>
            <a:pPr marL="0" indent="0"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б)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>
                <a:latin typeface="Arial" pitchFamily="34" charset="0"/>
                <a:cs typeface="Arial" pitchFamily="34" charset="0"/>
              </a:rPr>
              <a:t>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+ 7 = 16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bs-Cyrl-BA" dirty="0">
                <a:latin typeface="Arial" pitchFamily="34" charset="0"/>
                <a:cs typeface="Arial" pitchFamily="34" charset="0"/>
              </a:rPr>
              <a:t>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= 16 – 7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>
                <a:latin typeface="Arial" pitchFamily="34" charset="0"/>
                <a:cs typeface="Arial" pitchFamily="34" charset="0"/>
              </a:rPr>
              <a:t>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= 9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Провјера : 9 + 7 = 16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34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Како рјешавамо једначину када је непознат други сабирак?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s-Cyrl-BA" dirty="0" smtClean="0"/>
              <a:t>1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.          а)   5 + х </a:t>
            </a:r>
            <a:r>
              <a:rPr lang="bs-Latn-BA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13</a:t>
            </a:r>
          </a:p>
          <a:p>
            <a:pPr marL="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  х = 13 - 5</a:t>
            </a:r>
          </a:p>
          <a:p>
            <a:pPr marL="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  х = 8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 Провјера: 5 + 8 = 13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б)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9 + а = 16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bs-Cyrl-BA" dirty="0">
                <a:latin typeface="Arial" pitchFamily="34" charset="0"/>
                <a:cs typeface="Arial" pitchFamily="34" charset="0"/>
              </a:rPr>
              <a:t>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= 16 – 9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bs-Cyrl-BA" dirty="0">
                <a:latin typeface="Arial" pitchFamily="34" charset="0"/>
                <a:cs typeface="Arial" pitchFamily="34" charset="0"/>
              </a:rPr>
              <a:t>а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= 7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           Провјера: 9 + 7 = 16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4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943" y="1340768"/>
            <a:ext cx="10514231" cy="4351338"/>
          </a:xfrm>
        </p:spPr>
        <p:txBody>
          <a:bodyPr/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Ако је непознат први или други сабирак, израчунавамо га тако што од збира одузмемо познати сабирак</a:t>
            </a:r>
            <a:r>
              <a:rPr lang="bs-Cyrl-BA" dirty="0" smtClean="0"/>
              <a:t>.</a:t>
            </a:r>
            <a:endParaRPr lang="en-US" dirty="0"/>
          </a:p>
        </p:txBody>
      </p:sp>
      <p:pic>
        <p:nvPicPr>
          <p:cNvPr id="5" name="Picture 4" descr="children-learning-mathematics-with-opened-books-illustration_1124-5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238" y="2708920"/>
            <a:ext cx="4857152" cy="3643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41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dirty="0" smtClean="0">
                <a:latin typeface="Arial" panose="020B0604020202020204" pitchFamily="34" charset="0"/>
                <a:cs typeface="Arial" panose="020B0604020202020204" pitchFamily="34" charset="0"/>
              </a:rPr>
              <a:t>Задаци</a:t>
            </a:r>
            <a:r>
              <a:rPr lang="bs-Cyrl-BA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Cyrl-BA" dirty="0" smtClean="0"/>
              <a:t>1.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Ријеши једначине: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а)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3 + х = 11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	 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х =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11 - 3</a:t>
            </a: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	 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х =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8</a:t>
            </a: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Провјера: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3 + 8 = 11</a:t>
            </a: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б) х + 6 = 12</a:t>
            </a: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	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х =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12 - 6</a:t>
            </a: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dirty="0">
                <a:latin typeface="Arial" pitchFamily="34" charset="0"/>
                <a:cs typeface="Arial" pitchFamily="34" charset="0"/>
              </a:rPr>
              <a:t>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х =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6 </a:t>
            </a: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bs-Cyrl-BA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Провјера: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6 + 6 = 12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7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606" y="1412776"/>
            <a:ext cx="10514231" cy="4351338"/>
          </a:xfrm>
        </p:spPr>
        <p:txBody>
          <a:bodyPr/>
          <a:lstStyle/>
          <a:p>
            <a:pPr marL="0" indent="0">
              <a:buNone/>
            </a:pPr>
            <a:r>
              <a:rPr lang="bs-Cyrl-BA" dirty="0" smtClean="0"/>
              <a:t> 2.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Милан је имао неколико кликера. Од друга је добио 5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кликера па је укупно имао 15 кликера. Колико је </a:t>
            </a:r>
            <a:r>
              <a:rPr lang="bs-Cyrl-BA" dirty="0" smtClean="0">
                <a:latin typeface="Arial" pitchFamily="34" charset="0"/>
                <a:cs typeface="Arial" pitchFamily="34" charset="0"/>
              </a:rPr>
              <a:t>кликера имао Милан?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	x + 5 = 15</a:t>
            </a:r>
          </a:p>
          <a:p>
            <a:pPr marL="0" indent="0">
              <a:buNone/>
            </a:pPr>
            <a:r>
              <a:rPr lang="sr-Latn-RS" dirty="0">
                <a:latin typeface="Arial" pitchFamily="34" charset="0"/>
                <a:cs typeface="Arial" pitchFamily="34" charset="0"/>
              </a:rPr>
              <a:t>	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x = 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15 - 5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dirty="0" smtClean="0">
                <a:latin typeface="Arial" pitchFamily="34" charset="0"/>
                <a:cs typeface="Arial" pitchFamily="34" charset="0"/>
              </a:rPr>
              <a:t>	x = 10</a:t>
            </a:r>
          </a:p>
          <a:p>
            <a:pPr marL="0" indent="0">
              <a:buNone/>
            </a:pPr>
            <a:r>
              <a:rPr lang="sr-Latn-RS" dirty="0">
                <a:latin typeface="Arial" pitchFamily="34" charset="0"/>
                <a:cs typeface="Arial" pitchFamily="34" charset="0"/>
              </a:rPr>
              <a:t>	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Провјера: 10 + 5 = 15</a:t>
            </a:r>
          </a:p>
          <a:p>
            <a:pPr marL="0" indent="0">
              <a:buNone/>
            </a:pPr>
            <a:r>
              <a:rPr lang="sr-Cyrl-BA" dirty="0">
                <a:latin typeface="Arial" pitchFamily="34" charset="0"/>
                <a:cs typeface="Arial" pitchFamily="34" charset="0"/>
              </a:rPr>
              <a:t>	О</a:t>
            </a:r>
            <a:r>
              <a:rPr lang="sr-Cyrl-BA" dirty="0" smtClean="0">
                <a:latin typeface="Arial" pitchFamily="34" charset="0"/>
                <a:cs typeface="Arial" pitchFamily="34" charset="0"/>
              </a:rPr>
              <a:t>дговор: Милан </a:t>
            </a:r>
            <a:r>
              <a:rPr lang="sr-Cyrl-BA" smtClean="0">
                <a:latin typeface="Arial" pitchFamily="34" charset="0"/>
                <a:cs typeface="Arial" pitchFamily="34" charset="0"/>
              </a:rPr>
              <a:t>је </a:t>
            </a:r>
            <a:r>
              <a:rPr lang="sr-Cyrl-BA" smtClean="0">
                <a:latin typeface="Arial" pitchFamily="34" charset="0"/>
                <a:cs typeface="Arial" pitchFamily="34" charset="0"/>
              </a:rPr>
              <a:t>имао 10 кликера</a:t>
            </a:r>
            <a:r>
              <a:rPr lang="sr-Cyrl-BA" smtClean="0">
                <a:latin typeface="Arial" pitchFamily="34" charset="0"/>
                <a:cs typeface="Arial" pitchFamily="34" charset="0"/>
              </a:rPr>
              <a:t>.  </a:t>
            </a:r>
            <a:endParaRPr lang="bs-Cyrl-BA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marbles-3070512_1280-840x56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5366" y="2348880"/>
            <a:ext cx="4348652" cy="217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ЗАДАТАК ЗА САМОСТАЛАН РАД: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Cyrl-BA" dirty="0" smtClean="0">
                <a:latin typeface="Arial" pitchFamily="34" charset="0"/>
                <a:cs typeface="Arial" pitchFamily="34" charset="0"/>
              </a:rPr>
              <a:t>На страни 104. у уџбенику урадити 1. и 2. задатак.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Matematika-tekstualni-zadaci---zbrajanje-do-20_large.jpgh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23773" y="3000372"/>
            <a:ext cx="4952347" cy="2476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99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248</Words>
  <Application>Microsoft Office PowerPoint</Application>
  <PresentationFormat>Custom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МАТЕМАТИКА – 2.РАЗРЕД</vt:lpstr>
      <vt:lpstr>Поновимо:</vt:lpstr>
      <vt:lpstr>PowerPoint Presentation</vt:lpstr>
      <vt:lpstr>Како рјешавамо једначину када је непознат први сабирак?</vt:lpstr>
      <vt:lpstr>Како рјешавамо једначину када је непознат други сабирак?</vt:lpstr>
      <vt:lpstr>PowerPoint Presentation</vt:lpstr>
      <vt:lpstr>Задаци:</vt:lpstr>
      <vt:lpstr>PowerPoint Presentation</vt:lpstr>
      <vt:lpstr>ЗАДАТАК ЗА САМОСТАЛАН РАД: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2.РАЗРЕД</dc:title>
  <dc:creator>User</dc:creator>
  <cp:lastModifiedBy>Admin</cp:lastModifiedBy>
  <cp:revision>23</cp:revision>
  <dcterms:created xsi:type="dcterms:W3CDTF">2021-02-23T14:21:30Z</dcterms:created>
  <dcterms:modified xsi:type="dcterms:W3CDTF">2021-03-01T21:30:59Z</dcterms:modified>
</cp:coreProperties>
</file>