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10881-301C-4E92-8144-70AA6E6F6412}" type="datetimeFigureOut">
              <a:rPr lang="en-US" smtClean="0"/>
              <a:t>26-Feb-21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4408A-840E-454E-A02E-1DBFADA99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0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26-Feb-21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26-Feb-21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26-Feb-21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21" Type="http://schemas.openxmlformats.org/officeDocument/2006/relationships/image" Target="../media/image20.png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510" y="2404534"/>
            <a:ext cx="9086850" cy="1646302"/>
          </a:xfrm>
        </p:spPr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МНОЖЕЊЕ И ДИЈЕЉЕЊЕ ДЕЦИМАЛНИХ БРОЈЕВА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4457" y="4965233"/>
            <a:ext cx="7766936" cy="1096899"/>
          </a:xfrm>
        </p:spPr>
        <p:txBody>
          <a:bodyPr>
            <a:normAutofit/>
          </a:bodyPr>
          <a:lstStyle/>
          <a:p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МИЛЕ ЖИВКОВИЋ</a:t>
            </a:r>
          </a:p>
          <a:p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ЈУ ОШ „ВУК КАРАЏИЋ“ ТЕСЛИЋ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5324" y="315310"/>
            <a:ext cx="4183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ПРЕДМЕТ: МАТЕМАТИКА</a:t>
            </a:r>
          </a:p>
          <a:p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РАЗРЕД: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5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1.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876" y="1614124"/>
            <a:ext cx="4380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Изврши назначена множења: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87974" y="2457296"/>
                <a:ext cx="3352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32,05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⋅10</m:t>
                    </m:r>
                  </m:oMath>
                </a14:m>
                <a:endParaRPr lang="sr-Cyrl-BA" sz="2400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32,05</m:t>
                    </m:r>
                    <m:r>
                      <a:rPr lang="sr-Cyrl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sr-Cyrl-BA" sz="2400" dirty="0" smtClean="0"/>
                  <a:t> </a:t>
                </a:r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32,05</m:t>
                    </m:r>
                    <m:r>
                      <a:rPr lang="sr-Cyrl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74" y="2457296"/>
                <a:ext cx="3352800" cy="1200329"/>
              </a:xfrm>
              <a:prstGeom prst="rect">
                <a:avLst/>
              </a:prstGeom>
              <a:blipFill>
                <a:blip r:embed="rId2"/>
                <a:stretch>
                  <a:fillRect l="-2727" t="-3553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77334" y="4039132"/>
            <a:ext cx="1547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/>
              <a:t>Рјешење: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87973" y="4698124"/>
                <a:ext cx="349994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i="1" smtClean="0">
                        <a:latin typeface="Cambria Math" panose="02040503050406030204" pitchFamily="18" charset="0"/>
                      </a:rPr>
                      <m:t>32,05</m:t>
                    </m:r>
                    <m:r>
                      <a:rPr lang="sr-Cyrl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⋅10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=320,</m:t>
                    </m:r>
                  </m:oMath>
                </a14:m>
                <a:r>
                  <a:rPr lang="sr-Cyrl-BA" sz="2400" b="0" dirty="0" smtClean="0">
                    <a:ea typeface="Cambria Math" panose="02040503050406030204" pitchFamily="18" charset="0"/>
                  </a:rPr>
                  <a:t>5</a:t>
                </a:r>
              </a:p>
              <a:p>
                <a:pPr marL="342900" indent="-342900">
                  <a:buFont typeface="+mj-lt"/>
                  <a:buAutoNum type="alphaLcParenR"/>
                </a:pPr>
                <a:r>
                  <a:rPr lang="sr-Cyrl-BA" sz="2400" dirty="0" smtClean="0">
                    <a:ea typeface="Cambria Math" panose="02040503050406030204" pitchFamily="18" charset="0"/>
                  </a:rPr>
                  <a:t>32,05 </a:t>
                </a:r>
                <a14:m>
                  <m:oMath xmlns:m="http://schemas.openxmlformats.org/officeDocument/2006/math">
                    <m:r>
                      <a:rPr lang="sr-Cyrl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sr-Cyrl-BA" sz="2400" b="0" dirty="0" smtClean="0">
                    <a:ea typeface="Cambria Math" panose="02040503050406030204" pitchFamily="18" charset="0"/>
                  </a:rPr>
                  <a:t> 100 = 3205</a:t>
                </a:r>
              </a:p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32,05 </m:t>
                    </m:r>
                    <m:r>
                      <a:rPr lang="sr-Cyrl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1000=32050</m:t>
                    </m:r>
                  </m:oMath>
                </a14:m>
                <a:endParaRPr lang="sr-Cyrl-BA" sz="2400" b="0" dirty="0" smtClean="0">
                  <a:ea typeface="Cambria Math" panose="02040503050406030204" pitchFamily="18" charset="0"/>
                </a:endParaRPr>
              </a:p>
              <a:p>
                <a:endParaRPr lang="sr-Cyrl-BA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73" y="4698124"/>
                <a:ext cx="3499944" cy="1477328"/>
              </a:xfrm>
              <a:prstGeom prst="rect">
                <a:avLst/>
              </a:prstGeom>
              <a:blipFill>
                <a:blip r:embed="rId3"/>
                <a:stretch>
                  <a:fillRect l="-2613" t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loud Callout 11"/>
          <p:cNvSpPr/>
          <p:nvPr/>
        </p:nvSpPr>
        <p:spPr>
          <a:xfrm>
            <a:off x="4584844" y="430924"/>
            <a:ext cx="4689158" cy="540652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B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Разломак записан у децималном запису множи се декадном јединицом тако што му се децимална запета помјера за онолико мјеста удесно колико та декадна јединица има нула.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285131" y="4607110"/>
                <a:ext cx="25256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sr-Cyrl-BA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Cyrl-BA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05</m:t>
                      </m:r>
                      <m:r>
                        <a:rPr lang="sr-Cyrl-BA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⋅10</m:t>
                      </m:r>
                      <m:r>
                        <m:rPr>
                          <m:nor/>
                        </m:rPr>
                        <a:rPr lang="sr-Latn-BA" sz="2400" dirty="0">
                          <a:solidFill>
                            <a:prstClr val="white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=320</m:t>
                      </m:r>
                      <m:r>
                        <m:rPr>
                          <m:nor/>
                        </m:rPr>
                        <a:rPr lang="sr-Latn-BA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sr-Latn-BA" sz="2400" dirty="0">
                          <a:solidFill>
                            <a:prstClr val="white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sr-Cyrl-BA" sz="2400" dirty="0">
                  <a:solidFill>
                    <a:prstClr val="white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131" y="4607110"/>
                <a:ext cx="252562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691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433728" cy="620109"/>
          </a:xfrm>
        </p:spPr>
        <p:txBody>
          <a:bodyPr>
            <a:normAutofit fontScale="90000"/>
          </a:bodyPr>
          <a:lstStyle/>
          <a:p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2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7334" y="1346846"/>
                <a:ext cx="3810583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/>
                  <a:t>Израчунати производ:</a:t>
                </a:r>
                <a:endParaRPr lang="en-US" sz="2400" dirty="0" smtClean="0"/>
              </a:p>
              <a:p>
                <a:endParaRPr lang="sr-Cyrl-BA" sz="240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3,72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⋅6</m:t>
                    </m:r>
                  </m:oMath>
                </a14:m>
                <a:endParaRPr lang="sr-Cyrl-BA" sz="2400" b="0" dirty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3,3⋅15</m:t>
                    </m:r>
                  </m:oMath>
                </a14:m>
                <a:endParaRPr lang="sr-Cyrl-BA" sz="2400" b="0" dirty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4,2⋅0,09</m:t>
                    </m:r>
                  </m:oMath>
                </a14:m>
                <a:endParaRPr lang="sr-Cyrl-BA" sz="2400" b="0" dirty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5,05⋅2,2</m:t>
                    </m:r>
                  </m:oMath>
                </a14:m>
                <a:endParaRPr lang="sr-Cyrl-BA" sz="2400" b="0" dirty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1346846"/>
                <a:ext cx="3810583" cy="2677656"/>
              </a:xfrm>
              <a:prstGeom prst="rect">
                <a:avLst/>
              </a:prstGeom>
              <a:blipFill>
                <a:blip r:embed="rId5"/>
                <a:stretch>
                  <a:fillRect l="-2400" t="-1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loud Callout 5"/>
          <p:cNvSpPr/>
          <p:nvPr/>
        </p:nvSpPr>
        <p:spPr>
          <a:xfrm>
            <a:off x="2789550" y="1461109"/>
            <a:ext cx="7052441" cy="262583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Cyrl-B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Два разломка дата у децималном запису множимо као природне бројеве, а затим у производу издвојимо онолико децимала колико их имају оба чиниоца заједно.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3689" y="4066845"/>
                <a:ext cx="309004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/>
                  <a:t>Рјешење:</a:t>
                </a:r>
                <a:endParaRPr lang="en-US" sz="2400" dirty="0" smtClean="0"/>
              </a:p>
              <a:p>
                <a:endParaRPr lang="sr-Cyrl-BA" sz="240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3,72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⋅6=22,32</m:t>
                    </m:r>
                  </m:oMath>
                </a14:m>
                <a:endParaRPr lang="sr-Cyrl-BA" sz="2400" b="0" dirty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3,3⋅15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=49,5</m:t>
                    </m:r>
                  </m:oMath>
                </a14:m>
                <a:endParaRPr lang="sr-Cyrl-BA" sz="2400" dirty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4,2⋅0,09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=0,378</m:t>
                    </m:r>
                  </m:oMath>
                </a14:m>
                <a:endParaRPr lang="sr-Cyrl-BA" sz="2400" dirty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Cyrl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5,05⋅2,2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=11,11</m:t>
                    </m:r>
                  </m:oMath>
                </a14:m>
                <a:endParaRPr lang="sr-Cyrl-BA" sz="24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89" y="4066845"/>
                <a:ext cx="3090041" cy="2308324"/>
              </a:xfrm>
              <a:prstGeom prst="rect">
                <a:avLst/>
              </a:prstGeom>
              <a:blipFill>
                <a:blip r:embed="rId6"/>
                <a:stretch>
                  <a:fillRect l="-3156" t="-2111" b="-5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7374" y="3923407"/>
            <a:ext cx="1892057" cy="13286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93841" y="4470166"/>
                <a:ext cx="15450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i="1">
                          <a:latin typeface="Cambria Math" panose="02040503050406030204" pitchFamily="18" charset="0"/>
                        </a:rPr>
                        <m:t>3,72</m:t>
                      </m:r>
                      <m:r>
                        <a:rPr lang="sr-Cyrl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841" y="4470166"/>
                <a:ext cx="1545021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3946392" y="4891724"/>
            <a:ext cx="143991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36133" y="4801708"/>
            <a:ext cx="266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29200" y="4805792"/>
            <a:ext cx="590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3299" y="479037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38388" y="4770930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25850" y="5145551"/>
                <a:ext cx="11837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⋅3,3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850" y="5145551"/>
                <a:ext cx="118372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602985" y="5561925"/>
            <a:ext cx="146304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047936" y="5541266"/>
                <a:ext cx="4475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936" y="5541266"/>
                <a:ext cx="44755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4925145" y="5538615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870637" y="5783348"/>
                <a:ext cx="4475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637" y="5783348"/>
                <a:ext cx="447558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693338" y="5775645"/>
                <a:ext cx="4475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338" y="5775645"/>
                <a:ext cx="447558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4602985" y="6197949"/>
            <a:ext cx="146304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13951" y="5856918"/>
            <a:ext cx="2774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52284" y="5730365"/>
            <a:ext cx="4243" cy="25081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039860" y="6141394"/>
                <a:ext cx="44755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860" y="6141394"/>
                <a:ext cx="447558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849922" y="6158268"/>
                <a:ext cx="44755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922" y="6158268"/>
                <a:ext cx="447558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667779" y="6155993"/>
                <a:ext cx="44755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79" y="6155993"/>
                <a:ext cx="447558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925145" y="6056661"/>
                <a:ext cx="44755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145" y="6056661"/>
                <a:ext cx="447558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20198" y="4581879"/>
                <a:ext cx="1405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4,2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⋅0,09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198" y="4581879"/>
                <a:ext cx="1405184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6286870" y="5021207"/>
            <a:ext cx="161021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834086" y="4931831"/>
                <a:ext cx="4475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086" y="4931831"/>
                <a:ext cx="447558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456424" y="4931831"/>
                <a:ext cx="6174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424" y="4931831"/>
                <a:ext cx="617477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623205" y="5196636"/>
                <a:ext cx="4395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205" y="5196636"/>
                <a:ext cx="439544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454135" y="5196635"/>
                <a:ext cx="4395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135" y="5196635"/>
                <a:ext cx="439544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460957" y="5452293"/>
                <a:ext cx="4395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957" y="5452293"/>
                <a:ext cx="439544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283153" y="5452292"/>
                <a:ext cx="4395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153" y="5452292"/>
                <a:ext cx="439544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V="1">
            <a:off x="6298709" y="5913399"/>
            <a:ext cx="1637083" cy="115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822935" y="5832824"/>
                <a:ext cx="4395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935" y="5832824"/>
                <a:ext cx="439543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6634358" y="5832823"/>
                <a:ext cx="4395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358" y="5832823"/>
                <a:ext cx="43954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453144" y="5836827"/>
                <a:ext cx="4395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144" y="5836827"/>
                <a:ext cx="439543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268895" y="5840830"/>
                <a:ext cx="4395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895" y="5840830"/>
                <a:ext cx="439544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6413576" y="5883376"/>
                <a:ext cx="3321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576" y="5883376"/>
                <a:ext cx="332142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/>
          <p:nvPr/>
        </p:nvCxnSpPr>
        <p:spPr>
          <a:xfrm flipV="1">
            <a:off x="6280415" y="5405581"/>
            <a:ext cx="249569" cy="632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6404071" y="5281042"/>
            <a:ext cx="2597" cy="26283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38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11" grpId="0"/>
      <p:bldP spid="12" grpId="0"/>
      <p:bldP spid="13" grpId="0"/>
      <p:bldP spid="14" grpId="0"/>
      <p:bldP spid="8" grpId="0"/>
      <p:bldP spid="16" grpId="0"/>
      <p:bldP spid="17" grpId="0"/>
      <p:bldP spid="18" grpId="0"/>
      <p:bldP spid="1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801590" cy="704193"/>
          </a:xfrm>
        </p:spPr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3.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334" y="1524000"/>
            <a:ext cx="2406869" cy="462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Попуни табелу: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22428"/>
              </p:ext>
            </p:extLst>
          </p:nvPr>
        </p:nvGraphicFramePr>
        <p:xfrm>
          <a:off x="770758" y="2196662"/>
          <a:ext cx="8128000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198243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614435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876570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5662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1000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773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23542,63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9609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75,89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3173043"/>
                  </a:ext>
                </a:extLst>
              </a:tr>
            </a:tbl>
          </a:graphicData>
        </a:graphic>
      </p:graphicFrame>
      <p:sp>
        <p:nvSpPr>
          <p:cNvPr id="7" name="Wave 6"/>
          <p:cNvSpPr/>
          <p:nvPr/>
        </p:nvSpPr>
        <p:spPr>
          <a:xfrm>
            <a:off x="1702676" y="3624492"/>
            <a:ext cx="6263581" cy="3007535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Дијељење декадном јединицом извршава се тако што се децимална запета дјељеника помјери улијево за онолико мјеста колико дјелилац има нула.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58207" y="2568256"/>
            <a:ext cx="122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>
                <a:solidFill>
                  <a:prstClr val="black"/>
                </a:solidFill>
              </a:rPr>
              <a:t>2354,263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84331" y="2939850"/>
            <a:ext cx="819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BA" dirty="0">
                <a:solidFill>
                  <a:prstClr val="black"/>
                </a:solidFill>
              </a:rPr>
              <a:t>7,589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0344" y="2944369"/>
            <a:ext cx="92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/>
              <a:t>0,7589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67890" y="2568256"/>
            <a:ext cx="1849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BA" dirty="0">
                <a:solidFill>
                  <a:prstClr val="black"/>
                </a:solidFill>
              </a:rPr>
              <a:t>235,4263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82794" y="2568256"/>
            <a:ext cx="1234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BA" dirty="0">
                <a:solidFill>
                  <a:prstClr val="black"/>
                </a:solidFill>
              </a:rPr>
              <a:t>23,54263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99979" y="2948783"/>
            <a:ext cx="1000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Cyrl-BA" dirty="0">
                <a:solidFill>
                  <a:prstClr val="black"/>
                </a:solidFill>
              </a:rPr>
              <a:t>0,07589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62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423218" cy="746234"/>
          </a:xfrm>
        </p:spPr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4.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34" y="1481959"/>
            <a:ext cx="4809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Изврши назначена дијељења: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7334" y="1943624"/>
                <a:ext cx="22144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sr-Cyrl-BA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,6:4</m:t>
                    </m:r>
                  </m:oMath>
                </a14:m>
                <a:r>
                  <a:rPr lang="sr-Cyrl-BA" sz="2400" b="0" i="1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1943624"/>
                <a:ext cx="2214470" cy="646331"/>
              </a:xfrm>
              <a:prstGeom prst="rect">
                <a:avLst/>
              </a:prstGeom>
              <a:blipFill>
                <a:blip r:embed="rId2"/>
                <a:stretch>
                  <a:fillRect l="-4132" b="-9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46864" y="2638185"/>
            <a:ext cx="1876680" cy="1229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Корак 1.</a:t>
            </a:r>
          </a:p>
          <a:p>
            <a:r>
              <a:rPr lang="sr-Cyrl-BA" sz="2400" dirty="0" smtClean="0"/>
              <a:t>   </a:t>
            </a:r>
          </a:p>
          <a:p>
            <a:r>
              <a:rPr lang="sr-Cyrl-BA" sz="2400" dirty="0" smtClean="0"/>
              <a:t>    </a:t>
            </a:r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34,6 : 4 =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4725" y="3366953"/>
            <a:ext cx="33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7508" y="3706294"/>
            <a:ext cx="94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-32</a:t>
            </a:r>
            <a:endParaRPr lang="en-US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6031" y="4069961"/>
            <a:ext cx="38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2775" y="2638614"/>
            <a:ext cx="2489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BA" sz="2400" dirty="0">
                <a:solidFill>
                  <a:prstClr val="black"/>
                </a:solidFill>
              </a:rPr>
              <a:t>Корак </a:t>
            </a:r>
            <a:r>
              <a:rPr lang="sr-Cyrl-BA" sz="2400" dirty="0" smtClean="0">
                <a:solidFill>
                  <a:prstClr val="black"/>
                </a:solidFill>
              </a:rPr>
              <a:t>2.</a:t>
            </a:r>
            <a:endParaRPr lang="sr-Cyrl-BA" sz="2400" dirty="0">
              <a:solidFill>
                <a:prstClr val="black"/>
              </a:solidFill>
            </a:endParaRPr>
          </a:p>
          <a:p>
            <a:pPr lvl="0"/>
            <a:r>
              <a:rPr lang="sr-Cyrl-BA" sz="2400" dirty="0">
                <a:solidFill>
                  <a:prstClr val="black"/>
                </a:solidFill>
              </a:rPr>
              <a:t>   </a:t>
            </a:r>
          </a:p>
          <a:p>
            <a:pPr lvl="0"/>
            <a:r>
              <a:rPr lang="sr-Cyrl-BA" sz="2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34,6 : 4 </a:t>
            </a:r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8</a:t>
            </a:r>
          </a:p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-</a:t>
            </a:r>
            <a:r>
              <a:rPr lang="sr-Cyrl-BA" sz="2400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32</a:t>
            </a:r>
            <a:endParaRPr lang="en-US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2</a:t>
            </a:r>
            <a:endParaRPr lang="en-US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70894" y="3869530"/>
            <a:ext cx="902572" cy="1050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82147" y="2729449"/>
            <a:ext cx="2811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Корак </a:t>
            </a:r>
            <a:r>
              <a:rPr lang="sr-Cyrl-BA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  <a:p>
            <a:endParaRPr lang="sr-Cyrl-BA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  34,6 : 4 = 8,</a:t>
            </a:r>
          </a:p>
          <a:p>
            <a:r>
              <a:rPr lang="sr-Cyrl-BA" sz="2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-</a:t>
            </a:r>
            <a:r>
              <a:rPr lang="sr-Cyrl-BA" sz="2400" u="sng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32</a:t>
            </a:r>
          </a:p>
          <a:p>
            <a:r>
              <a:rPr lang="sr-Cyrl-BA" sz="2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   2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3711" y="3383650"/>
            <a:ext cx="23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prstClr val="black"/>
                </a:solidFill>
              </a:rPr>
              <a:t>,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98328" y="4231986"/>
                <a:ext cx="33582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8328" y="4231986"/>
                <a:ext cx="335824" cy="369332"/>
              </a:xfrm>
              <a:prstGeom prst="rect">
                <a:avLst/>
              </a:prstGeom>
              <a:blipFill>
                <a:blip r:embed="rId3"/>
                <a:stretch>
                  <a:fillRect l="-5455" r="-9091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264879" y="3514279"/>
                <a:ext cx="27229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4879" y="3514279"/>
                <a:ext cx="272291" cy="369332"/>
              </a:xfrm>
              <a:prstGeom prst="rect">
                <a:avLst/>
              </a:prstGeom>
              <a:blipFill>
                <a:blip r:embed="rId4"/>
                <a:stretch>
                  <a:fillRect l="-22727" r="-20455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679604" y="4504116"/>
                <a:ext cx="38310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sr-Cyrl-BA" sz="2400" u="sng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sr-Cyrl-BA" sz="2400" b="0" i="1" u="sng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24</m:t>
                      </m:r>
                    </m:oMath>
                  </m:oMathPara>
                </a14:m>
                <a:endParaRPr lang="en-US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604" y="4504116"/>
                <a:ext cx="383103" cy="369332"/>
              </a:xfrm>
              <a:prstGeom prst="rect">
                <a:avLst/>
              </a:prstGeom>
              <a:blipFill>
                <a:blip r:embed="rId5"/>
                <a:stretch>
                  <a:fillRect l="-14286" r="-7460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6998328" y="4811902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179246" y="4816148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401024" y="3475461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828409" y="5078456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sr-Latn-BA" sz="2400" u="sng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  <a:endParaRPr lang="en-US" u="sng" dirty="0"/>
          </a:p>
        </p:txBody>
      </p:sp>
      <p:sp>
        <p:nvSpPr>
          <p:cNvPr id="24" name="Rectangle 23"/>
          <p:cNvSpPr/>
          <p:nvPr/>
        </p:nvSpPr>
        <p:spPr>
          <a:xfrm>
            <a:off x="7168246" y="5417028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15" grpId="0"/>
      <p:bldP spid="17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82867" y="555468"/>
                <a:ext cx="208104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lvl="0" indent="-457200">
                  <a:lnSpc>
                    <a:spcPct val="150000"/>
                  </a:lnSpc>
                  <a:buFont typeface="+mj-lt"/>
                  <a:buAutoNum type="arabicParenR" startAt="2"/>
                </a:pPr>
                <a14:m>
                  <m:oMath xmlns:m="http://schemas.openxmlformats.org/officeDocument/2006/math">
                    <m:r>
                      <a:rPr lang="sr-Cyrl-BA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12,075:0,25</m:t>
                    </m:r>
                  </m:oMath>
                </a14:m>
                <a:endParaRPr lang="sr-Cyrl-BA" sz="2400" i="1" dirty="0">
                  <a:solidFill>
                    <a:prstClr val="black"/>
                  </a:solidFill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867" y="555468"/>
                <a:ext cx="2081049" cy="646331"/>
              </a:xfrm>
              <a:prstGeom prst="rect">
                <a:avLst/>
              </a:prstGeom>
              <a:blipFill>
                <a:blip r:embed="rId2"/>
                <a:stretch>
                  <a:fillRect l="-4399" r="-9091" b="-10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Callout 4"/>
          <p:cNvSpPr/>
          <p:nvPr/>
        </p:nvSpPr>
        <p:spPr>
          <a:xfrm>
            <a:off x="493984" y="1201799"/>
            <a:ext cx="9228085" cy="19549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Ако је дјелилац децимални број, количник се прошири одоварајућим цијелим бројем, тако да се дјелилац трансформише у цијели број, па се дијели на уобичајени начин.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7972" y="3962400"/>
            <a:ext cx="3689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Корак 1.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1642" y="4603531"/>
                <a:ext cx="38362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12,075:0,25⇔</m:t>
                      </m:r>
                      <m:r>
                        <a:rPr lang="sr-Cyrl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1207,5:25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42" y="4603531"/>
                <a:ext cx="383627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044966" y="3962400"/>
            <a:ext cx="2196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Корак 2.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60579" y="4424065"/>
                <a:ext cx="18918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1207,5:25</m:t>
                      </m:r>
                      <m:r>
                        <a:rPr lang="sr-Cyrl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579" y="4424065"/>
                <a:ext cx="1891862" cy="461665"/>
              </a:xfrm>
              <a:prstGeom prst="rect">
                <a:avLst/>
              </a:prstGeom>
              <a:blipFill>
                <a:blip r:embed="rId4"/>
                <a:stretch>
                  <a:fillRect l="-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26318" y="4424065"/>
            <a:ext cx="409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2928" y="4654897"/>
            <a:ext cx="966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100</a:t>
            </a:r>
            <a:endParaRPr lang="en-US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5525" y="4927769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  <a:endParaRPr lang="en-US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2226" y="4938279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US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90613" y="4424064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US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56345" y="5171315"/>
            <a:ext cx="881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400" u="sng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200</a:t>
            </a:r>
            <a:endParaRPr lang="en-US" sz="2400" u="sng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82226" y="5456900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US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52144" y="5456900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US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60340" y="4424064"/>
            <a:ext cx="247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endParaRPr lang="en-US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36221" y="4424064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US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93040" y="5729771"/>
            <a:ext cx="712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400" u="sng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75</a:t>
            </a:r>
            <a:endParaRPr lang="en-US" sz="2400" u="sng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59518" y="6057394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622245" y="5595729"/>
                <a:ext cx="28675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12,075:0,25</m:t>
                      </m:r>
                      <m:r>
                        <a:rPr lang="sr-Cyrl-BA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=48,5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245" y="5595729"/>
                <a:ext cx="286751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240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8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318" y="525518"/>
            <a:ext cx="2848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5</a:t>
            </a:r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297" y="1481959"/>
            <a:ext cx="560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Израчунај без потписивања: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24675"/>
              </p:ext>
            </p:extLst>
          </p:nvPr>
        </p:nvGraphicFramePr>
        <p:xfrm>
          <a:off x="2254470" y="2432852"/>
          <a:ext cx="4493172" cy="373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24">
                  <a:extLst>
                    <a:ext uri="{9D8B030D-6E8A-4147-A177-3AD203B41FA5}">
                      <a16:colId xmlns:a16="http://schemas.microsoft.com/office/drawing/2014/main" val="3256430295"/>
                    </a:ext>
                  </a:extLst>
                </a:gridCol>
                <a:gridCol w="1497724">
                  <a:extLst>
                    <a:ext uri="{9D8B030D-6E8A-4147-A177-3AD203B41FA5}">
                      <a16:colId xmlns:a16="http://schemas.microsoft.com/office/drawing/2014/main" val="1961051311"/>
                    </a:ext>
                  </a:extLst>
                </a:gridCol>
                <a:gridCol w="1497724">
                  <a:extLst>
                    <a:ext uri="{9D8B030D-6E8A-4147-A177-3AD203B41FA5}">
                      <a16:colId xmlns:a16="http://schemas.microsoft.com/office/drawing/2014/main" val="2834510187"/>
                    </a:ext>
                  </a:extLst>
                </a:gridCol>
              </a:tblGrid>
              <a:tr h="533817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Дјељеник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Дјелилац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Количник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3696736"/>
                  </a:ext>
                </a:extLst>
              </a:tr>
              <a:tr h="533817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0,5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6439788"/>
                  </a:ext>
                </a:extLst>
              </a:tr>
              <a:tr h="533817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0,021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5534492"/>
                  </a:ext>
                </a:extLst>
              </a:tr>
              <a:tr h="533817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3,6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1,2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1008777"/>
                  </a:ext>
                </a:extLst>
              </a:tr>
              <a:tr h="533817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12,2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0,2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5211663"/>
                  </a:ext>
                </a:extLst>
              </a:tr>
              <a:tr h="533817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0,006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0,003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5576565"/>
                  </a:ext>
                </a:extLst>
              </a:tr>
              <a:tr h="533817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1,02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0</a:t>
                      </a:r>
                      <a:r>
                        <a:rPr lang="sr-Latn-BA" dirty="0" smtClean="0"/>
                        <a:t>,</a:t>
                      </a:r>
                      <a:r>
                        <a:rPr lang="sr-Cyrl-BA" dirty="0" smtClean="0"/>
                        <a:t>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917814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70180" y="3069021"/>
            <a:ext cx="641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54566" y="3605490"/>
            <a:ext cx="75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1000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83165" y="4094718"/>
            <a:ext cx="29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33242" y="4642916"/>
            <a:ext cx="51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61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83165" y="51752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80689" y="5707672"/>
            <a:ext cx="50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1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591383" cy="777766"/>
          </a:xfrm>
        </p:spPr>
        <p:txBody>
          <a:bodyPr/>
          <a:lstStyle/>
          <a:p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6.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98786" y="1447761"/>
                <a:ext cx="7420304" cy="101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Израчунај вриједност израза: </a:t>
                </a:r>
              </a:p>
              <a:p>
                <a:pPr algn="ctr"/>
                <a:r>
                  <a:rPr lang="sr-Cyrl-BA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r-Cyrl-BA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  <m:r>
                          <a:rPr lang="sr-Cyrl-B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⋅32,54−0,81:3+2,2</m:t>
                        </m:r>
                      </m:e>
                    </m:d>
                    <m:r>
                      <a:rPr lang="sr-Cyrl-BA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:2</m:t>
                    </m:r>
                    <m:f>
                      <m:fPr>
                        <m:ctrlPr>
                          <a:rPr lang="sr-Cyrl-BA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86" y="1447761"/>
                <a:ext cx="7420304" cy="1016689"/>
              </a:xfrm>
              <a:prstGeom prst="rect">
                <a:avLst/>
              </a:prstGeom>
              <a:blipFill>
                <a:blip r:embed="rId2"/>
                <a:stretch>
                  <a:fillRect l="-1233" t="-4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98786" y="2459791"/>
            <a:ext cx="2017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Рјешење: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68849" y="2921456"/>
                <a:ext cx="4679101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Cyrl-BA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r-Cyrl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a:rPr lang="sr-Cyrl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⋅32,54−0,81:3+2,2</m:t>
                          </m:r>
                        </m:e>
                      </m:d>
                      <m:r>
                        <a:rPr lang="sr-Cyrl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:2</m:t>
                      </m:r>
                      <m:f>
                        <m:fPr>
                          <m:ctrlPr>
                            <a:rPr lang="sr-Cyrl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sr-Cyrl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sr-Cyrl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a:rPr lang="sr-Cyrl-BA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49" y="2921456"/>
                <a:ext cx="4679101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78983" y="3646723"/>
                <a:ext cx="36252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sr-Cyrl-BA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r-Cyrl-BA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325,13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prstClr val="black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sr-Cyrl-BA" sz="24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+2,2</m:t>
                          </m:r>
                        </m:e>
                      </m:d>
                      <m:r>
                        <a:rPr lang="sr-Cyrl-BA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:2,25=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83" y="3646723"/>
                <a:ext cx="362528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229265" y="4099169"/>
            <a:ext cx="1240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0,81:3=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2433" y="4104534"/>
            <a:ext cx="33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0284" y="4356386"/>
            <a:ext cx="520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31604" y="4674833"/>
            <a:ext cx="33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3239" y="4125319"/>
            <a:ext cx="33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02599" y="4674832"/>
            <a:ext cx="33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97103" y="4104889"/>
            <a:ext cx="33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8537" y="4905132"/>
            <a:ext cx="509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en-US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77876" y="5234623"/>
            <a:ext cx="33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6904" y="5230886"/>
            <a:ext cx="33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59202" y="4104534"/>
            <a:ext cx="33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75152" y="5517112"/>
            <a:ext cx="763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21</a:t>
            </a:r>
            <a:endParaRPr lang="en-US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55817" y="5861942"/>
            <a:ext cx="33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56900" y="3062332"/>
                <a:ext cx="11746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(325,4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900" y="3062332"/>
                <a:ext cx="1174679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116639" y="3061839"/>
                <a:ext cx="5068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639" y="3061839"/>
                <a:ext cx="50687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417223" y="3072054"/>
                <a:ext cx="8499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0,27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223" y="3072054"/>
                <a:ext cx="84991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019373" y="3061839"/>
                <a:ext cx="1906804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 xmlns:m="http://schemas.openxmlformats.org/officeDocument/2006/math">
                    <m:r>
                      <a:rPr lang="sr-Cyrl-BA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sr-Cyrl-BA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22)</m:t>
                    </m:r>
                  </m:oMath>
                </a14:m>
                <a:r>
                  <a:rPr lang="sr-Cyrl-BA" sz="24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Cyrl-BA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:2,25</m:t>
                    </m:r>
                  </m:oMath>
                </a14:m>
                <a:r>
                  <a:rPr lang="sr-Cyrl-BA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en-US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373" y="3061839"/>
                <a:ext cx="1906804" cy="738664"/>
              </a:xfrm>
              <a:prstGeom prst="rect">
                <a:avLst/>
              </a:prstGeom>
              <a:blipFill>
                <a:blip r:embed="rId8"/>
                <a:stretch>
                  <a:fillRect t="-5785" r="-4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339558" y="5105655"/>
            <a:ext cx="1266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325,40</a:t>
            </a:r>
          </a:p>
          <a:p>
            <a:pPr marL="285750" indent="-285750">
              <a:buFontTx/>
              <a:buChar char="-"/>
            </a:pPr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0,27</a:t>
            </a:r>
          </a:p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325,13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051148" y="4285344"/>
                <a:ext cx="1217513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:2,25</m:t>
                      </m:r>
                      <m:r>
                        <a:rPr lang="sr-Cyrl-BA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148" y="4285344"/>
                <a:ext cx="1217513" cy="4531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070133" y="4291710"/>
                <a:ext cx="11897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145,48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133" y="4291710"/>
                <a:ext cx="118974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805912" y="5180948"/>
            <a:ext cx="1403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325,13</a:t>
            </a:r>
          </a:p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2,2  </a:t>
            </a:r>
          </a:p>
          <a:p>
            <a:r>
              <a:rPr lang="sr-Cyrl-BA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327,33</a:t>
            </a:r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63810" y="4292655"/>
                <a:ext cx="15044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sr-Cyrl-BA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327,33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810" y="4292655"/>
                <a:ext cx="1504451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302750" y="3773938"/>
            <a:ext cx="1884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32733:225=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64655" y="3766421"/>
            <a:ext cx="36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11814" y="4039418"/>
            <a:ext cx="88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225</a:t>
            </a:r>
            <a:endParaRPr lang="en-US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15056" y="4333425"/>
            <a:ext cx="721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102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14544" y="4336476"/>
            <a:ext cx="36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111317" y="3768366"/>
            <a:ext cx="36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86576" y="4581152"/>
            <a:ext cx="789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900</a:t>
            </a:r>
            <a:endParaRPr lang="en-US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19285" y="4863231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123</a:t>
            </a:r>
            <a:endParaRPr lang="en-US" sz="24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000281" y="4864545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9272686" y="3765894"/>
            <a:ext cx="354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407359" y="5095261"/>
            <a:ext cx="966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sr-Cyrl-BA" sz="2400" u="sng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1125</a:t>
            </a:r>
            <a:endParaRPr lang="en-US" u="sng" dirty="0"/>
          </a:p>
        </p:txBody>
      </p:sp>
      <p:sp>
        <p:nvSpPr>
          <p:cNvPr id="42" name="Rectangle 41"/>
          <p:cNvSpPr/>
          <p:nvPr/>
        </p:nvSpPr>
        <p:spPr>
          <a:xfrm>
            <a:off x="7689409" y="5389986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108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8189017" y="5389986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9429848" y="3773938"/>
            <a:ext cx="247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9513448" y="3745965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777089" y="5614731"/>
            <a:ext cx="789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900</a:t>
            </a:r>
            <a:endParaRPr lang="en-US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96758" y="5902475"/>
            <a:ext cx="789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180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403462" y="5896387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8445502" y="6406119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9698202" y="3755929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926081" y="6139395"/>
            <a:ext cx="915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180</a:t>
            </a:r>
            <a:r>
              <a:rPr lang="sr-Latn-BA" sz="24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sz="24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4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1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4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3381" y="798787"/>
            <a:ext cx="3741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Домаћа задаћа: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3381" y="2007476"/>
            <a:ext cx="675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Збирка задатака, страна: 81.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3381" y="3300249"/>
            <a:ext cx="4750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Задаци: 607. и 608.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3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1114</TotalTime>
  <Words>461</Words>
  <Application>Microsoft Office PowerPoint</Application>
  <PresentationFormat>Widescreen</PresentationFormat>
  <Paragraphs>199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Trebuchet MS</vt:lpstr>
      <vt:lpstr>Wingdings 3</vt:lpstr>
      <vt:lpstr>Facet</vt:lpstr>
      <vt:lpstr>МНОЖЕЊЕ И ДИЈЕЉЕЊЕ ДЕЦИМАЛНИХ БРОЈЕВА</vt:lpstr>
      <vt:lpstr>Задатак 1.</vt:lpstr>
      <vt:lpstr>Задатак 2.</vt:lpstr>
      <vt:lpstr>Задатак 3.</vt:lpstr>
      <vt:lpstr>Задатак 4.</vt:lpstr>
      <vt:lpstr>PowerPoint Presentation</vt:lpstr>
      <vt:lpstr>PowerPoint Presentation</vt:lpstr>
      <vt:lpstr>Задатак 6.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ДЕЦИМАЛНИХ БРОЈЕВА</dc:title>
  <dc:creator>Mile Zivkovic</dc:creator>
  <cp:lastModifiedBy>Mile Zivkovic</cp:lastModifiedBy>
  <cp:revision>45</cp:revision>
  <dcterms:created xsi:type="dcterms:W3CDTF">2021-02-25T19:26:49Z</dcterms:created>
  <dcterms:modified xsi:type="dcterms:W3CDTF">2021-02-26T22:25:41Z</dcterms:modified>
</cp:coreProperties>
</file>