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2" r:id="rId9"/>
    <p:sldId id="264" r:id="rId10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782" y="29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27"/>
            <a:ext cx="609600" cy="388143"/>
          </a:xfrm>
        </p:spPr>
        <p:txBody>
          <a:bodyPr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171700"/>
            <a:ext cx="6172200" cy="1540193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sr-Latn-C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4125474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27"/>
            <a:ext cx="609600" cy="388143"/>
          </a:xfrm>
        </p:spPr>
        <p:txBody>
          <a:bodyPr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200150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1771650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60520" y="2343150"/>
            <a:ext cx="473202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05740"/>
            <a:ext cx="1527048" cy="373761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198596"/>
            <a:ext cx="1524000" cy="3717036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840980" y="763382"/>
            <a:ext cx="150876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07B2F47-CCBD-4DCF-BBAC-5A3B83D3AA72}" type="datetimeFigureOut">
              <a:rPr lang="sr-Latn-CS" smtClean="0"/>
              <a:pPr/>
              <a:t>28.2.2021.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7390236" y="2757210"/>
            <a:ext cx="24003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r-Latn-C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4300538"/>
            <a:ext cx="609600" cy="390906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6BBF6F1-94E8-438E-BBBE-FBF33F9095B6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897565"/>
            <a:ext cx="7772400" cy="609227"/>
          </a:xfrm>
        </p:spPr>
        <p:txBody>
          <a:bodyPr>
            <a:normAutofit fontScale="90000"/>
          </a:bodyPr>
          <a:lstStyle/>
          <a:p>
            <a:pPr algn="ctr"/>
            <a:r>
              <a:rPr lang="sr-Cyrl-CS" sz="4000" dirty="0" smtClean="0">
                <a:latin typeface="Arial" pitchFamily="34" charset="0"/>
                <a:cs typeface="Arial" pitchFamily="34" charset="0"/>
              </a:rPr>
              <a:t>СРПСКИ ЈЕЗИК  2. РАЗРЕД</a:t>
            </a:r>
            <a:endParaRPr lang="sr-Latn-C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61660"/>
            <a:ext cx="7772400" cy="511117"/>
          </a:xfrm>
        </p:spPr>
        <p:txBody>
          <a:bodyPr>
            <a:normAutofit fontScale="92500"/>
          </a:bodyPr>
          <a:lstStyle/>
          <a:p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>„ </a:t>
            </a:r>
            <a:r>
              <a:rPr lang="sr-Cyrl-CS" sz="2800" dirty="0" smtClean="0">
                <a:latin typeface="Arial" pitchFamily="34" charset="0"/>
                <a:cs typeface="Arial" pitchFamily="34" charset="0"/>
              </a:rPr>
              <a:t>Жаба</a:t>
            </a:r>
            <a:r>
              <a:rPr lang="sr-Cyrl-RS" sz="2800" dirty="0" smtClean="0">
                <a:latin typeface="Arial" pitchFamily="34" charset="0"/>
                <a:cs typeface="Arial" pitchFamily="34" charset="0"/>
              </a:rPr>
              <a:t> чита новине”- Јован Јовановић Змај</a:t>
            </a:r>
            <a:endParaRPr lang="sr-Latn-CS" sz="2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23528" y="0"/>
            <a:ext cx="7611616" cy="857250"/>
          </a:xfrm>
        </p:spPr>
        <p:txBody>
          <a:bodyPr>
            <a:norm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РИЈЕШИ ЗАГОНЕТКУ!</a:t>
            </a:r>
            <a:endParaRPr lang="sr-Latn-C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95536" y="987574"/>
            <a:ext cx="4402832" cy="3394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Зелен му је огртач,</a:t>
            </a:r>
          </a:p>
          <a:p>
            <a:pPr>
              <a:buNone/>
            </a:pPr>
            <a:r>
              <a:rPr lang="sr-Cyrl-C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ошуља и хлаче.</a:t>
            </a:r>
          </a:p>
          <a:p>
            <a:pPr>
              <a:buNone/>
            </a:pPr>
            <a:r>
              <a:rPr lang="sr-Cyrl-C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опут лопте он високо</a:t>
            </a:r>
          </a:p>
          <a:p>
            <a:pPr>
              <a:buNone/>
            </a:pP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скаче.</a:t>
            </a:r>
          </a:p>
          <a:p>
            <a:pPr>
              <a:buNone/>
            </a:pPr>
            <a:r>
              <a:rPr lang="sr-Cyrl-C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ућа му је бара </a:t>
            </a:r>
          </a:p>
          <a:p>
            <a:pPr>
              <a:buNone/>
            </a:pPr>
            <a:r>
              <a:rPr lang="sr-Cyrl-C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рага изнад свега,</a:t>
            </a:r>
          </a:p>
          <a:p>
            <a:pPr>
              <a:buNone/>
            </a:pPr>
            <a:r>
              <a:rPr lang="sr-Cyrl-C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њој живи, </a:t>
            </a:r>
          </a:p>
          <a:p>
            <a:pPr>
              <a:buNone/>
            </a:pPr>
            <a:r>
              <a:rPr lang="sr-Cyrl-C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адо пјева </a:t>
            </a:r>
          </a:p>
          <a:p>
            <a:pPr>
              <a:buNone/>
            </a:pPr>
            <a:r>
              <a:rPr lang="sr-Cyrl-C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ега,рега,рега.</a:t>
            </a:r>
            <a:endParaRPr lang="sr-Latn-CS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1" y="1167594"/>
            <a:ext cx="3970861" cy="2754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195486"/>
            <a:ext cx="7467600" cy="543707"/>
          </a:xfrm>
        </p:spPr>
        <p:txBody>
          <a:bodyPr>
            <a:no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БИЉЕШКЕ О ПИСЦУ:</a:t>
            </a:r>
            <a:endParaRPr lang="sr-Latn-C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79512" y="843558"/>
            <a:ext cx="5544616" cy="4299942"/>
          </a:xfrm>
        </p:spPr>
        <p:txBody>
          <a:bodyPr>
            <a:normAutofit/>
          </a:bodyPr>
          <a:lstStyle/>
          <a:p>
            <a:r>
              <a:rPr lang="sr-Cyrl-CS" sz="2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Јован Јовановић Змај </a:t>
            </a:r>
            <a:r>
              <a:rPr lang="sr-Cyrl-CS" sz="2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рођен је у Новом Саду. По занимању је био љекар, а током цијелог свог живота бавио се уређивањем и издавањем књижевних и дјечијих часописа. Први је писац у српској књижевности који је писао поезију за дјецу.</a:t>
            </a:r>
            <a:endParaRPr lang="sr-Latn-CS" sz="2600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sr-Latn-CS" dirty="0"/>
          </a:p>
        </p:txBody>
      </p:sp>
      <p:pic>
        <p:nvPicPr>
          <p:cNvPr id="7" name="Picture 2" descr="https://nikolamaturskirad.files.wordpress.com/2013/05/220px-jova_jovanovic_zmaj.jpg"/>
          <p:cNvPicPr preferRelativeResize="0"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0152" y="843558"/>
            <a:ext cx="2952328" cy="329117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zvrk.co.rs/price/pesme/imgs/Zaba%20cita%20novine-J.J.Zmaj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436096" y="267494"/>
            <a:ext cx="3079199" cy="3233160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80528" y="771550"/>
            <a:ext cx="9215470" cy="642942"/>
          </a:xfrm>
        </p:spPr>
        <p:txBody>
          <a:bodyPr>
            <a:noAutofit/>
          </a:bodyPr>
          <a:lstStyle/>
          <a:p>
            <a:pPr algn="ctr"/>
            <a:r>
              <a:rPr lang="sr-Cyrl-CS" sz="3200" dirty="0" smtClean="0"/>
              <a:t/>
            </a:r>
            <a:br>
              <a:rPr lang="sr-Cyrl-CS" sz="3200" dirty="0" smtClean="0"/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sr-Cyrl-RS" sz="2800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„ЖАБА ЧИТА НОВИНЕ</a:t>
            </a: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”</a:t>
            </a:r>
            <a:r>
              <a:rPr lang="sr-Latn-BA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sr-Latn-BA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sr-Cyrl-R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sr-Cyrl-RS" sz="2800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ЈОВАН ЈОВАНОВИЋ ЗМАЈ</a:t>
            </a:r>
            <a:r>
              <a:rPr lang="sr-Latn-CS" dirty="0" smtClean="0">
                <a:solidFill>
                  <a:srgbClr val="FF0000"/>
                </a:solidFill>
              </a:rPr>
              <a:t/>
            </a:r>
            <a:br>
              <a:rPr lang="sr-Latn-CS" dirty="0" smtClean="0">
                <a:solidFill>
                  <a:srgbClr val="FF0000"/>
                </a:solidFill>
              </a:rPr>
            </a:br>
            <a:endParaRPr lang="sr-Latn-CS" dirty="0">
              <a:solidFill>
                <a:srgbClr val="FF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79512" y="843558"/>
            <a:ext cx="7703840" cy="41764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r-Cyrl-CS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ди жаба сама</a:t>
            </a:r>
          </a:p>
          <a:p>
            <a:pPr>
              <a:buNone/>
            </a:pP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листу локвања,</a:t>
            </a:r>
          </a:p>
          <a:p>
            <a:pPr>
              <a:buNone/>
            </a:pP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 жаркога сунца</a:t>
            </a:r>
          </a:p>
          <a:p>
            <a:pPr>
              <a:buNone/>
            </a:pP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штитом с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заклања</a:t>
            </a: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sr-Cyrl-CS" sz="1800" b="1" dirty="0" smtClean="0">
                <a:latin typeface="Arial" pitchFamily="34" charset="0"/>
                <a:cs typeface="Arial" pitchFamily="34" charset="0"/>
              </a:rPr>
              <a:t>				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Да новин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чита,</a:t>
            </a:r>
          </a:p>
          <a:p>
            <a:pPr>
              <a:buNone/>
            </a:pP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то вам слика каж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e,</a:t>
            </a:r>
          </a:p>
          <a:p>
            <a:pPr>
              <a:buNone/>
            </a:pP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Ал н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мож` да нађ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</a:p>
          <a:p>
            <a:pPr>
              <a:buNone/>
            </a:pP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			што јој очи траж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e.</a:t>
            </a:r>
            <a:endParaRPr lang="sr-Cyrl-RS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CS" sz="18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Знат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ћ о ч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му</a:t>
            </a:r>
          </a:p>
          <a:p>
            <a:pPr algn="just">
              <a:buNone/>
            </a:pP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жаб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бригу вод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e:</a:t>
            </a:r>
            <a:endParaRPr lang="sr-Cyrl-RS" sz="1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хоћ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 с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скоро </a:t>
            </a:r>
          </a:p>
          <a:p>
            <a:pPr algn="just">
              <a:buNone/>
            </a:pP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                                                                           одс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</a:t>
            </a:r>
            <a:r>
              <a:rPr lang="sr-Cyrl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лити род</a:t>
            </a:r>
            <a:r>
              <a:rPr lang="sr-Latn-CS" sz="1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e.</a:t>
            </a:r>
          </a:p>
          <a:p>
            <a:pPr>
              <a:buNone/>
            </a:pPr>
            <a:endParaRPr lang="sr-Latn-CS" sz="18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sr-Cyrl-RS" sz="1800" b="1" dirty="0" smtClean="0"/>
              <a:t>							</a:t>
            </a:r>
            <a:endParaRPr lang="sr-Latn-C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vrk.co.rs/price/pesme/imgs/Zaba%20cita%20novine-J.J.Zmaj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724128" y="1491630"/>
            <a:ext cx="2331687" cy="2448272"/>
          </a:xfrm>
          <a:prstGeom prst="rect">
            <a:avLst/>
          </a:prstGeom>
          <a:noFill/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41480"/>
            <a:ext cx="9144000" cy="553752"/>
          </a:xfrm>
        </p:spPr>
        <p:txBody>
          <a:bodyPr>
            <a:normAutofit/>
          </a:bodyPr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ТУМАЧЕЊЕ НЕПОЗНАТИХ РИЈЕЧИ:</a:t>
            </a:r>
            <a:endParaRPr lang="sr-Latn-C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23528" y="915566"/>
            <a:ext cx="7467600" cy="3655314"/>
          </a:xfrm>
        </p:spPr>
        <p:txBody>
          <a:bodyPr>
            <a:normAutofit/>
          </a:bodyPr>
          <a:lstStyle/>
          <a:p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Л</a:t>
            </a:r>
            <a:r>
              <a:rPr lang="sr-Cyrl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оквањ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- биљка великих листова која плута по води</a:t>
            </a:r>
          </a:p>
          <a:p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Ж</a:t>
            </a:r>
            <a:r>
              <a:rPr lang="sr-Cyrl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арко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- јарко, вруће</a:t>
            </a:r>
          </a:p>
          <a:p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r>
              <a:rPr lang="sr-Cyrl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ож`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- може</a:t>
            </a:r>
          </a:p>
          <a:p>
            <a:endParaRPr lang="sr-Cyrl-RS" dirty="0" smtClean="0">
              <a:latin typeface="Arial" pitchFamily="34" charset="0"/>
              <a:cs typeface="Arial" pitchFamily="34" charset="0"/>
            </a:endParaRPr>
          </a:p>
          <a:p>
            <a:r>
              <a:rPr lang="sr-Cyrl-C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sr-Cyrl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одити бригу </a:t>
            </a:r>
            <a:r>
              <a:rPr lang="sr-Cyrl-RS" dirty="0" smtClean="0">
                <a:latin typeface="Arial" pitchFamily="34" charset="0"/>
                <a:cs typeface="Arial" pitchFamily="34" charset="0"/>
              </a:rPr>
              <a:t>- бринути се о нечему</a:t>
            </a:r>
          </a:p>
          <a:p>
            <a:pPr>
              <a:buNone/>
            </a:pPr>
            <a:endParaRPr lang="sr-Cyrl-RS" dirty="0" smtClean="0"/>
          </a:p>
          <a:p>
            <a:pPr>
              <a:buNone/>
            </a:pPr>
            <a:endParaRPr lang="sr-Cyrl-R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9568"/>
          </a:xfrm>
        </p:spPr>
        <p:txBody>
          <a:bodyPr>
            <a:noAutofit/>
          </a:bodyPr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ПИТАЊА ЗА АНАЛИЗУ ПЈЕСМЕ:</a:t>
            </a:r>
            <a:endParaRPr lang="sr-Latn-C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23528" y="627534"/>
            <a:ext cx="9144000" cy="4752528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sr-Cyrl-RS" sz="4400" dirty="0" smtClean="0">
                <a:latin typeface="Arial" pitchFamily="34" charset="0"/>
                <a:cs typeface="Arial" pitchFamily="34" charset="0"/>
              </a:rPr>
              <a:t>1. Колико пјесма има строфа, а колико стихова?</a:t>
            </a:r>
          </a:p>
          <a:p>
            <a:pPr>
              <a:buNone/>
            </a:pPr>
            <a:r>
              <a:rPr lang="sr-Cyrl-C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(П</a:t>
            </a:r>
            <a:r>
              <a:rPr lang="sr-Cyrl-R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јесма има три строфе по четири стиха, а једна строфа представља једну пјесничку слику.)</a:t>
            </a:r>
          </a:p>
          <a:p>
            <a:pPr>
              <a:buNone/>
            </a:pPr>
            <a:endParaRPr lang="sr-Cyrl-RS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4400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sr-Cyrl-CS" sz="4400" dirty="0" smtClean="0">
                <a:latin typeface="Arial" pitchFamily="34" charset="0"/>
                <a:cs typeface="Arial" pitchFamily="34" charset="0"/>
              </a:rPr>
              <a:t>Г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дје жаба сједи?</a:t>
            </a:r>
          </a:p>
          <a:p>
            <a:pPr>
              <a:buNone/>
            </a:pPr>
            <a:r>
              <a:rPr lang="sr-Cyrl-R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 Жаба сједи на листу локвања.)</a:t>
            </a:r>
          </a:p>
          <a:p>
            <a:pPr>
              <a:buNone/>
            </a:pPr>
            <a:endParaRPr lang="sr-Cyrl-RS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4400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sr-Cyrl-CS" sz="4400" dirty="0" smtClean="0">
                <a:latin typeface="Arial" pitchFamily="34" charset="0"/>
                <a:cs typeface="Arial" pitchFamily="34" charset="0"/>
              </a:rPr>
              <a:t>Ш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та жаба тражи у новинама? </a:t>
            </a:r>
          </a:p>
          <a:p>
            <a:pPr>
              <a:buNone/>
            </a:pPr>
            <a:r>
              <a:rPr lang="sr-Cyrl-R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(Жаба тражи у новинама када ће се одселити роде.)</a:t>
            </a:r>
          </a:p>
          <a:p>
            <a:pPr>
              <a:buNone/>
            </a:pPr>
            <a:endParaRPr lang="sr-Cyrl-RS" sz="4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4400" dirty="0" smtClean="0">
                <a:latin typeface="Arial" pitchFamily="34" charset="0"/>
                <a:cs typeface="Arial" pitchFamily="34" charset="0"/>
              </a:rPr>
              <a:t>4. </a:t>
            </a:r>
            <a:r>
              <a:rPr lang="sr-Cyrl-CS" sz="4400" dirty="0" smtClean="0">
                <a:latin typeface="Arial" pitchFamily="34" charset="0"/>
                <a:cs typeface="Arial" pitchFamily="34" charset="0"/>
              </a:rPr>
              <a:t>У</a:t>
            </a:r>
            <a:r>
              <a:rPr lang="sr-Cyrl-RS" sz="4400" dirty="0" smtClean="0">
                <a:latin typeface="Arial" pitchFamily="34" charset="0"/>
                <a:cs typeface="Arial" pitchFamily="34" charset="0"/>
              </a:rPr>
              <a:t> каквом су односу жабе и роде?</a:t>
            </a:r>
          </a:p>
          <a:p>
            <a:pPr>
              <a:buNone/>
            </a:pPr>
            <a:r>
              <a:rPr lang="sr-Cyrl-RS" sz="4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 Жабе и роде нису у пријатељском  односу.)</a:t>
            </a:r>
          </a:p>
          <a:p>
            <a:pPr>
              <a:buNone/>
            </a:pPr>
            <a:endParaRPr lang="sr-Latn-CS" dirty="0" smtClean="0"/>
          </a:p>
          <a:p>
            <a:pPr>
              <a:buNone/>
            </a:pPr>
            <a:endParaRPr lang="sr-Cyrl-RS" sz="2400" dirty="0" smtClean="0"/>
          </a:p>
          <a:p>
            <a:pPr>
              <a:buNone/>
            </a:pPr>
            <a:endParaRPr lang="sr-Cyrl-RS" sz="2400" dirty="0" smtClean="0"/>
          </a:p>
          <a:p>
            <a:pPr>
              <a:buNone/>
            </a:pPr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41151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5. </a:t>
            </a:r>
            <a:r>
              <a:rPr lang="sr-Cyrl-CS" sz="2400" dirty="0" smtClean="0">
                <a:latin typeface="Arial" pitchFamily="34" charset="0"/>
                <a:cs typeface="Arial" pitchFamily="34" charset="0"/>
              </a:rPr>
              <a:t>К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ада роде одлазе на југ?</a:t>
            </a:r>
          </a:p>
          <a:p>
            <a:pPr>
              <a:buNone/>
            </a:pPr>
            <a:r>
              <a:rPr lang="sr-Cyrl-R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(Роде одлазе на југ у јесен.)</a:t>
            </a:r>
          </a:p>
          <a:p>
            <a:pPr>
              <a:buNone/>
            </a:pP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6. </a:t>
            </a:r>
            <a:r>
              <a:rPr lang="sr-Cyrl-CS" sz="2400" dirty="0" smtClean="0">
                <a:latin typeface="Arial" pitchFamily="34" charset="0"/>
                <a:cs typeface="Arial" pitchFamily="34" charset="0"/>
              </a:rPr>
              <a:t>М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ожеш ли да одгонетнеш о којем годишњем добу се </a:t>
            </a:r>
            <a:endParaRPr lang="sr-Latn-BA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говори 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у пјесми?</a:t>
            </a:r>
          </a:p>
          <a:p>
            <a:pPr>
              <a:buNone/>
            </a:pPr>
            <a:r>
              <a:rPr lang="sr-Cyrl-R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 Говори се о љету.)</a:t>
            </a:r>
          </a:p>
          <a:p>
            <a:pPr>
              <a:buNone/>
            </a:pP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7. </a:t>
            </a:r>
            <a:r>
              <a:rPr lang="sr-Cyrl-CS" sz="2400" dirty="0" smtClean="0">
                <a:latin typeface="Arial" pitchFamily="34" charset="0"/>
                <a:cs typeface="Arial" pitchFamily="34" charset="0"/>
              </a:rPr>
              <a:t>Ш</a:t>
            </a:r>
            <a:r>
              <a:rPr lang="sr-Cyrl-RS" sz="2400" dirty="0" smtClean="0">
                <a:latin typeface="Arial" pitchFamily="34" charset="0"/>
                <a:cs typeface="Arial" pitchFamily="34" charset="0"/>
              </a:rPr>
              <a:t>та је смијешно у овој пјесми? </a:t>
            </a:r>
          </a:p>
          <a:p>
            <a:pPr>
              <a:buNone/>
            </a:pPr>
            <a:r>
              <a:rPr lang="sr-Cyrl-R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(У овој пјесми је смијешно како жаба чита новине.)</a:t>
            </a:r>
          </a:p>
          <a:p>
            <a:pPr>
              <a:buNone/>
            </a:pPr>
            <a:endParaRPr lang="sr-Cyrl-RS" sz="2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sr-Cyrl-RS" sz="2400" dirty="0" smtClean="0">
                <a:latin typeface="Arial" pitchFamily="34" charset="0"/>
                <a:cs typeface="Arial" pitchFamily="34" charset="0"/>
              </a:rPr>
              <a:t>8. Како зовемо пјесме које су веселе по свом садржају?</a:t>
            </a:r>
          </a:p>
          <a:p>
            <a:pPr>
              <a:buNone/>
            </a:pPr>
            <a:r>
              <a:rPr lang="sr-Cyrl-RS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( Називамо их шаљиве пјесме.)</a:t>
            </a:r>
            <a:endParaRPr lang="sr-Latn-CS" sz="2400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29568"/>
          </a:xfrm>
        </p:spPr>
        <p:txBody>
          <a:bodyPr>
            <a:noAutofit/>
          </a:bodyPr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ПИТАЊА ЗА АНАЛИЗУ ПЈЕСМЕ:</a:t>
            </a:r>
            <a:endParaRPr lang="sr-Latn-C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411510"/>
            <a:ext cx="7467600" cy="792088"/>
          </a:xfrm>
        </p:spPr>
        <p:txBody>
          <a:bodyPr>
            <a:noAutofit/>
          </a:bodyPr>
          <a:lstStyle/>
          <a:p>
            <a:pPr algn="ctr"/>
            <a:r>
              <a:rPr lang="sr-Cyrl-RS" dirty="0" smtClean="0">
                <a:latin typeface="Arial" pitchFamily="34" charset="0"/>
                <a:cs typeface="Arial" pitchFamily="34" charset="0"/>
              </a:rPr>
              <a:t>ЗАДАТАК ЗА САМОСТАЛНИ РАД!</a:t>
            </a:r>
            <a:br>
              <a:rPr lang="sr-Cyrl-RS" dirty="0" smtClean="0">
                <a:latin typeface="Arial" pitchFamily="34" charset="0"/>
                <a:cs typeface="Arial" pitchFamily="34" charset="0"/>
              </a:rPr>
            </a:br>
            <a:endParaRPr lang="sr-Latn-C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C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sr-Cyrl-RS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луструј строфу која ти се највише допала и научи изражајно рецитовати пјесму</a:t>
            </a:r>
            <a:r>
              <a:rPr lang="sr-Cyrl-RS" sz="2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</a:t>
            </a:r>
            <a:endParaRPr lang="sr-Latn-CS" sz="28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2085696"/>
            <a:ext cx="4032448" cy="279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4003</TotalTime>
  <Words>338</Words>
  <Application>Microsoft Office PowerPoint</Application>
  <PresentationFormat>On-screen Show (16:9)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Century Schoolbook</vt:lpstr>
      <vt:lpstr>Wingdings</vt:lpstr>
      <vt:lpstr>Wingdings 2</vt:lpstr>
      <vt:lpstr>Oriel</vt:lpstr>
      <vt:lpstr>СРПСКИ ЈЕЗИК  2. РАЗРЕД</vt:lpstr>
      <vt:lpstr>РИЈЕШИ ЗАГОНЕТКУ!</vt:lpstr>
      <vt:lpstr>БИЉЕШКЕ О ПИСЦУ:</vt:lpstr>
      <vt:lpstr>              „ЖАБА ЧИТА НОВИНЕ”  ЈОВАН ЈОВАНОВИЋ ЗМАЈ </vt:lpstr>
      <vt:lpstr>ТУМАЧЕЊЕ НЕПОЗНАТИХ РИЈЕЧИ:</vt:lpstr>
      <vt:lpstr>ПИТАЊА ЗА АНАЛИЗУ ПЈЕСМЕ:</vt:lpstr>
      <vt:lpstr>ПИТАЊА ЗА АНАЛИЗУ ПЈЕСМЕ:</vt:lpstr>
      <vt:lpstr>ЗАДАТАК ЗА САМОСТАЛНИ РАД!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СРПСКИ ЈЕЗИК  2.РАЗРЕД</dc:title>
  <dc:creator>Korisnik</dc:creator>
  <cp:lastModifiedBy>Mario Ćumurović</cp:lastModifiedBy>
  <cp:revision>22</cp:revision>
  <dcterms:created xsi:type="dcterms:W3CDTF">2021-02-23T21:33:57Z</dcterms:created>
  <dcterms:modified xsi:type="dcterms:W3CDTF">2021-02-28T15:03:30Z</dcterms:modified>
</cp:coreProperties>
</file>