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6FE8-3B29-4C10-8AEE-090C14FDD6D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0FCB-4637-4813-A2E6-BEA000A4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9492"/>
            <a:ext cx="7772400" cy="11025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s-Cyrl-BA" sz="3600" dirty="0" smtClean="0">
                <a:solidFill>
                  <a:srgbClr val="FF0000"/>
                </a:solidFill>
              </a:rPr>
              <a:t>Српски језик – 2.</a:t>
            </a:r>
            <a:r>
              <a:rPr lang="bs-Latn-BA" sz="3600" dirty="0" smtClean="0">
                <a:solidFill>
                  <a:srgbClr val="FF0000"/>
                </a:solidFill>
              </a:rPr>
              <a:t> </a:t>
            </a:r>
            <a:r>
              <a:rPr lang="bs-Cyrl-BA" sz="3600" dirty="0" smtClean="0">
                <a:solidFill>
                  <a:srgbClr val="FF0000"/>
                </a:solidFill>
              </a:rPr>
              <a:t>разред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599642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bs-Cyrl-BA" sz="4400" b="1" dirty="0" smtClean="0">
                <a:solidFill>
                  <a:srgbClr val="C00000"/>
                </a:solidFill>
              </a:rPr>
              <a:t>Жаба чита новине</a:t>
            </a:r>
          </a:p>
          <a:p>
            <a:pPr algn="r"/>
            <a:r>
              <a:rPr lang="bs-Cyrl-BA" sz="3600" dirty="0" smtClean="0">
                <a:solidFill>
                  <a:srgbClr val="C00000"/>
                </a:solidFill>
              </a:rPr>
              <a:t>Јован Јовановић – Змај</a:t>
            </a:r>
          </a:p>
          <a:p>
            <a:pPr algn="r"/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940349"/>
            <a:ext cx="4968551" cy="219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</p:spPr>
        <p:txBody>
          <a:bodyPr>
            <a:noAutofit/>
          </a:bodyPr>
          <a:lstStyle/>
          <a:p>
            <a:r>
              <a:rPr lang="bs-Cyrl-B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ЖАБА ЧИТА НОВИНЕ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540"/>
            <a:ext cx="8229600" cy="43204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Седи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жаба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сама</a:t>
            </a:r>
            <a:r>
              <a:rPr lang="bs-Latn-BA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       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Да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новине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чита</a:t>
            </a:r>
            <a:r>
              <a:rPr lang="bs-Latn-BA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на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листу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локвања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,</a:t>
            </a:r>
            <a:r>
              <a:rPr lang="bs-Latn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то</a:t>
            </a:r>
            <a:r>
              <a:rPr lang="en-US" sz="2400" i="1" dirty="0" smtClean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вам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слика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каже</a:t>
            </a:r>
            <a:r>
              <a:rPr lang="bs-Cyrl-BA" sz="2400" i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од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жаркога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сунца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bs-Latn-BA" sz="2400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                      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ал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'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мож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'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да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нађе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штитом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заклања</a:t>
            </a:r>
            <a:r>
              <a:rPr lang="bs-Latn-BA" sz="2400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                           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што</a:t>
            </a:r>
            <a:r>
              <a:rPr lang="en-US" sz="2400" i="1" dirty="0" smtClean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јој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очи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траже</a:t>
            </a:r>
            <a:r>
              <a:rPr lang="en-US" sz="2400" i="1" dirty="0">
                <a:solidFill>
                  <a:srgbClr val="C00000"/>
                </a:solidFill>
                <a:latin typeface="Chiller"/>
                <a:ea typeface="Calibri"/>
                <a:cs typeface="Segoe UI"/>
              </a:rPr>
              <a:t>.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Cyrl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</a:t>
            </a:r>
            <a:r>
              <a:rPr lang="en-US" sz="26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6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Latn-BA" sz="26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Знате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већ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чему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Latn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 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жабе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бригу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воде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:</a:t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Latn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 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хоће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ли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скоро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Latn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 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одселити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роде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.</a:t>
            </a:r>
            <a:r>
              <a:rPr lang="en-US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bs-Cyrl-BA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</a:t>
            </a:r>
            <a:endParaRPr lang="bs-Latn-BA" sz="2400" i="1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bs-Cyrl-BA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Јован</a:t>
            </a:r>
            <a:r>
              <a:rPr lang="bs-Cyrl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bs-Cyrl-BA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Јовановић</a:t>
            </a:r>
            <a:r>
              <a:rPr lang="bs-Cyrl-BA" sz="24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bs-Cyrl-BA" sz="24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Змај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5846"/>
            <a:ext cx="2571750" cy="13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 О ПЈЕСМИ: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s-Cyrl-BA" dirty="0" smtClean="0">
                <a:solidFill>
                  <a:srgbClr val="FF0000"/>
                </a:solidFill>
              </a:rPr>
              <a:t>1. О коме се говори у пјесми?</a:t>
            </a:r>
          </a:p>
          <a:p>
            <a:pPr marL="0" indent="0">
              <a:buNone/>
            </a:pPr>
            <a:r>
              <a:rPr lang="bs-Cyrl-BA" i="1" dirty="0" smtClean="0">
                <a:solidFill>
                  <a:srgbClr val="002060"/>
                </a:solidFill>
              </a:rPr>
              <a:t>(У пјесми се говори о жаби.)</a:t>
            </a:r>
          </a:p>
          <a:p>
            <a:r>
              <a:rPr lang="bs-Cyrl-BA" dirty="0" smtClean="0">
                <a:solidFill>
                  <a:srgbClr val="FF0000"/>
                </a:solidFill>
              </a:rPr>
              <a:t>2. Шта жаба ради?</a:t>
            </a:r>
          </a:p>
          <a:p>
            <a:pPr marL="0" indent="0">
              <a:buNone/>
            </a:pPr>
            <a:r>
              <a:rPr lang="bs-Cyrl-BA" i="1" dirty="0" smtClean="0">
                <a:solidFill>
                  <a:srgbClr val="002060"/>
                </a:solidFill>
              </a:rPr>
              <a:t>(Жаба чита новине.)</a:t>
            </a:r>
          </a:p>
          <a:p>
            <a:r>
              <a:rPr lang="bs-Cyrl-BA" dirty="0" smtClean="0">
                <a:solidFill>
                  <a:srgbClr val="FF0000"/>
                </a:solidFill>
              </a:rPr>
              <a:t>3. Зашто жаба чита новине?</a:t>
            </a:r>
          </a:p>
          <a:p>
            <a:pPr marL="0" indent="0">
              <a:buNone/>
            </a:pPr>
            <a:r>
              <a:rPr lang="bs-Cyrl-BA" i="1" dirty="0" smtClean="0">
                <a:solidFill>
                  <a:srgbClr val="002060"/>
                </a:solidFill>
              </a:rPr>
              <a:t>(Жаба у новинама тражи вијест о томе када ће се одселити роде.)</a:t>
            </a:r>
          </a:p>
          <a:p>
            <a:r>
              <a:rPr lang="bs-Cyrl-BA" dirty="0" smtClean="0">
                <a:solidFill>
                  <a:srgbClr val="FF0000"/>
                </a:solidFill>
              </a:rPr>
              <a:t>4. Која је жабина највећа брига?</a:t>
            </a:r>
          </a:p>
          <a:p>
            <a:pPr marL="0" indent="0">
              <a:buNone/>
            </a:pPr>
            <a:r>
              <a:rPr lang="bs-Cyrl-BA" i="1" dirty="0" smtClean="0">
                <a:solidFill>
                  <a:srgbClr val="002060"/>
                </a:solidFill>
              </a:rPr>
              <a:t>(Жабина највећа брига су роде.)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bs-Cyrl-B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 О ПЈЕСМИ: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3558"/>
            <a:ext cx="8445624" cy="4104456"/>
          </a:xfrm>
        </p:spPr>
        <p:txBody>
          <a:bodyPr>
            <a:normAutofit fontScale="85000" lnSpcReduction="20000"/>
          </a:bodyPr>
          <a:lstStyle/>
          <a:p>
            <a:r>
              <a:rPr lang="bs-Cyrl-BA" sz="3000" dirty="0" smtClean="0">
                <a:solidFill>
                  <a:srgbClr val="FF0000"/>
                </a:solidFill>
              </a:rPr>
              <a:t>5. По чему знамо да је ово пјесма?</a:t>
            </a:r>
          </a:p>
          <a:p>
            <a:pPr marL="0" indent="0">
              <a:buNone/>
            </a:pPr>
            <a:r>
              <a:rPr lang="bs-Cyrl-BA" sz="3000" i="1" dirty="0" smtClean="0">
                <a:solidFill>
                  <a:srgbClr val="002060"/>
                </a:solidFill>
              </a:rPr>
              <a:t>(Знамо јер је написана у строфама и стиховима.)</a:t>
            </a:r>
          </a:p>
          <a:p>
            <a:r>
              <a:rPr lang="bs-Cyrl-BA" sz="3000" dirty="0" smtClean="0">
                <a:solidFill>
                  <a:srgbClr val="FF0000"/>
                </a:solidFill>
              </a:rPr>
              <a:t>6. Шта је то стих, а шта строфа? </a:t>
            </a:r>
          </a:p>
          <a:p>
            <a:pPr marL="0" indent="0">
              <a:buNone/>
            </a:pPr>
            <a:r>
              <a:rPr lang="bs-Cyrl-BA" sz="3000" i="1" dirty="0" smtClean="0">
                <a:solidFill>
                  <a:srgbClr val="002060"/>
                </a:solidFill>
              </a:rPr>
              <a:t>(Стих је један ред у пјесми, а строфа је цјелина састављена од више стихова.)</a:t>
            </a:r>
          </a:p>
          <a:p>
            <a:pPr marL="0" indent="0">
              <a:buNone/>
            </a:pP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Седи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жаба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сама</a:t>
            </a:r>
            <a:r>
              <a:rPr lang="bs-Cyrl-BA" sz="28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             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Седи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жаба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сама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Cyrl-BA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         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на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листу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локвања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,</a:t>
            </a:r>
            <a:b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Cyrl-BA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                               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од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жаркога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сунца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/>
            </a:r>
            <a:b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</a:br>
            <a:r>
              <a:rPr lang="bs-Cyrl-BA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      </a:t>
            </a:r>
            <a:r>
              <a:rPr lang="bs-Cyrl-BA" sz="2800" i="1" dirty="0" smtClean="0">
                <a:solidFill>
                  <a:srgbClr val="FF0066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bs-Cyrl-BA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/>
                <a:ea typeface="Calibri"/>
                <a:cs typeface="Segoe UI"/>
              </a:rPr>
              <a:t>стих</a:t>
            </a:r>
            <a:r>
              <a:rPr lang="bs-Cyrl-BA" sz="2800" i="1" dirty="0" smtClean="0">
                <a:solidFill>
                  <a:srgbClr val="FF0066"/>
                </a:solidFill>
                <a:effectLst/>
                <a:latin typeface="Chiller"/>
                <a:ea typeface="Calibri"/>
                <a:cs typeface="Segoe UI"/>
              </a:rPr>
              <a:t>                       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штитом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се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Chiller"/>
                <a:ea typeface="Calibri"/>
                <a:cs typeface="Segoe UI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заклања</a:t>
            </a:r>
            <a:r>
              <a:rPr lang="bs-Latn-BA" sz="2800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bs-Cyrl-BA" sz="2800" i="1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bs-Cyrl-BA" sz="3000" i="1" dirty="0" smtClean="0"/>
          </a:p>
          <a:p>
            <a:pPr marL="0" indent="0" algn="ctr">
              <a:buNone/>
            </a:pPr>
            <a:r>
              <a:rPr lang="bs-Cyrl-B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/>
                <a:ea typeface="Calibri"/>
                <a:cs typeface="Segoe UI"/>
              </a:rPr>
              <a:t>                                   </a:t>
            </a:r>
            <a:r>
              <a:rPr lang="bs-Cyrl-BA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/>
                <a:ea typeface="Calibri"/>
                <a:cs typeface="Segoe UI"/>
              </a:rPr>
              <a:t>строфа</a:t>
            </a:r>
            <a:endParaRPr lang="en-US" sz="3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 rot="1790511">
            <a:off x="1228916" y="3211413"/>
            <a:ext cx="360040" cy="48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405894">
            <a:off x="5602127" y="3999315"/>
            <a:ext cx="360040" cy="48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 О ПЈЕСМИ: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Cyrl-BA" sz="3000" dirty="0" smtClean="0">
                <a:solidFill>
                  <a:srgbClr val="FF0000"/>
                </a:solidFill>
              </a:rPr>
              <a:t>7. Колико у пјесми има строфа?</a:t>
            </a:r>
          </a:p>
          <a:p>
            <a:pPr marL="0" indent="0">
              <a:buNone/>
            </a:pPr>
            <a:r>
              <a:rPr lang="bs-Cyrl-BA" sz="3000" i="1" dirty="0" smtClean="0">
                <a:solidFill>
                  <a:srgbClr val="002060"/>
                </a:solidFill>
              </a:rPr>
              <a:t>(Пјесма има три строфе.)</a:t>
            </a:r>
          </a:p>
          <a:p>
            <a:r>
              <a:rPr lang="bs-Cyrl-BA" sz="3000" dirty="0" smtClean="0">
                <a:solidFill>
                  <a:srgbClr val="FF0000"/>
                </a:solidFill>
              </a:rPr>
              <a:t>8. Колико свака строфа има стихова?</a:t>
            </a:r>
          </a:p>
          <a:p>
            <a:pPr marL="0" indent="0">
              <a:buNone/>
            </a:pPr>
            <a:r>
              <a:rPr lang="bs-Cyrl-BA" sz="3000" i="1" dirty="0" smtClean="0">
                <a:solidFill>
                  <a:srgbClr val="002060"/>
                </a:solidFill>
              </a:rPr>
              <a:t>(Свака строфа има по четири стиха.)</a:t>
            </a:r>
          </a:p>
          <a:p>
            <a:r>
              <a:rPr lang="bs-Cyrl-BA" sz="3000" dirty="0" smtClean="0">
                <a:solidFill>
                  <a:srgbClr val="FF0000"/>
                </a:solidFill>
              </a:rPr>
              <a:t>9. О чему се говори у пјесми, шта је тема пјесме?</a:t>
            </a:r>
          </a:p>
          <a:p>
            <a:pPr marL="0" indent="0">
              <a:buNone/>
            </a:pPr>
            <a:r>
              <a:rPr lang="bs-Cyrl-BA" sz="3000" i="1" dirty="0" smtClean="0">
                <a:solidFill>
                  <a:srgbClr val="002060"/>
                </a:solidFill>
              </a:rPr>
              <a:t>(Жаба тражи вијест о одласку рода.)</a:t>
            </a:r>
          </a:p>
        </p:txBody>
      </p:sp>
    </p:spTree>
    <p:extLst>
      <p:ext uri="{BB962C8B-B14F-4D97-AF65-F5344CB8AC3E}">
        <p14:creationId xmlns:p14="http://schemas.microsoft.com/office/powerpoint/2010/main" val="24325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3000" dirty="0" smtClean="0"/>
              <a:t>                </a:t>
            </a:r>
            <a:endParaRPr lang="en-US" sz="3000" dirty="0"/>
          </a:p>
        </p:txBody>
      </p:sp>
      <p:sp>
        <p:nvSpPr>
          <p:cNvPr id="5" name="Cloud Callout 4"/>
          <p:cNvSpPr/>
          <p:nvPr/>
        </p:nvSpPr>
        <p:spPr>
          <a:xfrm>
            <a:off x="1043608" y="1437624"/>
            <a:ext cx="6696744" cy="31323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000" dirty="0" smtClean="0"/>
              <a:t>ЛОКВАЊА – ЗАКЛАЊА</a:t>
            </a:r>
          </a:p>
          <a:p>
            <a:pPr algn="ctr"/>
            <a:r>
              <a:rPr lang="bs-Cyrl-BA" sz="3000" dirty="0" smtClean="0"/>
              <a:t>КАЖЕ – ТРАЖЕ</a:t>
            </a:r>
          </a:p>
          <a:p>
            <a:pPr algn="ctr"/>
            <a:r>
              <a:rPr lang="bs-Cyrl-BA" sz="3000" dirty="0" smtClean="0"/>
              <a:t>ВОДЕ - РОДЕ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2" y="3597865"/>
            <a:ext cx="1290354" cy="141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7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>
                <a:solidFill>
                  <a:srgbClr val="C00000"/>
                </a:solidFill>
              </a:rPr>
              <a:t>ЗАНИМЉИВОСТИ О ПИСЦУ: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Cyrl-BA" sz="3000" dirty="0" smtClean="0"/>
              <a:t>Јован Јовановић Змај по занимању је био љекар, а бавио се уређењем и издавањем књижевних и политичких часописа.</a:t>
            </a:r>
          </a:p>
          <a:p>
            <a:r>
              <a:rPr lang="bs-Cyrl-BA" sz="3000" dirty="0" smtClean="0"/>
              <a:t>Он је први писац у српској књижевности који је писао поезију за дјецу.</a:t>
            </a:r>
          </a:p>
          <a:p>
            <a:r>
              <a:rPr lang="bs-Cyrl-BA" sz="3000" dirty="0" smtClean="0"/>
              <a:t>Био је уредник часописа „Змај“ по ком је добио надимак „Змај“.</a:t>
            </a:r>
          </a:p>
          <a:p>
            <a:r>
              <a:rPr lang="bs-Cyrl-BA" sz="3000" dirty="0" smtClean="0"/>
              <a:t>Био је омиљени пјесник Николе Тесле који је превео неке његове пјесме на енглески језик.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232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>
                <a:solidFill>
                  <a:srgbClr val="C00000"/>
                </a:solidFill>
              </a:rPr>
              <a:t>ЗАДАТАК ЗА САМОСТАЛАН РАД: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s-Cyrl-BA" dirty="0" smtClean="0"/>
              <a:t>За сваку строфу написати по једну упитну реченицу.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r="2501" b="10020"/>
          <a:stretch/>
        </p:blipFill>
        <p:spPr bwMode="auto">
          <a:xfrm>
            <a:off x="1979712" y="2387591"/>
            <a:ext cx="5436096" cy="226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73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299</Words>
  <Application>Microsoft Office PowerPoint</Application>
  <PresentationFormat>On-screen Show (16:9)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Српски језик – 2. разред</vt:lpstr>
      <vt:lpstr>ЖАБА ЧИТА НОВИНЕ</vt:lpstr>
      <vt:lpstr>РАЗГОВОР О ПЈЕСМИ:</vt:lpstr>
      <vt:lpstr>РАЗГОВОР О ПЈЕСМИ:</vt:lpstr>
      <vt:lpstr>РАЗГОВОР О ПЈЕСМИ:</vt:lpstr>
      <vt:lpstr>РИМЕ:</vt:lpstr>
      <vt:lpstr>ЗАНИМЉИВОСТИ О ПИСЦУ:</vt:lpstr>
      <vt:lpstr>ЗАДАТАК ЗА САМОСТАЛАН РАД: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– 2.разред</dc:title>
  <dc:creator>WINDOWS 10</dc:creator>
  <cp:lastModifiedBy>WINDOWS 10</cp:lastModifiedBy>
  <cp:revision>17</cp:revision>
  <dcterms:created xsi:type="dcterms:W3CDTF">2021-02-26T18:25:35Z</dcterms:created>
  <dcterms:modified xsi:type="dcterms:W3CDTF">2021-02-27T19:10:41Z</dcterms:modified>
</cp:coreProperties>
</file>