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37" autoAdjust="0"/>
  </p:normalViewPr>
  <p:slideViewPr>
    <p:cSldViewPr snapToGrid="0">
      <p:cViewPr varScale="1">
        <p:scale>
          <a:sx n="71" d="100"/>
          <a:sy n="71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5E5BC-C1C9-4DCA-B9BD-79ACE9E702A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880B-97CD-4BB0-B53F-1985A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80B-97CD-4BB0-B53F-1985A70BED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7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39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8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80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6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7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9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6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EINE SCHWERE SCHULTASCHE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14800"/>
            <a:ext cx="7766936" cy="2062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Latn-RS" sz="4100" dirty="0" smtClean="0">
                <a:solidFill>
                  <a:srgbClr val="C00000"/>
                </a:solidFill>
              </a:rPr>
              <a:t>  </a:t>
            </a:r>
            <a:r>
              <a:rPr lang="en-US" sz="4100" b="1" dirty="0" err="1" smtClean="0">
                <a:solidFill>
                  <a:srgbClr val="00B050"/>
                </a:solidFill>
              </a:rPr>
              <a:t>brauchen</a:t>
            </a:r>
            <a:r>
              <a:rPr lang="sr-Latn-RS" sz="4100" b="1" dirty="0" smtClean="0">
                <a:solidFill>
                  <a:srgbClr val="00B050"/>
                </a:solidFill>
              </a:rPr>
              <a:t> </a:t>
            </a:r>
            <a:r>
              <a:rPr lang="en-US" sz="4100" b="1" dirty="0" smtClean="0">
                <a:solidFill>
                  <a:srgbClr val="00B050"/>
                </a:solidFill>
              </a:rPr>
              <a:t>+ </a:t>
            </a:r>
            <a:r>
              <a:rPr lang="en-US" sz="4100" b="1" dirty="0" err="1" smtClean="0">
                <a:solidFill>
                  <a:srgbClr val="00B050"/>
                </a:solidFill>
              </a:rPr>
              <a:t>Akkusativ</a:t>
            </a:r>
            <a:r>
              <a:rPr lang="en-US" sz="4100" b="1" dirty="0" smtClean="0">
                <a:solidFill>
                  <a:srgbClr val="00B050"/>
                </a:solidFill>
              </a:rPr>
              <a:t> 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 smtClean="0">
              <a:solidFill>
                <a:srgbClr val="00B050"/>
              </a:solidFill>
            </a:endParaRPr>
          </a:p>
          <a:p>
            <a:pPr algn="l"/>
            <a:r>
              <a:rPr lang="sr-Latn-RS" sz="3200" dirty="0" smtClean="0">
                <a:solidFill>
                  <a:srgbClr val="00B050"/>
                </a:solidFill>
              </a:rPr>
              <a:t>                                       </a:t>
            </a:r>
            <a:r>
              <a:rPr lang="en-US" sz="3200" b="1" dirty="0" err="1" smtClean="0">
                <a:solidFill>
                  <a:srgbClr val="00B050"/>
                </a:solidFill>
              </a:rPr>
              <a:t>Lehrerin</a:t>
            </a:r>
            <a:r>
              <a:rPr lang="en-US" sz="3200" b="1" dirty="0" smtClean="0">
                <a:solidFill>
                  <a:srgbClr val="00B050"/>
                </a:solidFill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</a:rPr>
              <a:t>Biljana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Laji</a:t>
            </a:r>
            <a:r>
              <a:rPr lang="sr-Latn-RS" sz="3200" b="1" dirty="0">
                <a:solidFill>
                  <a:srgbClr val="00B050"/>
                </a:solidFill>
              </a:rPr>
              <a:t>ć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819150"/>
            <a:ext cx="6238875" cy="5972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09" y="0"/>
            <a:ext cx="8596668" cy="8191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Meine Schulsachen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</a:rPr>
              <a:t>                brauchen + Akkusativ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49421"/>
            <a:ext cx="9601196" cy="5038928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Unbestimmter Artikel </a:t>
            </a:r>
          </a:p>
          <a:p>
            <a:pPr marL="0" indent="0">
              <a:buNone/>
            </a:pPr>
            <a:r>
              <a:rPr lang="sr-Latn-RS" dirty="0" smtClean="0"/>
              <a:t>Nom. </a:t>
            </a:r>
            <a:r>
              <a:rPr lang="sr-Latn-RS" b="1" dirty="0">
                <a:solidFill>
                  <a:srgbClr val="0070C0"/>
                </a:solidFill>
              </a:rPr>
              <a:t>e</a:t>
            </a:r>
            <a:r>
              <a:rPr lang="sr-Latn-RS" b="1" dirty="0" smtClean="0">
                <a:solidFill>
                  <a:srgbClr val="0070C0"/>
                </a:solidFill>
              </a:rPr>
              <a:t>in Bleistift         </a:t>
            </a:r>
            <a:r>
              <a:rPr lang="sr-Latn-RS" b="1" dirty="0" smtClean="0">
                <a:solidFill>
                  <a:srgbClr val="C00000"/>
                </a:solidFill>
              </a:rPr>
              <a:t>eine Schere      </a:t>
            </a:r>
            <a:r>
              <a:rPr lang="sr-Latn-RS" b="1" dirty="0" smtClean="0">
                <a:solidFill>
                  <a:srgbClr val="00B050"/>
                </a:solidFill>
              </a:rPr>
              <a:t>ein Buch</a:t>
            </a:r>
          </a:p>
          <a:p>
            <a:pPr marL="0" indent="0">
              <a:buNone/>
            </a:pPr>
            <a:r>
              <a:rPr lang="sr-Latn-RS" dirty="0" smtClean="0"/>
              <a:t>Akk.  </a:t>
            </a:r>
            <a:r>
              <a:rPr lang="sr-Latn-RS" b="1" dirty="0" smtClean="0">
                <a:solidFill>
                  <a:srgbClr val="0070C0"/>
                </a:solidFill>
              </a:rPr>
              <a:t>einen Bleistift     </a:t>
            </a:r>
            <a:r>
              <a:rPr lang="sr-Latn-RS" b="1" dirty="0" smtClean="0">
                <a:solidFill>
                  <a:srgbClr val="C00000"/>
                </a:solidFill>
              </a:rPr>
              <a:t>eine Schere</a:t>
            </a:r>
            <a:r>
              <a:rPr lang="sr-Latn-RS" b="1" dirty="0" smtClean="0"/>
              <a:t>      </a:t>
            </a:r>
            <a:r>
              <a:rPr lang="sr-Latn-RS" b="1" dirty="0" smtClean="0">
                <a:solidFill>
                  <a:srgbClr val="00B050"/>
                </a:solidFill>
              </a:rPr>
              <a:t>ein Buch </a:t>
            </a:r>
          </a:p>
          <a:p>
            <a:pPr marL="0" indent="0">
              <a:buNone/>
            </a:pPr>
            <a:endParaRPr lang="sr-Latn-R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r-Latn-RS" b="1" dirty="0">
                <a:solidFill>
                  <a:schemeClr val="tx1"/>
                </a:solidFill>
              </a:rPr>
              <a:t>b</a:t>
            </a:r>
            <a:r>
              <a:rPr lang="sr-Latn-RS" b="1" dirty="0" smtClean="0">
                <a:solidFill>
                  <a:schemeClr val="tx1"/>
                </a:solidFill>
              </a:rPr>
              <a:t>rauchen </a:t>
            </a:r>
            <a:r>
              <a:rPr lang="en-US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Ich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brauche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sr-Latn-R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ich brauche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brauche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</a:rPr>
              <a:t>d</a:t>
            </a:r>
            <a:r>
              <a:rPr lang="sr-Latn-RS" dirty="0" smtClean="0">
                <a:solidFill>
                  <a:schemeClr val="tx1"/>
                </a:solidFill>
              </a:rPr>
              <a:t>u brauchst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brauche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er/sie/es braucht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brauche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</a:rPr>
              <a:t>w</a:t>
            </a:r>
            <a:r>
              <a:rPr lang="sr-Latn-RS" dirty="0" smtClean="0">
                <a:solidFill>
                  <a:schemeClr val="tx1"/>
                </a:solidFill>
              </a:rPr>
              <a:t>ir brauchen 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</a:rPr>
              <a:t>i</a:t>
            </a:r>
            <a:r>
              <a:rPr lang="sr-Latn-RS" dirty="0" smtClean="0">
                <a:solidFill>
                  <a:schemeClr val="tx1"/>
                </a:solidFill>
              </a:rPr>
              <a:t>hr braucht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sie/Sie brauchen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58344"/>
              </p:ext>
            </p:extLst>
          </p:nvPr>
        </p:nvGraphicFramePr>
        <p:xfrm>
          <a:off x="6677743" y="3039316"/>
          <a:ext cx="18386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1885809337"/>
                    </a:ext>
                  </a:extLst>
                </a:gridCol>
              </a:tblGrid>
              <a:tr h="33314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Bleistift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0172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79132"/>
              </p:ext>
            </p:extLst>
          </p:nvPr>
        </p:nvGraphicFramePr>
        <p:xfrm>
          <a:off x="6677742" y="3405076"/>
          <a:ext cx="1791111" cy="37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11">
                  <a:extLst>
                    <a:ext uri="{9D8B030D-6E8A-4147-A177-3AD203B41FA5}">
                      <a16:colId xmlns:a16="http://schemas.microsoft.com/office/drawing/2014/main" val="3454326220"/>
                    </a:ext>
                  </a:extLst>
                </a:gridCol>
              </a:tblGrid>
              <a:tr h="37362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eine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Schere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9153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065581"/>
              </p:ext>
            </p:extLst>
          </p:nvPr>
        </p:nvGraphicFramePr>
        <p:xfrm>
          <a:off x="6677742" y="3843614"/>
          <a:ext cx="11634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84">
                  <a:extLst>
                    <a:ext uri="{9D8B030D-6E8A-4147-A177-3AD203B41FA5}">
                      <a16:colId xmlns:a16="http://schemas.microsoft.com/office/drawing/2014/main" val="79620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ein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Buch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6596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39084"/>
              </p:ext>
            </p:extLst>
          </p:nvPr>
        </p:nvGraphicFramePr>
        <p:xfrm>
          <a:off x="6677742" y="4211259"/>
          <a:ext cx="15174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445">
                  <a:extLst>
                    <a:ext uri="{9D8B030D-6E8A-4147-A177-3AD203B41FA5}">
                      <a16:colId xmlns:a16="http://schemas.microsoft.com/office/drawing/2014/main" val="2588315223"/>
                    </a:ext>
                  </a:extLst>
                </a:gridCol>
              </a:tblGrid>
              <a:tr h="356802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sr-Latn-R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Buntstifte.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0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7472"/>
            <a:ext cx="8596668" cy="56712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brauche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(Lehrbuch,Seite 61,Aufgabe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49813"/>
            <a:ext cx="8596668" cy="4367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de-DE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schreibe. Was brauche ich?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brauchst </a:t>
            </a:r>
            <a:r>
              <a:rPr lang="sr-Latn-R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 Bleistift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Heft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male.  Was brauche ich? ♦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brauchst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Buntstifte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Filzstifte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Ich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rechne. Was brauche ich?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brauchst </a:t>
            </a:r>
            <a:r>
              <a:rPr lang="sr-Latn-R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 Taschenrechner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lese. Was brauche ich? ♦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brauchst </a:t>
            </a: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Buch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schreibe an die Tafel.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brauche ich?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♦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brauchst </a:t>
            </a:r>
            <a:r>
              <a:rPr lang="sr-Latn-R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 Kreide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gehe in die Schule.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brauche ich?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♦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brauchst </a:t>
            </a:r>
            <a:r>
              <a:rPr lang="sr-Latn-R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 Schultasche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lerne Deutsch.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brauche ich?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♦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brauch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W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rterbuch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Ich trainiere. Was brauche ich? ♦ Du brauchst </a:t>
            </a:r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Sportschuhe</a:t>
            </a:r>
            <a:r>
              <a:rPr lang="de-DE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7484"/>
            <a:ext cx="8596668" cy="114054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We</a:t>
            </a:r>
            <a:r>
              <a:rPr lang="sr-Latn-RS" dirty="0" smtClean="0">
                <a:solidFill>
                  <a:srgbClr val="FF0000"/>
                </a:solidFill>
              </a:rPr>
              <a:t>l</a:t>
            </a:r>
            <a:r>
              <a:rPr lang="de-DE" dirty="0" smtClean="0">
                <a:solidFill>
                  <a:srgbClr val="FF0000"/>
                </a:solidFill>
              </a:rPr>
              <a:t>che Schulsachen brauchst du in der  Erdkundestunde?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4" y="1288026"/>
            <a:ext cx="8772558" cy="5569973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04190"/>
              </p:ext>
            </p:extLst>
          </p:nvPr>
        </p:nvGraphicFramePr>
        <p:xfrm>
          <a:off x="1699708" y="3657600"/>
          <a:ext cx="33456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628">
                  <a:extLst>
                    <a:ext uri="{9D8B030D-6E8A-4147-A177-3AD203B41FA5}">
                      <a16:colId xmlns:a16="http://schemas.microsoft.com/office/drawing/2014/main" val="3021210050"/>
                    </a:ext>
                  </a:extLst>
                </a:gridCol>
              </a:tblGrid>
              <a:tr h="6992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eine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Landkarte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Buch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Heft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Radiergummi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und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Bleistift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5015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97198"/>
              </p:ext>
            </p:extLst>
          </p:nvPr>
        </p:nvGraphicFramePr>
        <p:xfrm>
          <a:off x="5168906" y="3657600"/>
          <a:ext cx="39535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579">
                  <a:extLst>
                    <a:ext uri="{9D8B030D-6E8A-4147-A177-3AD203B41FA5}">
                      <a16:colId xmlns:a16="http://schemas.microsoft.com/office/drawing/2014/main" val="3579957664"/>
                    </a:ext>
                  </a:extLst>
                </a:gridCol>
              </a:tblGrid>
              <a:tr h="9036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Lineal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Buch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Heft 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Taschenrechner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/>
                        <a:t>und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Bleistift</a:t>
                      </a:r>
                      <a:r>
                        <a:rPr lang="en-US" baseline="0" dirty="0" smtClean="0"/>
                        <a:t>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0893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12709"/>
              </p:ext>
            </p:extLst>
          </p:nvPr>
        </p:nvGraphicFramePr>
        <p:xfrm>
          <a:off x="1558665" y="6078071"/>
          <a:ext cx="34866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671">
                  <a:extLst>
                    <a:ext uri="{9D8B030D-6E8A-4147-A177-3AD203B41FA5}">
                      <a16:colId xmlns:a16="http://schemas.microsoft.com/office/drawing/2014/main" val="3564027680"/>
                    </a:ext>
                  </a:extLst>
                </a:gridCol>
              </a:tblGrid>
              <a:tr h="61318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Block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eine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Schere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Filzstifte</a:t>
                      </a:r>
                      <a:r>
                        <a:rPr lang="en-US" baseline="0" dirty="0" smtClean="0"/>
                        <a:t> und </a:t>
                      </a:r>
                      <a:r>
                        <a:rPr lang="en-U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Buntstifte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822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80126"/>
              </p:ext>
            </p:extLst>
          </p:nvPr>
        </p:nvGraphicFramePr>
        <p:xfrm>
          <a:off x="5313081" y="6078071"/>
          <a:ext cx="380940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403">
                  <a:extLst>
                    <a:ext uri="{9D8B030D-6E8A-4147-A177-3AD203B41FA5}">
                      <a16:colId xmlns:a16="http://schemas.microsoft.com/office/drawing/2014/main" val="3371199256"/>
                    </a:ext>
                  </a:extLst>
                </a:gridCol>
              </a:tblGrid>
              <a:tr h="59047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Laptop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Bleistift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Buch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und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Heft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9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1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68026"/>
            <a:ext cx="7895833" cy="685806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373568" y="885823"/>
            <a:ext cx="729576" cy="382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6080" y="1218278"/>
            <a:ext cx="5379395" cy="164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38153" y="963038"/>
            <a:ext cx="457200" cy="41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86591" y="1682885"/>
            <a:ext cx="2281137" cy="74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57600" y="1172183"/>
            <a:ext cx="2577830" cy="75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35430" y="2295728"/>
            <a:ext cx="632298" cy="114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673156" y="2062817"/>
            <a:ext cx="5583678" cy="65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067148" y="3088309"/>
            <a:ext cx="155640" cy="271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311302" y="3268494"/>
            <a:ext cx="1439694" cy="147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11685" y="3579779"/>
            <a:ext cx="4503907" cy="72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088529" y="3989503"/>
            <a:ext cx="4805464" cy="145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005864" y="4202349"/>
            <a:ext cx="9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924145" y="3173537"/>
            <a:ext cx="943583" cy="1404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17918" y="4299681"/>
            <a:ext cx="2587557" cy="181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Ergänze </a:t>
            </a:r>
            <a:r>
              <a:rPr lang="de-DE" i="1" dirty="0" smtClean="0">
                <a:solidFill>
                  <a:srgbClr val="00B0F0"/>
                </a:solidFill>
              </a:rPr>
              <a:t>einen</a:t>
            </a:r>
            <a:r>
              <a:rPr lang="de-DE" dirty="0" smtClean="0"/>
              <a:t>, </a:t>
            </a:r>
            <a:r>
              <a:rPr lang="de-DE" i="1" dirty="0" smtClean="0">
                <a:solidFill>
                  <a:srgbClr val="FF0000"/>
                </a:solidFill>
              </a:rPr>
              <a:t>eine</a:t>
            </a:r>
            <a:r>
              <a:rPr lang="de-DE" dirty="0" smtClean="0"/>
              <a:t>, </a:t>
            </a:r>
            <a:r>
              <a:rPr lang="de-DE" i="1" dirty="0" smtClean="0"/>
              <a:t>ein</a:t>
            </a:r>
            <a:r>
              <a:rPr lang="de-DE" dirty="0" smtClean="0"/>
              <a:t> oder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8040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1. In der Deutschstunde brauche ich          </a:t>
            </a:r>
            <a:r>
              <a:rPr lang="sr-Latn-RS" dirty="0" smtClean="0"/>
              <a:t>W</a:t>
            </a:r>
            <a:r>
              <a:rPr lang="de-DE" dirty="0" smtClean="0"/>
              <a:t>örterbuch,         Buch und         Heft.</a:t>
            </a:r>
          </a:p>
          <a:p>
            <a:pPr marL="0" indent="0">
              <a:buNone/>
            </a:pPr>
            <a:r>
              <a:rPr lang="de-DE" dirty="0" smtClean="0"/>
              <a:t>2. In der Sportstunde brauche ich        Sportschuhe. </a:t>
            </a:r>
          </a:p>
          <a:p>
            <a:pPr marL="0" indent="0">
              <a:buNone/>
            </a:pPr>
            <a:r>
              <a:rPr lang="de-DE" dirty="0" smtClean="0"/>
              <a:t>3. In der Informatikstunde brauche ich  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                 </a:t>
            </a:r>
            <a:r>
              <a:rPr lang="de-DE" dirty="0" smtClean="0"/>
              <a:t>Laptop.</a:t>
            </a:r>
          </a:p>
          <a:p>
            <a:pPr marL="0" indent="0">
              <a:buNone/>
            </a:pPr>
            <a:r>
              <a:rPr lang="de-DE" dirty="0" smtClean="0"/>
              <a:t>4. In der Serbischstunde brauche ich         Buch,         Heft und               Bleistift.</a:t>
            </a:r>
          </a:p>
          <a:p>
            <a:pPr marL="0" indent="0">
              <a:buNone/>
            </a:pPr>
            <a:r>
              <a:rPr lang="de-DE" dirty="0" smtClean="0"/>
              <a:t>5. In der Kunststunde brauche ich              Block,       Buntstifte und      Filzstifte.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81939"/>
              </p:ext>
            </p:extLst>
          </p:nvPr>
        </p:nvGraphicFramePr>
        <p:xfrm>
          <a:off x="4473986" y="2160589"/>
          <a:ext cx="571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50">
                  <a:extLst>
                    <a:ext uri="{9D8B030D-6E8A-4147-A177-3AD203B41FA5}">
                      <a16:colId xmlns:a16="http://schemas.microsoft.com/office/drawing/2014/main" val="3497048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endParaRPr lang="en-US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01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35261"/>
              </p:ext>
            </p:extLst>
          </p:nvPr>
        </p:nvGraphicFramePr>
        <p:xfrm>
          <a:off x="6435106" y="2160589"/>
          <a:ext cx="5547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60">
                  <a:extLst>
                    <a:ext uri="{9D8B030D-6E8A-4147-A177-3AD203B41FA5}">
                      <a16:colId xmlns:a16="http://schemas.microsoft.com/office/drawing/2014/main" val="35488803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73073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7609"/>
              </p:ext>
            </p:extLst>
          </p:nvPr>
        </p:nvGraphicFramePr>
        <p:xfrm>
          <a:off x="8024009" y="2160588"/>
          <a:ext cx="528320" cy="36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">
                  <a:extLst>
                    <a:ext uri="{9D8B030D-6E8A-4147-A177-3AD203B41FA5}">
                      <a16:colId xmlns:a16="http://schemas.microsoft.com/office/drawing/2014/main" val="807247756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    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47536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63918"/>
              </p:ext>
            </p:extLst>
          </p:nvPr>
        </p:nvGraphicFramePr>
        <p:xfrm>
          <a:off x="4270786" y="2624866"/>
          <a:ext cx="3980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33">
                  <a:extLst>
                    <a:ext uri="{9D8B030D-6E8A-4147-A177-3AD203B41FA5}">
                      <a16:colId xmlns:a16="http://schemas.microsoft.com/office/drawing/2014/main" val="923449016"/>
                    </a:ext>
                  </a:extLst>
                </a:gridCol>
              </a:tblGrid>
              <a:tr h="355002"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6187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37687"/>
              </p:ext>
            </p:extLst>
          </p:nvPr>
        </p:nvGraphicFramePr>
        <p:xfrm>
          <a:off x="4759661" y="2990626"/>
          <a:ext cx="13459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901">
                  <a:extLst>
                    <a:ext uri="{9D8B030D-6E8A-4147-A177-3AD203B41FA5}">
                      <a16:colId xmlns:a16="http://schemas.microsoft.com/office/drawing/2014/main" val="2056408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einen</a:t>
                      </a:r>
                      <a:r>
                        <a:rPr lang="de-DE" dirty="0" smtClean="0"/>
                        <a:t>/ </a:t>
                      </a:r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ein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77663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62504"/>
              </p:ext>
            </p:extLst>
          </p:nvPr>
        </p:nvGraphicFramePr>
        <p:xfrm>
          <a:off x="4495501" y="3376201"/>
          <a:ext cx="54983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35">
                  <a:extLst>
                    <a:ext uri="{9D8B030D-6E8A-4147-A177-3AD203B41FA5}">
                      <a16:colId xmlns:a16="http://schemas.microsoft.com/office/drawing/2014/main" val="3067484222"/>
                    </a:ext>
                  </a:extLst>
                </a:gridCol>
              </a:tblGrid>
              <a:tr h="342545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ein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5434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5456"/>
              </p:ext>
            </p:extLst>
          </p:nvPr>
        </p:nvGraphicFramePr>
        <p:xfrm>
          <a:off x="5695516" y="3356386"/>
          <a:ext cx="5557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752">
                  <a:extLst>
                    <a:ext uri="{9D8B030D-6E8A-4147-A177-3AD203B41FA5}">
                      <a16:colId xmlns:a16="http://schemas.microsoft.com/office/drawing/2014/main" val="3720684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B050"/>
                          </a:solidFill>
                        </a:rPr>
                        <a:t>ein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3408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82923"/>
              </p:ext>
            </p:extLst>
          </p:nvPr>
        </p:nvGraphicFramePr>
        <p:xfrm>
          <a:off x="7294551" y="3356386"/>
          <a:ext cx="79046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62">
                  <a:extLst>
                    <a:ext uri="{9D8B030D-6E8A-4147-A177-3AD203B41FA5}">
                      <a16:colId xmlns:a16="http://schemas.microsoft.com/office/drawing/2014/main" val="967098963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einen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2698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27901"/>
              </p:ext>
            </p:extLst>
          </p:nvPr>
        </p:nvGraphicFramePr>
        <p:xfrm>
          <a:off x="4270786" y="3761776"/>
          <a:ext cx="839216" cy="41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216">
                  <a:extLst>
                    <a:ext uri="{9D8B030D-6E8A-4147-A177-3AD203B41FA5}">
                      <a16:colId xmlns:a16="http://schemas.microsoft.com/office/drawing/2014/main" val="4008451236"/>
                    </a:ext>
                  </a:extLst>
                </a:gridCol>
              </a:tblGrid>
              <a:tr h="41419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0C0"/>
                          </a:solidFill>
                        </a:rPr>
                        <a:t>einen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3244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70710"/>
              </p:ext>
            </p:extLst>
          </p:nvPr>
        </p:nvGraphicFramePr>
        <p:xfrm>
          <a:off x="5845048" y="3755030"/>
          <a:ext cx="3271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52">
                  <a:extLst>
                    <a:ext uri="{9D8B030D-6E8A-4147-A177-3AD203B41FA5}">
                      <a16:colId xmlns:a16="http://schemas.microsoft.com/office/drawing/2014/main" val="3471612426"/>
                    </a:ext>
                  </a:extLst>
                </a:gridCol>
              </a:tblGrid>
              <a:tr h="14664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6965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94397"/>
              </p:ext>
            </p:extLst>
          </p:nvPr>
        </p:nvGraphicFramePr>
        <p:xfrm>
          <a:off x="7770430" y="3761776"/>
          <a:ext cx="3145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83">
                  <a:extLst>
                    <a:ext uri="{9D8B030D-6E8A-4147-A177-3AD203B41FA5}">
                      <a16:colId xmlns:a16="http://schemas.microsoft.com/office/drawing/2014/main" val="1468133847"/>
                    </a:ext>
                  </a:extLst>
                </a:gridCol>
              </a:tblGrid>
              <a:tr h="34442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/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38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34" y="1"/>
            <a:ext cx="6282466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5124" y="1828373"/>
            <a:ext cx="47297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Arbeitsbuch: Seite 44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Aufgabe 1:Ergänze fehlende Buchstaben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Aufgabe 2: Was brauche ich? Ergänze.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Aufgabe 3: Antworte.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6639" y="11358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HAUSAUFGABEN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97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362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EINE SCHWERE SCHULTASCHE </vt:lpstr>
      <vt:lpstr>Meine Schulsachen</vt:lpstr>
      <vt:lpstr>                brauchen + Akkusativ</vt:lpstr>
      <vt:lpstr>Was brauche ich? (Lehrbuch,Seite 61,Aufgabe 2)</vt:lpstr>
      <vt:lpstr> Welche Schulsachen brauchst du in der  Erdkundestunde? </vt:lpstr>
      <vt:lpstr>PowerPoint Presentation</vt:lpstr>
      <vt:lpstr>Ergänze einen, eine, ein oder /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SCHWERE SCHULTASCHE</dc:title>
  <dc:creator>W10</dc:creator>
  <cp:lastModifiedBy>W10</cp:lastModifiedBy>
  <cp:revision>27</cp:revision>
  <dcterms:created xsi:type="dcterms:W3CDTF">2021-03-05T19:03:21Z</dcterms:created>
  <dcterms:modified xsi:type="dcterms:W3CDTF">2021-03-07T08:25:11Z</dcterms:modified>
</cp:coreProperties>
</file>