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3" r:id="rId5"/>
    <p:sldId id="265" r:id="rId6"/>
    <p:sldId id="268" r:id="rId7"/>
    <p:sldId id="267" r:id="rId8"/>
    <p:sldId id="270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1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50E72E1-750C-442F-BA8B-D5522657D42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D9869EA-3C06-454D-8839-A03DED0DE24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40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72E1-750C-442F-BA8B-D5522657D42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69EA-3C06-454D-8839-A03DED0DE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85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72E1-750C-442F-BA8B-D5522657D42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69EA-3C06-454D-8839-A03DED0DE24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545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72E1-750C-442F-BA8B-D5522657D42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69EA-3C06-454D-8839-A03DED0DE24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561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72E1-750C-442F-BA8B-D5522657D42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69EA-3C06-454D-8839-A03DED0DE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7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72E1-750C-442F-BA8B-D5522657D42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69EA-3C06-454D-8839-A03DED0DE24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76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72E1-750C-442F-BA8B-D5522657D42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69EA-3C06-454D-8839-A03DED0DE24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983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72E1-750C-442F-BA8B-D5522657D42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69EA-3C06-454D-8839-A03DED0DE24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414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72E1-750C-442F-BA8B-D5522657D42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69EA-3C06-454D-8839-A03DED0DE24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85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72E1-750C-442F-BA8B-D5522657D42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69EA-3C06-454D-8839-A03DED0DE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2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72E1-750C-442F-BA8B-D5522657D42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69EA-3C06-454D-8839-A03DED0DE24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15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72E1-750C-442F-BA8B-D5522657D42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69EA-3C06-454D-8839-A03DED0DE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2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72E1-750C-442F-BA8B-D5522657D42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69EA-3C06-454D-8839-A03DED0DE24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45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72E1-750C-442F-BA8B-D5522657D42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69EA-3C06-454D-8839-A03DED0DE24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44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72E1-750C-442F-BA8B-D5522657D42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69EA-3C06-454D-8839-A03DED0DE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5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72E1-750C-442F-BA8B-D5522657D42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69EA-3C06-454D-8839-A03DED0DE24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0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72E1-750C-442F-BA8B-D5522657D42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69EA-3C06-454D-8839-A03DED0DE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7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0E72E1-750C-442F-BA8B-D5522657D42F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9869EA-3C06-454D-8839-A03DED0DE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1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Meine Klamot</a:t>
            </a:r>
            <a:r>
              <a:rPr lang="sr-Latn-R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DE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br>
              <a:rPr lang="de-DE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Farben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400" dirty="0">
                <a:solidFill>
                  <a:srgbClr val="C00000"/>
                </a:solidFill>
              </a:rPr>
              <a:t>t</a:t>
            </a:r>
            <a:r>
              <a:rPr lang="de-DE" sz="2400" dirty="0" smtClean="0">
                <a:solidFill>
                  <a:srgbClr val="C00000"/>
                </a:solidFill>
              </a:rPr>
              <a:t>ragen, anziehen, anhaben+Akkusativ </a:t>
            </a:r>
          </a:p>
          <a:p>
            <a:endParaRPr lang="de-DE" dirty="0"/>
          </a:p>
          <a:p>
            <a:r>
              <a:rPr lang="sr-Latn-RS" dirty="0" smtClean="0"/>
              <a:t>                                                         </a:t>
            </a:r>
            <a:r>
              <a:rPr lang="de-DE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Lehrerin:Biljana Laji</a:t>
            </a:r>
            <a:r>
              <a:rPr lang="sr-Latn-R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1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36" y="0"/>
            <a:ext cx="790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7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tragen/anziehen/anhaben</a:t>
            </a:r>
            <a:r>
              <a:rPr lang="de-DE" dirty="0"/>
              <a:t>+Akkusativ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81459"/>
            <a:ext cx="9601196" cy="3848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tragen                     anziehen                  anhaben</a:t>
            </a:r>
          </a:p>
          <a:p>
            <a:pPr marL="0" indent="0">
              <a:buNone/>
            </a:pPr>
            <a:r>
              <a:rPr lang="de-DE" dirty="0"/>
              <a:t>i</a:t>
            </a:r>
            <a:r>
              <a:rPr lang="de-DE" dirty="0" smtClean="0"/>
              <a:t>ch trage                  ich ziehe...an           ich habe...an </a:t>
            </a:r>
          </a:p>
          <a:p>
            <a:pPr marL="0" indent="0">
              <a:buNone/>
            </a:pPr>
            <a:r>
              <a:rPr lang="de-DE" dirty="0"/>
              <a:t>d</a:t>
            </a:r>
            <a:r>
              <a:rPr lang="de-DE" dirty="0" smtClean="0"/>
              <a:t>u tr</a:t>
            </a:r>
            <a:r>
              <a:rPr lang="de-DE" dirty="0" smtClean="0">
                <a:solidFill>
                  <a:srgbClr val="C00000"/>
                </a:solidFill>
              </a:rPr>
              <a:t>ä</a:t>
            </a:r>
            <a:r>
              <a:rPr lang="de-DE" dirty="0" smtClean="0"/>
              <a:t>gst       a</a:t>
            </a:r>
            <a:r>
              <a:rPr lang="de-DE" dirty="0" smtClean="0">
                <a:latin typeface="Garamond" panose="02020404030301010803" pitchFamily="18" charset="0"/>
              </a:rPr>
              <a:t>→</a:t>
            </a:r>
            <a:r>
              <a:rPr lang="de-DE" dirty="0" smtClean="0">
                <a:solidFill>
                  <a:srgbClr val="C00000"/>
                </a:solidFill>
                <a:latin typeface="Garamond" panose="02020404030301010803" pitchFamily="18" charset="0"/>
              </a:rPr>
              <a:t>ä</a:t>
            </a:r>
            <a:r>
              <a:rPr lang="de-DE" dirty="0" smtClean="0">
                <a:latin typeface="Garamond" panose="02020404030301010803" pitchFamily="18" charset="0"/>
              </a:rPr>
              <a:t>   du ziehst...an           du hast....an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e</a:t>
            </a:r>
            <a:r>
              <a:rPr lang="de-DE" dirty="0" smtClean="0"/>
              <a:t>r/sie/es tr</a:t>
            </a:r>
            <a:r>
              <a:rPr lang="de-DE" dirty="0" smtClean="0">
                <a:solidFill>
                  <a:srgbClr val="C00000"/>
                </a:solidFill>
              </a:rPr>
              <a:t>ä</a:t>
            </a:r>
            <a:r>
              <a:rPr lang="de-DE" dirty="0" smtClean="0"/>
              <a:t>gt        er/es/sie zieht...an   er/sie/es hat...an</a:t>
            </a:r>
          </a:p>
          <a:p>
            <a:pPr marL="0" indent="0">
              <a:buNone/>
            </a:pPr>
            <a:r>
              <a:rPr lang="de-DE" dirty="0"/>
              <a:t>w</a:t>
            </a:r>
            <a:r>
              <a:rPr lang="de-DE" dirty="0" smtClean="0"/>
              <a:t>ir tragen               wir ziehen...an          wir haben...an</a:t>
            </a:r>
          </a:p>
          <a:p>
            <a:pPr marL="0" indent="0">
              <a:buNone/>
            </a:pPr>
            <a:r>
              <a:rPr lang="de-DE" dirty="0"/>
              <a:t>i</a:t>
            </a:r>
            <a:r>
              <a:rPr lang="de-DE" dirty="0" smtClean="0"/>
              <a:t>hr tragt                  ihr zieht....an             ihr habt...an</a:t>
            </a:r>
          </a:p>
          <a:p>
            <a:pPr marL="0" indent="0">
              <a:buNone/>
            </a:pPr>
            <a:r>
              <a:rPr lang="de-DE" dirty="0"/>
              <a:t>s</a:t>
            </a:r>
            <a:r>
              <a:rPr lang="de-DE" dirty="0" smtClean="0"/>
              <a:t>ie/Sie tragen         sie/Sie ziehen...an     sie/Sie haben...an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420518" y="2622619"/>
            <a:ext cx="3175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/>
              <a:t>Unbestimmter Artikel </a:t>
            </a:r>
          </a:p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 Rock</a:t>
            </a:r>
          </a:p>
          <a:p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Akk.  </a:t>
            </a:r>
            <a:r>
              <a:rPr lang="de-D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einen Rock</a:t>
            </a:r>
            <a:r>
              <a:rPr lang="sr-Latn-R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de-DE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eine Bluse</a:t>
            </a:r>
          </a:p>
          <a:p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Akk.  </a:t>
            </a:r>
            <a:r>
              <a:rPr lang="sr-Latn-R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eine </a:t>
            </a:r>
            <a:r>
              <a:rPr lang="de-DE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Bluse</a:t>
            </a:r>
            <a:r>
              <a:rPr lang="sr-Latn-R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de-DE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Nom.</a:t>
            </a:r>
            <a:r>
              <a:rPr lang="de-DE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 </a:t>
            </a:r>
            <a:r>
              <a:rPr lang="de-DE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emd</a:t>
            </a:r>
            <a:endParaRPr lang="sr-Latn-R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Akk.  </a:t>
            </a:r>
            <a:r>
              <a:rPr lang="sr-Latn-R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 </a:t>
            </a:r>
            <a:r>
              <a:rPr lang="de-DE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Hemd</a:t>
            </a:r>
            <a:endParaRPr lang="sr-Latn-R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zieht er/sie an?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69" y="2411605"/>
            <a:ext cx="9073662" cy="3828422"/>
          </a:xfr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099054"/>
              </p:ext>
            </p:extLst>
          </p:nvPr>
        </p:nvGraphicFramePr>
        <p:xfrm>
          <a:off x="5375868" y="3004457"/>
          <a:ext cx="306474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49">
                  <a:extLst>
                    <a:ext uri="{9D8B030D-6E8A-4147-A177-3AD203B41FA5}">
                      <a16:colId xmlns:a16="http://schemas.microsoft.com/office/drawing/2014/main" val="1803327802"/>
                    </a:ext>
                  </a:extLst>
                </a:gridCol>
              </a:tblGrid>
              <a:tr h="462224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ein T-</a:t>
                      </a:r>
                      <a:r>
                        <a:rPr lang="de-DE" sz="16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Shirt</a:t>
                      </a:r>
                      <a:r>
                        <a:rPr lang="de-DE" sz="1600" dirty="0" smtClean="0"/>
                        <a:t>, </a:t>
                      </a:r>
                      <a:r>
                        <a:rPr lang="de-DE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Shorts, Socken</a:t>
                      </a:r>
                      <a:r>
                        <a:rPr lang="de-DE" sz="16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600" baseline="0" dirty="0" smtClean="0"/>
                        <a:t>und </a:t>
                      </a:r>
                      <a:r>
                        <a:rPr lang="de-DE" sz="16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Schuhe</a:t>
                      </a:r>
                      <a:r>
                        <a:rPr lang="de-DE" sz="1600" baseline="0" dirty="0" smtClean="0"/>
                        <a:t>. </a:t>
                      </a:r>
                      <a:endParaRPr lang="en-US" sz="1600" dirty="0"/>
                    </a:p>
                  </a:txBody>
                  <a:tcPr>
                    <a:pattFill prst="pct5">
                      <a:fgClr>
                        <a:schemeClr val="bg2">
                          <a:lumMod val="90000"/>
                        </a:schemeClr>
                      </a:fgClr>
                      <a:bgClr>
                        <a:schemeClr val="bg2">
                          <a:lumMod val="75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13677342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029425"/>
              </p:ext>
            </p:extLst>
          </p:nvPr>
        </p:nvGraphicFramePr>
        <p:xfrm>
          <a:off x="4784726" y="3848520"/>
          <a:ext cx="3655891" cy="55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891">
                  <a:extLst>
                    <a:ext uri="{9D8B030D-6E8A-4147-A177-3AD203B41FA5}">
                      <a16:colId xmlns:a16="http://schemas.microsoft.com/office/drawing/2014/main" val="2589422095"/>
                    </a:ext>
                  </a:extLst>
                </a:gridCol>
              </a:tblGrid>
              <a:tr h="555840"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 zieht</a:t>
                      </a:r>
                      <a:r>
                        <a:rPr lang="de-DE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eine Bluse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einen Rock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einen Mantel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Socken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und </a:t>
                      </a:r>
                      <a:r>
                        <a:rPr lang="de-DE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Schuhe 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lang="de-DE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pct5">
                      <a:fgClr>
                        <a:schemeClr val="tx2">
                          <a:lumMod val="50000"/>
                          <a:lumOff val="50000"/>
                        </a:schemeClr>
                      </a:fgClr>
                      <a:bgClr>
                        <a:schemeClr val="bg2">
                          <a:lumMod val="75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64179929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916779"/>
              </p:ext>
            </p:extLst>
          </p:nvPr>
        </p:nvGraphicFramePr>
        <p:xfrm>
          <a:off x="4654621" y="4669303"/>
          <a:ext cx="378599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996">
                  <a:extLst>
                    <a:ext uri="{9D8B030D-6E8A-4147-A177-3AD203B41FA5}">
                      <a16:colId xmlns:a16="http://schemas.microsoft.com/office/drawing/2014/main" val="2678120111"/>
                    </a:ext>
                  </a:extLst>
                </a:gridCol>
              </a:tblGrid>
              <a:tr h="351189"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 hat</a:t>
                      </a:r>
                      <a:r>
                        <a:rPr lang="de-DE" sz="1400" b="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de-DE" sz="14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ein Kleid </a:t>
                      </a:r>
                      <a:r>
                        <a:rPr lang="de-DE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einen Mantel  </a:t>
                      </a:r>
                      <a:r>
                        <a:rPr lang="de-DE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 </a:t>
                      </a:r>
                      <a:r>
                        <a:rPr lang="de-DE" sz="14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Schuhe</a:t>
                      </a:r>
                      <a:r>
                        <a:rPr lang="de-DE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="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an.</a:t>
                      </a:r>
                      <a:r>
                        <a:rPr lang="de-DE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2">
                          <a:lumMod val="75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19448794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874216"/>
              </p:ext>
            </p:extLst>
          </p:nvPr>
        </p:nvGraphicFramePr>
        <p:xfrm>
          <a:off x="4633407" y="5526592"/>
          <a:ext cx="388759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7595">
                  <a:extLst>
                    <a:ext uri="{9D8B030D-6E8A-4147-A177-3AD203B41FA5}">
                      <a16:colId xmlns:a16="http://schemas.microsoft.com/office/drawing/2014/main" val="2134666154"/>
                    </a:ext>
                  </a:extLst>
                </a:gridCol>
              </a:tblGrid>
              <a:tr h="362317"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 zieht  </a:t>
                      </a:r>
                      <a:r>
                        <a:rPr lang="de-DE" sz="1400" b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ein Hemd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eine Hose 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 </a:t>
                      </a:r>
                      <a:r>
                        <a:rPr lang="de-DE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Schuhe</a:t>
                      </a:r>
                      <a:r>
                        <a:rPr lang="de-DE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b="0" baseline="0" dirty="0" smtClean="0">
                          <a:solidFill>
                            <a:schemeClr val="tx2"/>
                          </a:solidFill>
                        </a:rPr>
                        <a:t>an. </a:t>
                      </a:r>
                      <a:endParaRPr lang="en-US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pattFill prst="pct5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2">
                          <a:lumMod val="75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069500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6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rben - Deutsch Daf Arbeitsbl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012"/>
            <a:ext cx="12192000" cy="69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30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deine Lieblingsfarbe?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/>
              <a:t>●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ist deine Lieblingsfarbe?</a:t>
            </a:r>
          </a:p>
          <a:p>
            <a:pPr marL="0" indent="0">
              <a:buNone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♦ Meine Lieblingsfarbe ist rot. </a:t>
            </a:r>
          </a:p>
          <a:p>
            <a:pPr marL="0" indent="0">
              <a:buNone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Arbeitsbuch: Seite 33, Aufgabe 6</a:t>
            </a:r>
          </a:p>
          <a:p>
            <a:pPr marL="0" indent="0">
              <a:buNone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Schau dich im Klassenzimmer um. Welche farbe hat....?</a:t>
            </a:r>
          </a:p>
          <a:p>
            <a:pPr marL="457200" indent="-457200">
              <a:buAutoNum type="alphaLcPeriod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 Tafel ist                                       d. Der Stuhl ist</a:t>
            </a:r>
          </a:p>
          <a:p>
            <a:pPr marL="457200" indent="-457200">
              <a:buAutoNum type="alphaLcPeriod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 Schulbank ist                              e. Die Stereoanlage ist</a:t>
            </a:r>
          </a:p>
          <a:p>
            <a:pPr marL="457200" indent="-457200">
              <a:buAutoNum type="alphaLcPeriod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 Tür ist                                         f. Poster und Plakate sind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710163"/>
              </p:ext>
            </p:extLst>
          </p:nvPr>
        </p:nvGraphicFramePr>
        <p:xfrm>
          <a:off x="3446585" y="4346271"/>
          <a:ext cx="73352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529">
                  <a:extLst>
                    <a:ext uri="{9D8B030D-6E8A-4147-A177-3AD203B41FA5}">
                      <a16:colId xmlns:a16="http://schemas.microsoft.com/office/drawing/2014/main" val="302760592"/>
                    </a:ext>
                  </a:extLst>
                </a:gridCol>
              </a:tblGrid>
              <a:tr h="164934">
                <a:tc>
                  <a:txBody>
                    <a:bodyPr/>
                    <a:lstStyle/>
                    <a:p>
                      <a:r>
                        <a:rPr lang="de-DE" dirty="0" smtClean="0"/>
                        <a:t>grün.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22934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66357"/>
              </p:ext>
            </p:extLst>
          </p:nvPr>
        </p:nvGraphicFramePr>
        <p:xfrm>
          <a:off x="3958075" y="4754637"/>
          <a:ext cx="841828" cy="382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828">
                  <a:extLst>
                    <a:ext uri="{9D8B030D-6E8A-4147-A177-3AD203B41FA5}">
                      <a16:colId xmlns:a16="http://schemas.microsoft.com/office/drawing/2014/main" val="2818315179"/>
                    </a:ext>
                  </a:extLst>
                </a:gridCol>
              </a:tblGrid>
              <a:tr h="382829">
                <a:tc>
                  <a:txBody>
                    <a:bodyPr/>
                    <a:lstStyle/>
                    <a:p>
                      <a:r>
                        <a:rPr lang="de-DE" dirty="0" smtClean="0"/>
                        <a:t>beige.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70572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657002"/>
              </p:ext>
            </p:extLst>
          </p:nvPr>
        </p:nvGraphicFramePr>
        <p:xfrm>
          <a:off x="3235569" y="5180073"/>
          <a:ext cx="944545" cy="379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545">
                  <a:extLst>
                    <a:ext uri="{9D8B030D-6E8A-4147-A177-3AD203B41FA5}">
                      <a16:colId xmlns:a16="http://schemas.microsoft.com/office/drawing/2014/main" val="821687238"/>
                    </a:ext>
                  </a:extLst>
                </a:gridCol>
              </a:tblGrid>
              <a:tr h="379307">
                <a:tc>
                  <a:txBody>
                    <a:bodyPr/>
                    <a:lstStyle/>
                    <a:p>
                      <a:r>
                        <a:rPr lang="de-DE" dirty="0" smtClean="0"/>
                        <a:t>braun.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25297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434465"/>
              </p:ext>
            </p:extLst>
          </p:nvPr>
        </p:nvGraphicFramePr>
        <p:xfrm>
          <a:off x="7766541" y="4337248"/>
          <a:ext cx="801635" cy="374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635">
                  <a:extLst>
                    <a:ext uri="{9D8B030D-6E8A-4147-A177-3AD203B41FA5}">
                      <a16:colId xmlns:a16="http://schemas.microsoft.com/office/drawing/2014/main" val="2101436751"/>
                    </a:ext>
                  </a:extLst>
                </a:gridCol>
              </a:tblGrid>
              <a:tr h="374783">
                <a:tc>
                  <a:txBody>
                    <a:bodyPr/>
                    <a:lstStyle/>
                    <a:p>
                      <a:r>
                        <a:rPr lang="de-DE" dirty="0" smtClean="0"/>
                        <a:t>beige.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57775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997089"/>
              </p:ext>
            </p:extLst>
          </p:nvPr>
        </p:nvGraphicFramePr>
        <p:xfrm>
          <a:off x="8568176" y="4792235"/>
          <a:ext cx="77149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90">
                  <a:extLst>
                    <a:ext uri="{9D8B030D-6E8A-4147-A177-3AD203B41FA5}">
                      <a16:colId xmlns:a16="http://schemas.microsoft.com/office/drawing/2014/main" val="3296865124"/>
                    </a:ext>
                  </a:extLst>
                </a:gridCol>
              </a:tblGrid>
              <a:tr h="345663">
                <a:tc>
                  <a:txBody>
                    <a:bodyPr/>
                    <a:lstStyle/>
                    <a:p>
                      <a:r>
                        <a:rPr lang="de-DE" dirty="0" smtClean="0"/>
                        <a:t>grau.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1846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092134"/>
              </p:ext>
            </p:extLst>
          </p:nvPr>
        </p:nvGraphicFramePr>
        <p:xfrm>
          <a:off x="8806823" y="5213226"/>
          <a:ext cx="8317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780">
                  <a:extLst>
                    <a:ext uri="{9D8B030D-6E8A-4147-A177-3AD203B41FA5}">
                      <a16:colId xmlns:a16="http://schemas.microsoft.com/office/drawing/2014/main" val="3545501821"/>
                    </a:ext>
                  </a:extLst>
                </a:gridCol>
              </a:tblGrid>
              <a:tr h="330738">
                <a:tc>
                  <a:txBody>
                    <a:bodyPr/>
                    <a:lstStyle/>
                    <a:p>
                      <a:r>
                        <a:rPr lang="de-DE" dirty="0" smtClean="0"/>
                        <a:t>bunt.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826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12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HAUSAUFGABEN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ARBEITSBUCH: </a:t>
            </a:r>
          </a:p>
          <a:p>
            <a:pPr marL="0" indent="0">
              <a:buNone/>
            </a:pPr>
            <a:r>
              <a:rPr lang="de-DE" dirty="0" smtClean="0"/>
              <a:t>Seite 31: Aufgabe 1- Finde versteckte Wörter im Wortsuchrätsel.</a:t>
            </a:r>
          </a:p>
          <a:p>
            <a:pPr marL="0" indent="0">
              <a:buNone/>
            </a:pPr>
            <a:r>
              <a:rPr lang="de-DE" dirty="0" smtClean="0"/>
              <a:t>Seite 32: Aufgabe 2- Was ziehen Lea und Max heute an?</a:t>
            </a:r>
          </a:p>
          <a:p>
            <a:pPr marL="0" indent="0">
              <a:buNone/>
            </a:pPr>
            <a:r>
              <a:rPr lang="de-DE" dirty="0" smtClean="0"/>
              <a:t>Seite 33: Aufgabe 5-  Welche Farbe entsteht? Schreib die Farben und bemale die Farbflecken.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7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525" y="866776"/>
            <a:ext cx="5629273" cy="5153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97" y="676279"/>
            <a:ext cx="5848352" cy="2714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97" y="3390900"/>
            <a:ext cx="5853521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3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elen Dank Für eure Aufmerksamkeit - Internets Homer | Make a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21" y="478448"/>
            <a:ext cx="11213959" cy="587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13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203</TotalTime>
  <Words>275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Organic</vt:lpstr>
      <vt:lpstr>Meine Klamotten Die Farben</vt:lpstr>
      <vt:lpstr>PowerPoint Presentation</vt:lpstr>
      <vt:lpstr>tragen/anziehen/anhaben+Akkusativ</vt:lpstr>
      <vt:lpstr>Was zieht er/sie an?</vt:lpstr>
      <vt:lpstr>PowerPoint Presentation</vt:lpstr>
      <vt:lpstr>Was ist deine Lieblingsfarbe?</vt:lpstr>
      <vt:lpstr>HAUSAUFGABEN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Meine Klamotten Farben</dc:title>
  <dc:creator>W10</dc:creator>
  <cp:lastModifiedBy>W10</cp:lastModifiedBy>
  <cp:revision>23</cp:revision>
  <dcterms:created xsi:type="dcterms:W3CDTF">2021-03-06T18:23:44Z</dcterms:created>
  <dcterms:modified xsi:type="dcterms:W3CDTF">2021-03-07T08:16:33Z</dcterms:modified>
</cp:coreProperties>
</file>