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4F01"/>
    <a:srgbClr val="F45901"/>
    <a:srgbClr val="F55C01"/>
    <a:srgbClr val="F55D00"/>
    <a:srgbClr val="F65D01"/>
    <a:srgbClr val="F4560D"/>
    <a:srgbClr val="FF3399"/>
    <a:srgbClr val="CC3399"/>
    <a:srgbClr val="70AC2E"/>
    <a:srgbClr val="C19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680312"/>
            <a:ext cx="7772400" cy="763525"/>
          </a:xfrm>
          <a:effectLst>
            <a:outerShdw blurRad="25400" dist="38100" dir="1920000" algn="tl" rotWithShape="0">
              <a:schemeClr val="bg1"/>
            </a:outerShdw>
          </a:effectLst>
        </p:spPr>
        <p:txBody>
          <a:bodyPr>
            <a:normAutofit/>
          </a:bodyPr>
          <a:lstStyle>
            <a:lvl1pPr algn="r">
              <a:defRPr sz="27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596540"/>
            <a:ext cx="6400800" cy="1221640"/>
          </a:xfrm>
        </p:spPr>
        <p:txBody>
          <a:bodyPr>
            <a:normAutofit/>
          </a:bodyPr>
          <a:lstStyle>
            <a:lvl1pPr marL="0" indent="0" algn="r">
              <a:buNone/>
              <a:defRPr sz="19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80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26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8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7"/>
            <a:ext cx="8229600" cy="458115"/>
          </a:xfrm>
          <a:effectLst/>
        </p:spPr>
        <p:txBody>
          <a:bodyPr>
            <a:normAutofit/>
          </a:bodyPr>
          <a:lstStyle>
            <a:lvl1pPr algn="r">
              <a:defRPr sz="27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1"/>
            <a:ext cx="8229600" cy="4428444"/>
          </a:xfrm>
        </p:spPr>
        <p:txBody>
          <a:bodyPr/>
          <a:lstStyle>
            <a:lvl1pPr>
              <a:defRPr sz="21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2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7016195" cy="610820"/>
          </a:xfrm>
        </p:spPr>
        <p:txBody>
          <a:bodyPr>
            <a:normAutofit/>
          </a:bodyPr>
          <a:lstStyle>
            <a:lvl1pPr algn="l">
              <a:defRPr sz="27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291130"/>
            <a:ext cx="7016195" cy="4581150"/>
          </a:xfrm>
        </p:spPr>
        <p:txBody>
          <a:bodyPr/>
          <a:lstStyle>
            <a:lvl1pPr>
              <a:defRPr sz="21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5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229600" cy="610820"/>
          </a:xfrm>
          <a:effectLst/>
        </p:spPr>
        <p:txBody>
          <a:bodyPr>
            <a:normAutofit/>
          </a:bodyPr>
          <a:lstStyle>
            <a:lvl1pPr algn="r">
              <a:defRPr sz="27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1" y="1577497"/>
            <a:ext cx="4040188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6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1" y="2207360"/>
            <a:ext cx="4040188" cy="3035058"/>
          </a:xfrm>
        </p:spPr>
        <p:txBody>
          <a:bodyPr/>
          <a:lstStyle>
            <a:lvl1pPr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5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35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1" y="1577497"/>
            <a:ext cx="4041775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6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1" y="2207360"/>
            <a:ext cx="4041775" cy="3035058"/>
          </a:xfrm>
        </p:spPr>
        <p:txBody>
          <a:bodyPr/>
          <a:lstStyle>
            <a:lvl1pPr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5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35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2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1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6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1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hyperlink" Target="Baza%20za%20cas.accdb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Baza%20za%20cas.accdb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8475" y="527605"/>
            <a:ext cx="4733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rgbClr val="231F20"/>
                </a:solidFill>
                <a:latin typeface="TimesNewRomanPSMT-Identity-H"/>
              </a:rPr>
              <a:t>БАЗЕ ПОДАТАКА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60" y="1947938"/>
            <a:ext cx="8704185" cy="4910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База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података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је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организован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и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уређен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скуп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међусобно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повезаних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података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који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је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тако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повезан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да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олакшава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претаживање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Базу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података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обично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користи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велики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број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корисника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.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Приступ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и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коришћење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базе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података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омогућено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је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програмима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који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се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називају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системи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за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управљање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базама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или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DB</a:t>
            </a:r>
            <a:r>
              <a:rPr lang="sr-Latn-BA" sz="2000" dirty="0">
                <a:solidFill>
                  <a:srgbClr val="231F20"/>
                </a:solidFill>
                <a:latin typeface="TimesNewRomanPSMT-Identity-H"/>
              </a:rPr>
              <a:t>MS (Data Base Management System).</a:t>
            </a:r>
            <a:endParaRPr lang="en-US" sz="2000" dirty="0">
              <a:solidFill>
                <a:srgbClr val="231F20"/>
              </a:solidFill>
              <a:latin typeface="TimesNewRomanPSMT-Identity-H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r-Latn-BA" sz="2000" dirty="0">
                <a:solidFill>
                  <a:srgbClr val="231F20"/>
                </a:solidFill>
                <a:latin typeface="TimesNewRomanPSMT-Identity-H"/>
              </a:rPr>
              <a:t>База података представља основу сваког информационог система.</a:t>
            </a:r>
            <a:endParaRPr lang="en-US" sz="2000" dirty="0">
              <a:solidFill>
                <a:srgbClr val="231F20"/>
              </a:solidFill>
              <a:latin typeface="TimesNewRomanPSMT-Identity-H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Ажурирање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представља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измјену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или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брисање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садржаја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базе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података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,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као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и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уписивање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новог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садржаја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у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базу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Подаци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су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организовани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по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неком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од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модела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.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Данашње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базе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подржавају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три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основна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модела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1670" y="2360065"/>
            <a:ext cx="824607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 dirty="0" smtClean="0"/>
              <a:t>Релаци</a:t>
            </a:r>
            <a:r>
              <a:rPr lang="sr-Latn-BA" sz="2000" b="1" dirty="0" smtClean="0"/>
              <a:t>o</a:t>
            </a:r>
            <a:r>
              <a:rPr lang="sr-Cyrl-BA" sz="2000" b="1" dirty="0" smtClean="0"/>
              <a:t>н</a:t>
            </a:r>
            <a:r>
              <a:rPr lang="sr-Cyrl-RS" sz="2000" b="1" dirty="0" smtClean="0"/>
              <a:t>и </a:t>
            </a:r>
            <a:r>
              <a:rPr lang="sr-Cyrl-RS" sz="2000" b="1" dirty="0"/>
              <a:t>модел</a:t>
            </a:r>
            <a:r>
              <a:rPr lang="sr-Cyrl-RS" sz="2000" dirty="0"/>
              <a:t> </a:t>
            </a:r>
            <a:r>
              <a:rPr lang="en-US" sz="2000" dirty="0" smtClean="0"/>
              <a:t> </a:t>
            </a:r>
            <a:r>
              <a:rPr lang="ru-RU" sz="2000" dirty="0" smtClean="0">
                <a:solidFill>
                  <a:srgbClr val="231F20"/>
                </a:solidFill>
                <a:latin typeface="TimesNewRomanPSMT-Identity-H"/>
              </a:rPr>
              <a:t>базе </a:t>
            </a:r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је заснован </a:t>
            </a:r>
            <a:r>
              <a:rPr lang="ru-RU" sz="2000" dirty="0" smtClean="0">
                <a:solidFill>
                  <a:srgbClr val="231F20"/>
                </a:solidFill>
                <a:latin typeface="TimesNewRomanPSMT-Identity-H"/>
              </a:rPr>
              <a:t>на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ru-RU" sz="2000" dirty="0" smtClean="0">
                <a:solidFill>
                  <a:srgbClr val="231F20"/>
                </a:solidFill>
                <a:latin typeface="TimesNewRomanPSMT-Identity-H"/>
              </a:rPr>
              <a:t>математичком </a:t>
            </a:r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појму релације. Подаци </a:t>
            </a:r>
            <a:r>
              <a:rPr lang="ru-RU" sz="2000" dirty="0" smtClean="0">
                <a:solidFill>
                  <a:srgbClr val="231F20"/>
                </a:solidFill>
                <a:latin typeface="TimesNewRomanPSMT-Identity-H"/>
              </a:rPr>
              <a:t>и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ru-RU" sz="2000" dirty="0" smtClean="0">
                <a:solidFill>
                  <a:srgbClr val="231F20"/>
                </a:solidFill>
                <a:latin typeface="TimesNewRomanPSMT-Identity-H"/>
              </a:rPr>
              <a:t>везе </a:t>
            </a:r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међу подацима се приказују </a:t>
            </a:r>
            <a:r>
              <a:rPr lang="ru-RU" sz="2000" dirty="0" smtClean="0">
                <a:solidFill>
                  <a:srgbClr val="231F20"/>
                </a:solidFill>
                <a:latin typeface="TimesNewRomanPSMT-Identity-H"/>
              </a:rPr>
              <a:t>преко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ru-RU" sz="2000" dirty="0" smtClean="0">
                <a:solidFill>
                  <a:srgbClr val="231F20"/>
                </a:solidFill>
                <a:latin typeface="TimesNewRomanPSMT-Identity-H"/>
              </a:rPr>
              <a:t>дводимензионалних </a:t>
            </a:r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табела. </a:t>
            </a:r>
            <a:r>
              <a:rPr lang="ru-RU" sz="2000" dirty="0" smtClean="0">
                <a:solidFill>
                  <a:srgbClr val="231F20"/>
                </a:solidFill>
                <a:latin typeface="TimesNewRomanPSMT-Identity-H"/>
              </a:rPr>
              <a:t>Већина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ru-RU" sz="2000" dirty="0" smtClean="0">
                <a:solidFill>
                  <a:srgbClr val="231F20"/>
                </a:solidFill>
                <a:latin typeface="TimesNewRomanPSMT-Identity-H"/>
              </a:rPr>
              <a:t>савремених </a:t>
            </a:r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база података користи </a:t>
            </a:r>
            <a:r>
              <a:rPr lang="ru-RU" sz="2000" dirty="0" smtClean="0">
                <a:solidFill>
                  <a:srgbClr val="231F20"/>
                </a:solidFill>
                <a:latin typeface="TimesNewRomanPSMT-Identity-H"/>
              </a:rPr>
              <a:t>се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ru-RU" sz="2000" dirty="0" smtClean="0">
                <a:solidFill>
                  <a:srgbClr val="231F20"/>
                </a:solidFill>
                <a:latin typeface="TimesNewRomanPSMT-Identity-H"/>
              </a:rPr>
              <a:t>овим </a:t>
            </a:r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моделом</a:t>
            </a:r>
            <a:r>
              <a:rPr lang="ru-RU" sz="2000" dirty="0"/>
              <a:t> </a:t>
            </a:r>
            <a:br>
              <a:rPr lang="ru-RU" sz="2000" dirty="0"/>
            </a:b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658104"/>
              </p:ext>
            </p:extLst>
          </p:nvPr>
        </p:nvGraphicFramePr>
        <p:xfrm>
          <a:off x="601670" y="3887115"/>
          <a:ext cx="5039264" cy="229057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18852">
                  <a:extLst>
                    <a:ext uri="{9D8B030D-6E8A-4147-A177-3AD203B41FA5}">
                      <a16:colId xmlns:a16="http://schemas.microsoft.com/office/drawing/2014/main" xmlns="" val="261428216"/>
                    </a:ext>
                  </a:extLst>
                </a:gridCol>
                <a:gridCol w="2140178">
                  <a:extLst>
                    <a:ext uri="{9D8B030D-6E8A-4147-A177-3AD203B41FA5}">
                      <a16:colId xmlns:a16="http://schemas.microsoft.com/office/drawing/2014/main" xmlns="" val="2138731899"/>
                    </a:ext>
                  </a:extLst>
                </a:gridCol>
                <a:gridCol w="1680234">
                  <a:extLst>
                    <a:ext uri="{9D8B030D-6E8A-4147-A177-3AD203B41FA5}">
                      <a16:colId xmlns:a16="http://schemas.microsoft.com/office/drawing/2014/main" xmlns="" val="2211674313"/>
                    </a:ext>
                  </a:extLst>
                </a:gridCol>
              </a:tblGrid>
              <a:tr h="572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</a:rPr>
                        <a:t>РЕД БР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</a:rPr>
                        <a:t>ПРЕЗИМЕ И ИМЕ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</a:rPr>
                        <a:t>УСПЈЕХ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13925481"/>
                  </a:ext>
                </a:extLst>
              </a:tr>
              <a:tr h="57264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</a:rPr>
                        <a:t>1.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</a:rPr>
                        <a:t>МАРКОВИЋ МАРКО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1066631"/>
                  </a:ext>
                </a:extLst>
              </a:tr>
              <a:tr h="57264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</a:rPr>
                        <a:t>2.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</a:rPr>
                        <a:t>ПЕТРОВИЋ ПЕТАР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81109969"/>
                  </a:ext>
                </a:extLst>
              </a:tr>
              <a:tr h="57264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</a:rPr>
                        <a:t>3.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</a:rPr>
                        <a:t>СИМИЋ СИМО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37145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669" y="2054655"/>
            <a:ext cx="77879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231F20"/>
                </a:solidFill>
                <a:latin typeface="TimesNewRomanPSMT-Identity-H"/>
              </a:rPr>
              <a:t>Мрежни модел </a:t>
            </a:r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- представља се најчешће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усмјереним графом </a:t>
            </a:r>
            <a:br>
              <a:rPr lang="ru-RU" sz="2000" dirty="0">
                <a:solidFill>
                  <a:srgbClr val="231F20"/>
                </a:solidFill>
                <a:latin typeface="TimesNewRomanPSMT-Identity-H"/>
              </a:rPr>
            </a:br>
            <a:endParaRPr lang="en-US" sz="2000" dirty="0">
              <a:solidFill>
                <a:srgbClr val="231F20"/>
              </a:solidFill>
              <a:latin typeface="TimesNewRomanPSMT-Identity-H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74" y="2700986"/>
            <a:ext cx="5344675" cy="286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815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60" y="1901950"/>
            <a:ext cx="88477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231F20"/>
                </a:solidFill>
                <a:latin typeface="TimesNewRomanPSMT-Identity-H"/>
              </a:rPr>
              <a:t>Хијерархијски модел </a:t>
            </a:r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- чине подаци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који су хијерархијски организовани.</a:t>
            </a:r>
            <a:r>
              <a:rPr lang="ru-RU" sz="2000" dirty="0"/>
              <a:t> </a:t>
            </a:r>
            <a:br>
              <a:rPr lang="ru-RU" sz="2000" dirty="0"/>
            </a:br>
            <a:endParaRPr lang="en-US" sz="2000" dirty="0"/>
          </a:p>
        </p:txBody>
      </p:sp>
      <p:pic>
        <p:nvPicPr>
          <p:cNvPr id="9" name="Picture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670" y="2818180"/>
            <a:ext cx="5191970" cy="244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295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3065" y="1138425"/>
            <a:ext cx="54973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231F20"/>
                </a:solidFill>
                <a:latin typeface="TimesNewRomanPS-BoldMT-Identity-H"/>
              </a:rPr>
              <a:t>ПОКРЕТАЊЕ И САСТАВНИ</a:t>
            </a:r>
            <a:br>
              <a:rPr lang="ru-RU" sz="2000" b="1" dirty="0">
                <a:solidFill>
                  <a:srgbClr val="231F20"/>
                </a:solidFill>
                <a:latin typeface="TimesNewRomanPS-BoldMT-Identity-H"/>
              </a:rPr>
            </a:br>
            <a:r>
              <a:rPr lang="ru-RU" sz="2000" b="1" dirty="0">
                <a:solidFill>
                  <a:srgbClr val="231F20"/>
                </a:solidFill>
                <a:latin typeface="TimesNewRomanPS-BoldMT-Identity-H"/>
              </a:rPr>
              <a:t>ЕЛЕМЕНТИ </a:t>
            </a:r>
            <a:r>
              <a:rPr lang="ru-RU" sz="2000" b="1" dirty="0" smtClean="0">
                <a:solidFill>
                  <a:srgbClr val="231F20"/>
                </a:solidFill>
                <a:latin typeface="TimesNewRomanPS-BoldMT-Identity-H"/>
              </a:rPr>
              <a:t>ПРОГРАМА</a:t>
            </a:r>
            <a:r>
              <a:rPr lang="en-US" sz="2000" b="1" dirty="0" smtClean="0">
                <a:solidFill>
                  <a:srgbClr val="231F20"/>
                </a:solidFill>
                <a:latin typeface="TimesNewRomanPS-BoldMT-Identity-H"/>
              </a:rPr>
              <a:t> </a:t>
            </a:r>
            <a:r>
              <a:rPr lang="ru-RU" sz="2000" b="1" dirty="0" smtClean="0">
                <a:solidFill>
                  <a:srgbClr val="231F20"/>
                </a:solidFill>
                <a:latin typeface="TimesNewRomanPS-BoldMT-Identity-H"/>
              </a:rPr>
              <a:t>MS </a:t>
            </a:r>
            <a:r>
              <a:rPr lang="ru-RU" sz="2000" b="1" dirty="0">
                <a:solidFill>
                  <a:srgbClr val="231F20"/>
                </a:solidFill>
                <a:latin typeface="TimesNewRomanPS-BoldMT-Identity-H"/>
              </a:rPr>
              <a:t>Access-а</a:t>
            </a:r>
            <a:r>
              <a:rPr lang="ru-RU" sz="2000" dirty="0"/>
              <a:t> </a:t>
            </a:r>
            <a:br>
              <a:rPr lang="ru-RU" sz="2000" dirty="0"/>
            </a:b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96260" y="2154088"/>
            <a:ext cx="85423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mtClean="0">
                <a:solidFill>
                  <a:srgbClr val="231F20"/>
                </a:solidFill>
                <a:latin typeface="TimesNewRomanPSMT-Identity-H"/>
              </a:rPr>
              <a:t>Microsof</a:t>
            </a:r>
            <a:r>
              <a:rPr lang="sr-Latn-BA" sz="2000" smtClean="0">
                <a:solidFill>
                  <a:srgbClr val="231F20"/>
                </a:solidFill>
                <a:latin typeface="TimesNewRomanPSMT-Identity-H"/>
              </a:rPr>
              <a:t>t 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Access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је један од апликативних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програма из 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Microsoft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програмског пакета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Office, </a:t>
            </a:r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намијењен 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je </a:t>
            </a:r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за послове креирања 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управљања базама података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.</a:t>
            </a:r>
          </a:p>
          <a:p>
            <a:endParaRPr lang="en-US" sz="2000" dirty="0">
              <a:solidFill>
                <a:srgbClr val="231F20"/>
              </a:solidFill>
              <a:latin typeface="TimesNewRomanPSMT-Identity-H"/>
            </a:endParaRPr>
          </a:p>
          <a:p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Складиштење (чување) података врши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се у табелама.Табеле су међусобно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повезане</a:t>
            </a:r>
            <a:br>
              <a:rPr lang="ru-RU" sz="2000" dirty="0">
                <a:solidFill>
                  <a:srgbClr val="231F20"/>
                </a:solidFill>
                <a:latin typeface="TimesNewRomanPSMT-Identity-H"/>
              </a:rPr>
            </a:br>
            <a:r>
              <a:rPr lang="ru-RU" sz="2000" dirty="0">
                <a:solidFill>
                  <a:srgbClr val="231F20"/>
                </a:solidFill>
                <a:latin typeface="TimesNewRomanPSMT-Identity-H"/>
              </a:rPr>
              <a:t>и функционишу као цјелина.</a:t>
            </a:r>
            <a:endParaRPr lang="en-US" sz="2000" dirty="0">
              <a:solidFill>
                <a:srgbClr val="231F20"/>
              </a:solidFill>
              <a:latin typeface="TimesNewRomanPSMT-Identity-H"/>
            </a:endParaRPr>
          </a:p>
          <a:p>
            <a:endParaRPr lang="en-US" sz="2000" dirty="0">
              <a:solidFill>
                <a:srgbClr val="231F20"/>
              </a:solidFill>
              <a:latin typeface="TimesNewRomanPSMT-Identity-H"/>
            </a:endParaRPr>
          </a:p>
          <a:p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MS Access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као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и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сваки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програм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из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MS Office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пакета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се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може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покренути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на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два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начина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Преко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пречице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са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радне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површине</a:t>
            </a:r>
            <a:endParaRPr lang="en-US" sz="2000" dirty="0">
              <a:solidFill>
                <a:srgbClr val="231F20"/>
              </a:solidFill>
              <a:latin typeface="TimesNewRomanPSMT-Identity-H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Преко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стартног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менија</a:t>
            </a:r>
            <a:endParaRPr lang="en-US" sz="2000" dirty="0">
              <a:solidFill>
                <a:srgbClr val="231F20"/>
              </a:solidFill>
              <a:latin typeface="TimesNewRomanPSMT-Identity-H"/>
            </a:endParaRPr>
          </a:p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 </a:t>
            </a:r>
            <a:br>
              <a:rPr lang="ru-RU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11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6259" y="1901950"/>
            <a:ext cx="8704185" cy="1124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Након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покретања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програма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бирамо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једну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од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понуђених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опција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,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најчешће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празну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базу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података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(Blank database)</a:t>
            </a:r>
            <a:r>
              <a:rPr lang="sr-Latn-BA" sz="2000" dirty="0">
                <a:solidFill>
                  <a:srgbClr val="231F20"/>
                </a:solidFill>
                <a:latin typeface="TimesNewRomanPSMT-Identity-H"/>
              </a:rPr>
              <a:t>,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дајете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име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вашој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бази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и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бирате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локацију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на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коју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ћете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је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смјестити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и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бирате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опцију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b="1" i="1" dirty="0">
                <a:solidFill>
                  <a:srgbClr val="231F20"/>
                </a:solidFill>
                <a:latin typeface="TimesNewRomanPSMT-Identity-H"/>
              </a:rPr>
              <a:t>Create</a:t>
            </a:r>
            <a:r>
              <a:rPr lang="en-US" sz="2000" b="1" dirty="0">
                <a:solidFill>
                  <a:srgbClr val="231F20"/>
                </a:solidFill>
                <a:latin typeface="TimesNewRomanPSMT-Identity-H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96259" y="3581705"/>
            <a:ext cx="8551481" cy="2344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>
                <a:solidFill>
                  <a:srgbClr val="231F20"/>
                </a:solidFill>
                <a:latin typeface="TimesNewRomanPSMT-Identity-H"/>
              </a:rPr>
              <a:t>Програмски</a:t>
            </a:r>
            <a:r>
              <a:rPr lang="en-US" sz="2000" b="1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b="1" dirty="0" err="1">
                <a:solidFill>
                  <a:srgbClr val="231F20"/>
                </a:solidFill>
                <a:latin typeface="TimesNewRomanPSMT-Identity-H"/>
              </a:rPr>
              <a:t>прозор</a:t>
            </a:r>
            <a:r>
              <a:rPr lang="en-US" sz="2000" b="1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b="1" dirty="0" err="1">
                <a:solidFill>
                  <a:srgbClr val="231F20"/>
                </a:solidFill>
                <a:latin typeface="TimesNewRomanPSMT-Identity-H"/>
              </a:rPr>
              <a:t>се</a:t>
            </a:r>
            <a:r>
              <a:rPr lang="en-US" sz="2000" b="1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b="1" dirty="0" err="1">
                <a:solidFill>
                  <a:srgbClr val="231F20"/>
                </a:solidFill>
                <a:latin typeface="TimesNewRomanPSMT-Identity-H"/>
              </a:rPr>
              <a:t>састоји</a:t>
            </a:r>
            <a:r>
              <a:rPr lang="en-US" sz="2000" b="1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b="1" dirty="0" err="1">
                <a:solidFill>
                  <a:srgbClr val="231F20"/>
                </a:solidFill>
                <a:latin typeface="TimesNewRomanPSMT-Identity-H"/>
              </a:rPr>
              <a:t>од</a:t>
            </a:r>
            <a:r>
              <a:rPr lang="en-US" sz="2000" b="1" dirty="0">
                <a:solidFill>
                  <a:srgbClr val="231F20"/>
                </a:solidFill>
                <a:latin typeface="TimesNewRomanPSMT-Identity-H"/>
              </a:rPr>
              <a:t>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Траке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са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алатима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(Ribbon)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Алатне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траке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за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брзи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приступ</a:t>
            </a:r>
            <a:r>
              <a:rPr lang="sr-Latn-BA" sz="2000" dirty="0">
                <a:solidFill>
                  <a:srgbClr val="231F20"/>
                </a:solidFill>
                <a:latin typeface="TimesNewRomanPSMT-Identity-H"/>
              </a:rPr>
              <a:t> (Quick Access Toolbar)</a:t>
            </a:r>
            <a:endParaRPr lang="en-US" sz="2000" dirty="0">
              <a:solidFill>
                <a:srgbClr val="231F20"/>
              </a:solidFill>
              <a:latin typeface="TimesNewRomanPSMT-Identity-H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Окна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са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објектима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базе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података</a:t>
            </a:r>
            <a:endParaRPr lang="en-US" sz="2000" dirty="0">
              <a:solidFill>
                <a:srgbClr val="231F20"/>
              </a:solidFill>
              <a:latin typeface="TimesNewRomanPSMT-Identity-H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Траке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за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хоризонталну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и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вертикалну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навигацију</a:t>
            </a:r>
            <a:r>
              <a:rPr lang="sr-Latn-BA" sz="2000" dirty="0">
                <a:solidFill>
                  <a:srgbClr val="231F20"/>
                </a:solidFill>
                <a:latin typeface="TimesNewRomanPSMT-Identity-H"/>
              </a:rPr>
              <a:t> (Scrollbar)</a:t>
            </a:r>
            <a:endParaRPr lang="en-US" sz="2000" dirty="0">
              <a:solidFill>
                <a:srgbClr val="231F20"/>
              </a:solidFill>
              <a:latin typeface="TimesNewRomanPSMT-Identity-H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Статусне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траке</a:t>
            </a:r>
            <a:r>
              <a:rPr lang="sr-Latn-BA" sz="2000" dirty="0">
                <a:solidFill>
                  <a:srgbClr val="231F20"/>
                </a:solidFill>
                <a:latin typeface="TimesNewRomanPSMT-Identity-H"/>
              </a:rPr>
              <a:t> (Statusbar)</a:t>
            </a:r>
            <a:endParaRPr lang="en-US" sz="2000" dirty="0">
              <a:solidFill>
                <a:srgbClr val="231F20"/>
              </a:solidFill>
              <a:latin typeface="TimesNewRomanPSMT-Identity-H"/>
            </a:endParaRPr>
          </a:p>
        </p:txBody>
      </p:sp>
    </p:spTree>
    <p:extLst>
      <p:ext uri="{BB962C8B-B14F-4D97-AF65-F5344CB8AC3E}">
        <p14:creationId xmlns:p14="http://schemas.microsoft.com/office/powerpoint/2010/main" val="17690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04" y="1596540"/>
            <a:ext cx="8847740" cy="49744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3309" y="4803345"/>
            <a:ext cx="71771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dirty="0">
                <a:solidFill>
                  <a:srgbClr val="231F20"/>
                </a:solidFill>
                <a:latin typeface="TimesNewRomanPSMT-Identity-H"/>
              </a:rPr>
              <a:t>Након што креирате базу података</a:t>
            </a:r>
            <a:r>
              <a:rPr lang="en-US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TimesNewRomanPSMT-Identity-H"/>
              </a:rPr>
              <a:t>отвара</a:t>
            </a:r>
            <a:r>
              <a:rPr lang="en-US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TimesNewRomanPSMT-Identity-H"/>
              </a:rPr>
              <a:t>се</a:t>
            </a:r>
            <a:r>
              <a:rPr lang="en-US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TimesNewRomanPSMT-Identity-H"/>
              </a:rPr>
              <a:t>програм</a:t>
            </a:r>
            <a:r>
              <a:rPr lang="en-US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TimesNewRomanPSMT-Identity-H"/>
              </a:rPr>
              <a:t>који</a:t>
            </a:r>
            <a:r>
              <a:rPr lang="en-US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TimesNewRomanPSMT-Identity-H"/>
              </a:rPr>
              <a:t>се</a:t>
            </a:r>
            <a:r>
              <a:rPr lang="en-US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TimesNewRomanPSMT-Identity-H"/>
              </a:rPr>
              <a:t>састоји</a:t>
            </a:r>
            <a:r>
              <a:rPr lang="en-US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TimesNewRomanPSMT-Identity-H"/>
              </a:rPr>
              <a:t>од</a:t>
            </a:r>
            <a:r>
              <a:rPr lang="en-US" dirty="0">
                <a:solidFill>
                  <a:srgbClr val="231F20"/>
                </a:solidFill>
                <a:latin typeface="TimesNewRomanPSMT-Identity-H"/>
              </a:rPr>
              <a:t>: </a:t>
            </a:r>
            <a:r>
              <a:rPr lang="en-US" b="1" dirty="0" err="1">
                <a:solidFill>
                  <a:srgbClr val="231F20"/>
                </a:solidFill>
                <a:latin typeface="TimesNewRomanPSMT-Identity-H"/>
              </a:rPr>
              <a:t>Табеле</a:t>
            </a:r>
            <a:r>
              <a:rPr lang="en-US" dirty="0">
                <a:solidFill>
                  <a:srgbClr val="231F20"/>
                </a:solidFill>
                <a:latin typeface="TimesNewRomanPSMT-Identity-H"/>
              </a:rPr>
              <a:t> (Table), </a:t>
            </a:r>
            <a:r>
              <a:rPr lang="en-US" b="1" dirty="0" err="1">
                <a:solidFill>
                  <a:srgbClr val="231F20"/>
                </a:solidFill>
                <a:latin typeface="TimesNewRomanPSMT-Identity-H"/>
              </a:rPr>
              <a:t>Упита</a:t>
            </a:r>
            <a:r>
              <a:rPr lang="sr-Latn-BA" dirty="0">
                <a:solidFill>
                  <a:srgbClr val="231F20"/>
                </a:solidFill>
                <a:latin typeface="TimesNewRomanPSMT-Identity-H"/>
              </a:rPr>
              <a:t> (Queris)</a:t>
            </a:r>
            <a:r>
              <a:rPr lang="en-US" dirty="0">
                <a:solidFill>
                  <a:srgbClr val="231F20"/>
                </a:solidFill>
                <a:latin typeface="TimesNewRomanPSMT-Identity-H"/>
              </a:rPr>
              <a:t>, </a:t>
            </a:r>
            <a:r>
              <a:rPr lang="en-US" b="1" dirty="0" err="1">
                <a:solidFill>
                  <a:srgbClr val="231F20"/>
                </a:solidFill>
                <a:latin typeface="TimesNewRomanPSMT-Identity-H"/>
              </a:rPr>
              <a:t>Образца</a:t>
            </a:r>
            <a:r>
              <a:rPr lang="en-US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sr-Latn-BA" dirty="0">
                <a:solidFill>
                  <a:srgbClr val="231F20"/>
                </a:solidFill>
                <a:latin typeface="TimesNewRomanPSMT-Identity-H"/>
              </a:rPr>
              <a:t>(Forms) </a:t>
            </a:r>
            <a:r>
              <a:rPr lang="en-US" dirty="0">
                <a:solidFill>
                  <a:srgbClr val="231F20"/>
                </a:solidFill>
                <a:latin typeface="TimesNewRomanPSMT-Identity-H"/>
              </a:rPr>
              <a:t>и </a:t>
            </a:r>
            <a:r>
              <a:rPr lang="en-US" b="1" dirty="0" err="1">
                <a:solidFill>
                  <a:srgbClr val="231F20"/>
                </a:solidFill>
                <a:latin typeface="TimesNewRomanPSMT-Identity-H"/>
              </a:rPr>
              <a:t>Извјештаја</a:t>
            </a:r>
            <a:r>
              <a:rPr lang="sr-Latn-BA" dirty="0">
                <a:solidFill>
                  <a:srgbClr val="231F20"/>
                </a:solidFill>
                <a:latin typeface="TimesNewRomanPSMT-Identity-H"/>
              </a:rPr>
              <a:t> (Reports)</a:t>
            </a:r>
            <a:r>
              <a:rPr lang="en-US" dirty="0">
                <a:solidFill>
                  <a:srgbClr val="231F20"/>
                </a:solidFill>
                <a:latin typeface="TimesNewRomanPSMT-Identity-H"/>
              </a:rPr>
              <a:t>.</a:t>
            </a:r>
          </a:p>
        </p:txBody>
      </p:sp>
      <p:sp>
        <p:nvSpPr>
          <p:cNvPr id="4" name="Notched Right Arrow 3">
            <a:hlinkClick r:id="rId4" action="ppaction://hlinkfile"/>
          </p:cNvPr>
          <p:cNvSpPr/>
          <p:nvPr/>
        </p:nvSpPr>
        <p:spPr>
          <a:xfrm>
            <a:off x="7320690" y="374900"/>
            <a:ext cx="1068935" cy="7635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9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670" y="1596540"/>
            <a:ext cx="8246069" cy="19389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r-Cyrl-RS" sz="2000" b="1" dirty="0" smtClean="0">
                <a:solidFill>
                  <a:srgbClr val="231F20"/>
                </a:solidFill>
                <a:latin typeface="TimesNewRomanPSMT-Identity-H"/>
              </a:rPr>
              <a:t>ВЈЕЖБА 1.</a:t>
            </a:r>
          </a:p>
          <a:p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 Покрените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MSAccess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те креирајте </a:t>
            </a:r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:нову базу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подтака, дајте јој име:</a:t>
            </a:r>
            <a:br>
              <a:rPr lang="sr-Cyrl-RS" sz="2000" dirty="0">
                <a:solidFill>
                  <a:srgbClr val="231F20"/>
                </a:solidFill>
                <a:latin typeface="TimesNewRomanPSMT-Identity-H"/>
              </a:rPr>
            </a:b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«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Tabela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uspjeha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err="1">
                <a:solidFill>
                  <a:srgbClr val="231F20"/>
                </a:solidFill>
                <a:latin typeface="TimesNewRomanPSMT-Identity-H"/>
              </a:rPr>
              <a:t>ucenika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», </a:t>
            </a:r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покажите основне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дијелове програмског прозора </a:t>
            </a:r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а потом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снимите базу у фолдер под </a:t>
            </a:r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вашим именом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у 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My</a:t>
            </a:r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Documents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.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22844" y="3734410"/>
            <a:ext cx="8224895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r-Cyrl-RS" sz="2000" b="1" dirty="0" smtClean="0">
                <a:solidFill>
                  <a:srgbClr val="231F20"/>
                </a:solidFill>
                <a:latin typeface="TimesNewRomanPSMT-Identity-H"/>
              </a:rPr>
              <a:t>Питања за понављање</a:t>
            </a:r>
          </a:p>
          <a:p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1. За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шта је намијењен 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MS 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Access,</a:t>
            </a:r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 програм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из пакета 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MS Office?</a:t>
            </a:r>
            <a:br>
              <a:rPr lang="en-US" sz="2000" dirty="0">
                <a:solidFill>
                  <a:srgbClr val="231F20"/>
                </a:solidFill>
                <a:latin typeface="TimesNewRomanPSMT-Identity-H"/>
              </a:rPr>
            </a:b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2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.</a:t>
            </a:r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 Који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модел базе подржава 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MS</a:t>
            </a:r>
            <a:r>
              <a:rPr lang="sr-Latn-BA" sz="2000" dirty="0" smtClean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Access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?</a:t>
            </a:r>
            <a:br>
              <a:rPr lang="en-US" sz="2000" dirty="0">
                <a:solidFill>
                  <a:srgbClr val="231F20"/>
                </a:solidFill>
                <a:latin typeface="TimesNewRomanPSMT-Identity-H"/>
              </a:rPr>
            </a:b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3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.</a:t>
            </a:r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 Шта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омогућава релациони модел </a:t>
            </a:r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базе података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?</a:t>
            </a:r>
            <a:br>
              <a:rPr lang="sr-Cyrl-RS" sz="2000" dirty="0">
                <a:solidFill>
                  <a:srgbClr val="231F20"/>
                </a:solidFill>
                <a:latin typeface="TimesNewRomanPSMT-Identity-H"/>
              </a:rPr>
            </a:b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4</a:t>
            </a:r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. Гдје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се врши складиштење података?</a:t>
            </a:r>
            <a:br>
              <a:rPr lang="sr-Cyrl-RS" sz="2000" dirty="0">
                <a:solidFill>
                  <a:srgbClr val="231F20"/>
                </a:solidFill>
                <a:latin typeface="TimesNewRomanPSMT-Identity-H"/>
              </a:rPr>
            </a:b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5</a:t>
            </a:r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. Како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покрећете 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MS</a:t>
            </a:r>
            <a:r>
              <a:rPr lang="sr-Latn-BA" sz="2000" dirty="0" smtClean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Access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?</a:t>
            </a:r>
            <a:br>
              <a:rPr lang="en-US" sz="2000" dirty="0">
                <a:solidFill>
                  <a:srgbClr val="231F20"/>
                </a:solidFill>
                <a:latin typeface="TimesNewRomanPSMT-Identity-H"/>
              </a:rPr>
            </a:b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6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.</a:t>
            </a:r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 Шта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бирате у дијалошком </a:t>
            </a:r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прозору након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покретања 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MS</a:t>
            </a:r>
            <a:r>
              <a:rPr lang="sr-Latn-BA" sz="2000" dirty="0" smtClean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Access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?</a:t>
            </a:r>
            <a:br>
              <a:rPr lang="en-US" sz="2000" dirty="0">
                <a:solidFill>
                  <a:srgbClr val="231F20"/>
                </a:solidFill>
                <a:latin typeface="TimesNewRomanPSMT-Identity-H"/>
              </a:rPr>
            </a:b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7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.</a:t>
            </a:r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 Набројте </a:t>
            </a:r>
            <a:r>
              <a:rPr lang="sr-Cyrl-RS" sz="2000" dirty="0">
                <a:solidFill>
                  <a:srgbClr val="231F20"/>
                </a:solidFill>
                <a:latin typeface="TimesNewRomanPSMT-Identity-H"/>
              </a:rPr>
              <a:t>елементе </a:t>
            </a:r>
            <a:r>
              <a:rPr lang="sr-Cyrl-RS" sz="2000" dirty="0" smtClean="0">
                <a:solidFill>
                  <a:srgbClr val="231F20"/>
                </a:solidFill>
                <a:latin typeface="TimesNewRomanPSMT-Identity-H"/>
              </a:rPr>
              <a:t>програмског прозора 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MS</a:t>
            </a:r>
            <a:r>
              <a:rPr lang="sr-Latn-BA" sz="2000" dirty="0" smtClean="0">
                <a:solidFill>
                  <a:srgbClr val="231F20"/>
                </a:solidFill>
                <a:latin typeface="TimesNewRomanPSMT-Identity-H"/>
              </a:rPr>
              <a:t> </a:t>
            </a:r>
            <a:r>
              <a:rPr lang="en-US" sz="2000" dirty="0" smtClean="0">
                <a:solidFill>
                  <a:srgbClr val="231F20"/>
                </a:solidFill>
                <a:latin typeface="TimesNewRomanPSMT-Identity-H"/>
              </a:rPr>
              <a:t>Access</a:t>
            </a:r>
            <a:r>
              <a:rPr lang="en-US" sz="2000" dirty="0">
                <a:solidFill>
                  <a:srgbClr val="231F20"/>
                </a:solidFill>
                <a:latin typeface="TimesNewRomanPSMT-Identity-H"/>
              </a:rPr>
              <a:t>. </a:t>
            </a:r>
            <a:br>
              <a:rPr lang="en-US" sz="2000" dirty="0">
                <a:solidFill>
                  <a:srgbClr val="231F20"/>
                </a:solidFill>
                <a:latin typeface="TimesNewRomanPSMT-Identity-H"/>
              </a:rPr>
            </a:br>
            <a:endParaRPr lang="en-US" sz="2000" dirty="0">
              <a:solidFill>
                <a:srgbClr val="231F20"/>
              </a:solidFill>
              <a:latin typeface="TimesNewRomanPSMT-Identity-H"/>
            </a:endParaRPr>
          </a:p>
        </p:txBody>
      </p:sp>
      <p:sp>
        <p:nvSpPr>
          <p:cNvPr id="2" name="Rectangle 1">
            <a:hlinkClick r:id="rId2" action="ppaction://hlinkfile"/>
          </p:cNvPr>
          <p:cNvSpPr/>
          <p:nvPr/>
        </p:nvSpPr>
        <p:spPr>
          <a:xfrm>
            <a:off x="6557165" y="374900"/>
            <a:ext cx="137434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А</a:t>
            </a:r>
            <a:r>
              <a:rPr lang="sr-Latn-BA" dirty="0" smtClean="0"/>
              <a:t>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4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1" id="{97DD32FB-B774-4E72-88F2-B8EF1B6DEC91}" vid="{D22C864C-73AC-4B24-A3A4-72300F9CF2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471</TotalTime>
  <Words>348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Brankica Jokic</dc:creator>
  <cp:lastModifiedBy>Windows User</cp:lastModifiedBy>
  <cp:revision>66</cp:revision>
  <dcterms:created xsi:type="dcterms:W3CDTF">2013-08-21T19:17:07Z</dcterms:created>
  <dcterms:modified xsi:type="dcterms:W3CDTF">2020-03-24T09:00:18Z</dcterms:modified>
</cp:coreProperties>
</file>