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5" r:id="rId16"/>
    <p:sldId id="273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2CEB71-0C62-412A-8F53-41146745F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8D5F17-6AE2-4337-84FB-305B8AAF4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6447EC-A62A-4584-8FD6-9E662C6F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0A4AA3-8864-456E-AAE6-1FCF53AD9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276EA6-E069-4163-94EE-FBD0EEAD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4871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ABD38-C8F1-4098-BFAB-ADF95C01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B3E5DE-0886-475F-99D6-526E29D2A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0DBF23-C9C4-4FEA-919C-23520186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3800E2-0FB5-4DFF-AC99-DDA168B4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B8E45D-D2AC-4576-BDB8-AD0223B41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41609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84688EB-BBE0-44BD-97A5-D7BB69867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85A3324-C251-44EF-BEF7-4042662A9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1F112-D1FE-44F9-8D33-FD80EBEA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54A6E0-3198-4FF0-B960-08B1AF7C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8699F2-D6D3-4983-9CF9-5584C115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92275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DF1724-1190-48DC-9C5D-DA5E3354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F98407-A618-4351-B2B0-3A26735D6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938872-5EE5-41A2-AB1D-AB38BE0E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58AAF-804A-4940-A572-51F3FF2F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0DD4C-9AC9-4926-9B94-A0637430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8665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3E4BC-C6A3-4B30-AEC2-0A56B7A3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F24C75-1A93-4AC9-A050-05767F8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0839C2-F999-4A11-A7E8-0500DBB5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4E8D3C-FE15-42FD-B052-EB77C990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0FDD66-829D-4143-8328-2050DE30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49272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EC8D82-DEC3-4126-8CC6-1D890D12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9CC4AB-C6CD-4FF0-8C6B-47F37CCF8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4A7D74-BADA-4D23-9C12-A3E2486B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A1B33A-567C-4B4E-8FE7-B48B1F53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9EEFF1-536C-4B67-B5B1-90CBB7D0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C285D50-B379-4B9F-9A20-081B793F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6642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66FD1E-925C-4DA9-B820-080CE7914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5AB2FB6-8B30-402F-8249-716797FA3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17A85D-85C4-47EE-9C16-516CDFDA5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371D46-B4CB-4AD5-B110-B11DDD07F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432F12-2B85-4AD7-809D-E0A8BE26B2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1D2412-2DE0-4EB0-A989-75F7AA90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F2CADCB-A656-4568-A30B-C3BDD233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3BDFC13-DF2E-4927-B8D3-E469AB1B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73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5D1D1E-0A09-484F-A5DE-AFB7F95B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1CF4AB2-E126-4FFC-9018-06B68E7A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FB6F93-1A98-4CB6-8284-CDCDC4A8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11DBB9-5D21-49E3-8655-15D74F74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3254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C41D3-03F3-47E4-BF7B-7C116D1D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1C3FBDE-DF8C-44BF-B1EE-E51E665E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97C18B-F772-4A6F-BA12-76C9CA42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99699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2E3AC5-1C0C-4E0E-AD77-4746DF97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3168F54-8683-40C1-9A94-41938BB8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1958EE-DACF-4395-8908-E8475FEAF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49FF75-7FC0-4E97-8E84-DF261929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208E7F-1260-4D64-85DA-0858DAC2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6F3E123-F417-4A22-AE5A-2D1AFC75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26545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DA8C9-DC1B-4F6E-9CB2-12E2B85E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2137818-DF8A-4F3C-97FD-8E6ADB530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2F31430-A3D1-488B-B63F-ADF06DCC5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FB2F3E-9EC5-4F1C-8D80-4575FB6F0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04CEC2-7A54-4E12-8CF0-271855DF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D62404-5B19-4A17-BA06-2F52D742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124845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D5B379C-3A55-414F-ACA0-E9D4E2FF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CA9527-12A1-4CA0-8B66-8E8CEEB94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FB94A5-976D-416F-9F00-3197B5FB7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76BA-90A3-4A31-A8B4-44721C559311}" type="datetimeFigureOut">
              <a:rPr lang="bs-Latn-BA" smtClean="0"/>
              <a:pPr/>
              <a:t>21.4.2020</a:t>
            </a:fld>
            <a:endParaRPr lang="bs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83BE95-0E54-4ABA-A965-0755751B7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CFB0B-F4CF-49E8-B24B-06F08AAB7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ACB36-E01E-4B40-9C9C-FE190121E4C9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20948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FED706-D0F8-476A-A036-6E7964B89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30" y="3069070"/>
            <a:ext cx="9144000" cy="2387600"/>
          </a:xfrm>
        </p:spPr>
        <p:txBody>
          <a:bodyPr>
            <a:normAutofit/>
          </a:bodyPr>
          <a:lstStyle/>
          <a:p>
            <a:r>
              <a:rPr lang="sr-Cyrl-BA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КРЕИРАЊЕ ФОРМУЛА</a:t>
            </a:r>
            <a:endParaRPr lang="bs-Latn-BA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22AE622D-1149-40CF-B353-B7E226854A91}"/>
              </a:ext>
            </a:extLst>
          </p:cNvPr>
          <p:cNvSpPr txBox="1">
            <a:spLocks/>
          </p:cNvSpPr>
          <p:nvPr/>
        </p:nvSpPr>
        <p:spPr>
          <a:xfrm>
            <a:off x="754207" y="1041400"/>
            <a:ext cx="1022465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sr-Latn-BA" sz="2800" b="1" dirty="0">
              <a:latin typeface="Arial Narrow" panose="020B060602020203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Cyrl-BA" sz="2800" b="1" dirty="0">
                <a:latin typeface="Arial Narrow" panose="020B0606020202030204" pitchFamily="34" charset="0"/>
              </a:rPr>
              <a:t>Разред: </a:t>
            </a:r>
            <a:r>
              <a:rPr lang="sr-Latn-BA" sz="2800" b="1" dirty="0">
                <a:latin typeface="Arial Narrow" panose="020B0606020202030204" pitchFamily="34" charset="0"/>
              </a:rPr>
              <a:t>VII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Cyrl-BA" sz="2800" b="1" dirty="0">
                <a:latin typeface="Arial Narrow" panose="020B0606020202030204" pitchFamily="34" charset="0"/>
              </a:rPr>
              <a:t>Предмет: Основи информатике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sr-Cyrl-BA" sz="2800" b="1" dirty="0">
              <a:latin typeface="Arial Narrow" panose="020B0606020202030204" pitchFamily="34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bs-Latn-BA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CBFCA7-57B2-4CDA-9838-60340260F1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0686" y="457203"/>
            <a:ext cx="3567107" cy="2282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95FB1C-3308-4E02-9014-DE7B6062A452}"/>
              </a:ext>
            </a:extLst>
          </p:cNvPr>
          <p:cNvSpPr/>
          <p:nvPr/>
        </p:nvSpPr>
        <p:spPr>
          <a:xfrm>
            <a:off x="774123" y="2237297"/>
            <a:ext cx="6192981" cy="55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sr-Cyrl-BA" sz="2800" b="1" dirty="0">
                <a:latin typeface="Arial Narrow" panose="020B0606020202030204" pitchFamily="34" charset="0"/>
              </a:rPr>
              <a:t>Тема: ТАБЕЛАРНИ ПРОРАЧУНИ</a:t>
            </a:r>
            <a:endParaRPr lang="bs-Latn-BA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0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9A49C-6C79-42E2-BF44-2296C065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163"/>
          <a:stretch/>
        </p:blipFill>
        <p:spPr>
          <a:xfrm>
            <a:off x="752036" y="1996855"/>
            <a:ext cx="9772650" cy="45009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651164" y="1275419"/>
            <a:ext cx="9902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Вриједност ћелије </a:t>
            </a:r>
            <a:r>
              <a:rPr lang="sr-Latn-BA" sz="2400" b="1" dirty="0">
                <a:latin typeface="Arial Narrow" panose="020B0606020202030204" pitchFamily="34" charset="0"/>
              </a:rPr>
              <a:t>F2</a:t>
            </a:r>
            <a:r>
              <a:rPr lang="sr-Cyrl-BA" sz="2400" b="1" dirty="0">
                <a:latin typeface="Arial Narrow" panose="020B0606020202030204" pitchFamily="34" charset="0"/>
              </a:rPr>
              <a:t> је 54, јер је 18 х 3 = 54. 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430EFF4-C54F-4FA7-ACB7-805F2E5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4.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96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0DAB77-1466-41E3-85D4-C800C869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340"/>
          <a:stretch/>
        </p:blipFill>
        <p:spPr>
          <a:xfrm>
            <a:off x="761560" y="2019301"/>
            <a:ext cx="9791700" cy="44923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275419"/>
            <a:ext cx="980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У ћелију </a:t>
            </a:r>
            <a:r>
              <a:rPr lang="sr-Latn-BA" sz="2400" b="1" dirty="0">
                <a:latin typeface="Arial Narrow" panose="020B0606020202030204" pitchFamily="34" charset="0"/>
              </a:rPr>
              <a:t>G2 </a:t>
            </a:r>
            <a:r>
              <a:rPr lang="sr-Cyrl-BA" sz="2400" b="1" dirty="0">
                <a:latin typeface="Arial Narrow" panose="020B0606020202030204" pitchFamily="34" charset="0"/>
              </a:rPr>
              <a:t>унијети одговарајућу формулу</a:t>
            </a:r>
            <a:r>
              <a:rPr lang="sr-Latn-BA" sz="2400" b="1" dirty="0">
                <a:latin typeface="Arial Narrow" panose="020B0606020202030204" pitchFamily="34" charset="0"/>
              </a:rPr>
              <a:t> =A2/(B2+C2)</a:t>
            </a:r>
            <a:r>
              <a:rPr lang="sr-Cyrl-BA" sz="2400" b="1" dirty="0">
                <a:latin typeface="Arial Narrow" panose="020B0606020202030204" pitchFamily="34" charset="0"/>
              </a:rPr>
              <a:t>.</a:t>
            </a:r>
            <a:r>
              <a:rPr lang="sr-Latn-BA" sz="2400" b="1" dirty="0">
                <a:latin typeface="Arial Narrow" panose="020B0606020202030204" pitchFamily="34" charset="0"/>
              </a:rPr>
              <a:t> </a:t>
            </a:r>
            <a:r>
              <a:rPr lang="sr-Cyrl-BA" sz="2400" b="1" dirty="0">
                <a:latin typeface="Arial Narrow" panose="020B0606020202030204" pitchFamily="34" charset="0"/>
              </a:rPr>
              <a:t>Потврдити унос. 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879897E4-DCBB-4A48-8C3D-38B4EC9E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5</a:t>
            </a:r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5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D571D3-AB9F-4717-AB2D-878C1D5F3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796"/>
          <a:stretch/>
        </p:blipFill>
        <p:spPr>
          <a:xfrm>
            <a:off x="771085" y="2038350"/>
            <a:ext cx="9782175" cy="4500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275419"/>
            <a:ext cx="980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Вриједност ћелије </a:t>
            </a:r>
            <a:r>
              <a:rPr lang="sr-Latn-BA" sz="2400" b="1" dirty="0">
                <a:latin typeface="Arial Narrow" panose="020B0606020202030204" pitchFamily="34" charset="0"/>
              </a:rPr>
              <a:t>G2 </a:t>
            </a:r>
            <a:r>
              <a:rPr lang="sr-Cyrl-BA" sz="2400" b="1" dirty="0">
                <a:latin typeface="Arial Narrow" panose="020B0606020202030204" pitchFamily="34" charset="0"/>
              </a:rPr>
              <a:t>је цијели број 18, јер 18 : (-2 + 3) = 18 : 1 = 18.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EFCAEB1-2F52-4A35-9EDA-169260F7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5.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73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E574CB-3A1E-4AD1-A493-0389B8857F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796"/>
          <a:stretch/>
        </p:blipFill>
        <p:spPr>
          <a:xfrm>
            <a:off x="790134" y="2038350"/>
            <a:ext cx="9782175" cy="45009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178434"/>
            <a:ext cx="1185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Копирање формуле из 2. реда у 3, 4. и 5. ред радног листа.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  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CA55CB6C-7A97-44DB-AF81-E7E3BB533604}"/>
              </a:ext>
            </a:extLst>
          </p:cNvPr>
          <p:cNvSpPr/>
          <p:nvPr/>
        </p:nvSpPr>
        <p:spPr>
          <a:xfrm>
            <a:off x="1884219" y="2845079"/>
            <a:ext cx="3422072" cy="1012689"/>
          </a:xfrm>
          <a:prstGeom prst="wedgeRoundRectCallout">
            <a:avLst>
              <a:gd name="adj1" fmla="val 81260"/>
              <a:gd name="adj2" fmla="val 13971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BA" sz="2400" b="1" dirty="0">
                <a:latin typeface="Arial Narrow" panose="020B0606020202030204" pitchFamily="34" charset="0"/>
              </a:rPr>
              <a:t>А)  Изабрати све ћелије   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распона </a:t>
            </a:r>
            <a:r>
              <a:rPr lang="sr-Latn-BA" sz="2400" b="1" dirty="0">
                <a:latin typeface="Arial Narrow" panose="020B0606020202030204" pitchFamily="34" charset="0"/>
              </a:rPr>
              <a:t>D2:G2</a:t>
            </a:r>
            <a:endParaRPr lang="bs-Latn-BA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7E8D7B78-8082-4D47-966A-525D4CD76DA4}"/>
              </a:ext>
            </a:extLst>
          </p:cNvPr>
          <p:cNvSpPr/>
          <p:nvPr/>
        </p:nvSpPr>
        <p:spPr>
          <a:xfrm>
            <a:off x="9310255" y="1345557"/>
            <a:ext cx="2742549" cy="2510849"/>
          </a:xfrm>
          <a:prstGeom prst="wedgeRoundRectCallout">
            <a:avLst>
              <a:gd name="adj1" fmla="val -45097"/>
              <a:gd name="adj2" fmla="val 951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200" b="1" dirty="0">
                <a:latin typeface="Arial Narrow" panose="020B0606020202030204" pitchFamily="34" charset="0"/>
              </a:rPr>
              <a:t>Б) Кликнути на мали квадратић, па држећи притиснут тастер миша повући показивач миша до ћелије </a:t>
            </a:r>
            <a:r>
              <a:rPr lang="sr-Latn-BA" sz="2200" b="1" dirty="0">
                <a:latin typeface="Arial Narrow" panose="020B0606020202030204" pitchFamily="34" charset="0"/>
              </a:rPr>
              <a:t>G5.</a:t>
            </a:r>
            <a:endParaRPr lang="bs-Latn-BA" sz="2200" b="1" dirty="0">
              <a:latin typeface="Arial Narrow" panose="020B0606020202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183F32A-B517-424E-8266-4F5F4FB1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6.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309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2E0BC3-6904-4D6E-916E-AFF4F349E9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675"/>
          <a:stretch/>
        </p:blipFill>
        <p:spPr>
          <a:xfrm>
            <a:off x="809183" y="2032540"/>
            <a:ext cx="9782175" cy="45068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012178"/>
            <a:ext cx="1185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Формуле из 2. реда табеле су се прекопирале у остале редове табеле.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Завршен је поступак уношења и копирања формула. </a:t>
            </a:r>
            <a:r>
              <a:rPr lang="sr-Cyrl-BA" sz="24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Задатак је ријешен</a:t>
            </a:r>
            <a:r>
              <a:rPr lang="sr-Cyrl-BA" sz="2400" b="1" dirty="0">
                <a:latin typeface="Arial Narrow" panose="020B0606020202030204" pitchFamily="34" charset="0"/>
              </a:rPr>
              <a:t>.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  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D262DAE-D726-4292-B7EF-94C87AE3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6.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24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D4A8CC9-0DCD-45F0-8D24-83693D4B4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11695"/>
            <a:ext cx="4848208" cy="45168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21C69FA-355C-4008-8BE3-101E71AC5D0F}"/>
              </a:ext>
            </a:extLst>
          </p:cNvPr>
          <p:cNvSpPr txBox="1">
            <a:spLocks/>
          </p:cNvSpPr>
          <p:nvPr/>
        </p:nvSpPr>
        <p:spPr>
          <a:xfrm>
            <a:off x="519540" y="88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Грешке при уносу формула</a:t>
            </a:r>
            <a:endParaRPr lang="bs-Latn-B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4F9FA99-3012-4E81-8716-2D609D82A9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046" y="2866663"/>
            <a:ext cx="4591977" cy="152645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C2630F2F-4D4B-4FEE-BF0A-C8FB1EFD20E2}"/>
              </a:ext>
            </a:extLst>
          </p:cNvPr>
          <p:cNvCxnSpPr>
            <a:cxnSpLocks/>
          </p:cNvCxnSpPr>
          <p:nvPr/>
        </p:nvCxnSpPr>
        <p:spPr>
          <a:xfrm flipH="1">
            <a:off x="4987636" y="3255818"/>
            <a:ext cx="1108364" cy="7481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7846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956D4-257E-4A3B-8A9E-A5080A3A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7" y="6699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ЗАДАТАК ЗА САМОСТАЛНИ РАД </a:t>
            </a:r>
            <a:br>
              <a:rPr lang="sr-Cyrl-B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bs-Latn-B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1F2695-6CCA-4483-8F31-925645B78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201" t="50557" r="12971" b="8077"/>
          <a:stretch/>
        </p:blipFill>
        <p:spPr>
          <a:xfrm>
            <a:off x="1003660" y="2368281"/>
            <a:ext cx="10121540" cy="2534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5A06B70-3A52-4299-867B-955F97E6C4F3}"/>
              </a:ext>
            </a:extLst>
          </p:cNvPr>
          <p:cNvSpPr/>
          <p:nvPr/>
        </p:nvSpPr>
        <p:spPr>
          <a:xfrm>
            <a:off x="849019" y="5275216"/>
            <a:ext cx="1185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sr-Cyrl-BA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Помоћ: 2С у програму за табеларне прорачуне уносите као 2*С.</a:t>
            </a:r>
            <a:br>
              <a:rPr lang="sr-Cyrl-BA" sz="2400" b="1" dirty="0">
                <a:solidFill>
                  <a:srgbClr val="00B050"/>
                </a:solidFill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   </a:t>
            </a:r>
            <a:br>
              <a:rPr lang="sr-Cyrl-BA" sz="2400" b="1" dirty="0">
                <a:latin typeface="Arial Narrow" panose="020B0606020202030204" pitchFamily="34" charset="0"/>
              </a:rPr>
            </a:br>
            <a:r>
              <a:rPr lang="sr-Cyrl-BA" sz="2400" b="1" dirty="0">
                <a:latin typeface="Arial Narrow" panose="020B0606020202030204" pitchFamily="34" charset="0"/>
              </a:rPr>
              <a:t>               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64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956D4-257E-4A3B-8A9E-A5080A3A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88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Појам и структура формуле</a:t>
            </a:r>
            <a:endParaRPr lang="bs-Latn-B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90715F-FCC6-48FC-A17F-3B64F3462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340" y="1645510"/>
            <a:ext cx="7779328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latin typeface="Arial Narrow" panose="020B0606020202030204" pitchFamily="34" charset="0"/>
              </a:rPr>
              <a:t>Формула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је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израз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који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омогућава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извршење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рачунских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операција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над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подацима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endParaRPr lang="sr-Cyrl-BA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b="1" dirty="0">
                <a:latin typeface="Arial Narrow" panose="020B0606020202030204" pitchFamily="34" charset="0"/>
              </a:rPr>
              <a:t>Ф</a:t>
            </a:r>
            <a:r>
              <a:rPr lang="en-US" sz="2400" b="1" dirty="0" err="1">
                <a:latin typeface="Arial Narrow" panose="020B0606020202030204" pitchFamily="34" charset="0"/>
              </a:rPr>
              <a:t>ормуле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sr-Cyrl-BA" sz="2400" dirty="0">
                <a:latin typeface="Arial Narrow" panose="020B0606020202030204" pitchFamily="34" charset="0"/>
              </a:rPr>
              <a:t>могу да садрже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sr-Cyrl-BA" sz="2400" dirty="0">
                <a:latin typeface="Arial Narrow" panose="020B0606020202030204" pitchFamily="34" charset="0"/>
              </a:rPr>
              <a:t>аритметичке и логичке </a:t>
            </a:r>
            <a:r>
              <a:rPr lang="en-US" sz="2400" dirty="0" err="1">
                <a:latin typeface="Arial Narrow" panose="020B0606020202030204" pitchFamily="34" charset="0"/>
              </a:rPr>
              <a:t>оператор</a:t>
            </a:r>
            <a:r>
              <a:rPr lang="sr-Cyrl-BA" sz="2400" dirty="0">
                <a:latin typeface="Arial Narrow" panose="020B0606020202030204" pitchFamily="34" charset="0"/>
              </a:rPr>
              <a:t>е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заграде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константе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адресе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ћелија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или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функциј</a:t>
            </a:r>
            <a:r>
              <a:rPr lang="sr-Cyrl-BA" sz="2400" dirty="0">
                <a:latin typeface="Arial Narrow" panose="020B0606020202030204" pitchFamily="34" charset="0"/>
              </a:rPr>
              <a:t>е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endParaRPr lang="sr-Cyrl-BA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dirty="0">
                <a:latin typeface="Arial Narrow" panose="020B0606020202030204" pitchFamily="34" charset="0"/>
              </a:rPr>
              <a:t>У формулама, по потреби, можемо да користимо </a:t>
            </a:r>
            <a:r>
              <a:rPr lang="sr-Cyrl-BA" sz="2400" b="1" dirty="0">
                <a:latin typeface="Arial Narrow" panose="020B0606020202030204" pitchFamily="34" charset="0"/>
              </a:rPr>
              <a:t>операторе</a:t>
            </a:r>
            <a:r>
              <a:rPr lang="sr-Cyrl-BA" sz="2400" dirty="0">
                <a:latin typeface="Arial Narrow" panose="020B0606020202030204" pitchFamily="34" charset="0"/>
              </a:rPr>
              <a:t>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dirty="0">
                <a:latin typeface="Arial Narrow" panose="020B0606020202030204" pitchFamily="34" charset="0"/>
              </a:rPr>
              <a:t>      </a:t>
            </a:r>
            <a:r>
              <a:rPr lang="sr-Cyrl-BA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аритметичке: +, -, *, /, </a:t>
            </a:r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^, %</a:t>
            </a:r>
            <a:endParaRPr lang="sr-Cyrl-BA" sz="2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dirty="0">
                <a:latin typeface="Arial Narrow" panose="020B0606020202030204" pitchFamily="34" charset="0"/>
              </a:rPr>
              <a:t>      </a:t>
            </a:r>
            <a:r>
              <a:rPr lang="sr-Cyrl-BA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логичке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: =, &lt;, &lt;=, &gt;, &gt;=, &lt;&gt;</a:t>
            </a:r>
            <a:endParaRPr lang="sr-Cyrl-BA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dirty="0">
                <a:latin typeface="Arial Narrow" panose="020B0606020202030204" pitchFamily="34" charset="0"/>
              </a:rPr>
              <a:t>      </a:t>
            </a:r>
            <a:r>
              <a:rPr lang="sr-Cyrl-BA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оператор текста</a:t>
            </a:r>
            <a:r>
              <a:rPr lang="sr-Latn-BA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:</a:t>
            </a:r>
            <a:r>
              <a:rPr lang="en-US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sr-Latn-BA" sz="2400" b="1" dirty="0">
                <a:solidFill>
                  <a:srgbClr val="7030A0"/>
                </a:solidFill>
                <a:latin typeface="Arial Narrow" panose="020B0606020202030204" pitchFamily="34" charset="0"/>
              </a:rPr>
              <a:t>&amp;</a:t>
            </a:r>
            <a:endParaRPr lang="sr-Cyrl-BA" sz="2400" b="1" dirty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latin typeface="Arial Narrow" panose="020B0606020202030204" pitchFamily="34" charset="0"/>
              </a:rPr>
              <a:t>Формула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увијек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започиње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знаком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једнакости</a:t>
            </a:r>
            <a:r>
              <a:rPr lang="sr-Cyrl-BA" sz="2400" b="1" dirty="0">
                <a:latin typeface="Arial Narrow" panose="020B0606020202030204" pitchFamily="34" charset="0"/>
              </a:rPr>
              <a:t> „=“.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400" b="1" dirty="0">
                <a:latin typeface="Arial Narrow" panose="020B0606020202030204" pitchFamily="34" charset="0"/>
              </a:rPr>
              <a:t>Након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уноса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формуле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sr-Cyrl-BA" sz="2400" b="1" dirty="0">
                <a:latin typeface="Arial Narrow" panose="020B0606020202030204" pitchFamily="34" charset="0"/>
              </a:rPr>
              <a:t>обавезно је </a:t>
            </a:r>
            <a:r>
              <a:rPr lang="en-US" sz="2400" b="1" dirty="0" err="1">
                <a:latin typeface="Arial Narrow" panose="020B0606020202030204" pitchFamily="34" charset="0"/>
              </a:rPr>
              <a:t>притиснути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тастер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i="1" dirty="0">
                <a:latin typeface="Arial Narrow" panose="020B0606020202030204" pitchFamily="34" charset="0"/>
              </a:rPr>
              <a:t>Enter</a:t>
            </a:r>
            <a:r>
              <a:rPr lang="en-US" sz="2400" b="1" dirty="0">
                <a:latin typeface="Arial Narrow" panose="020B0606020202030204" pitchFamily="34" charset="0"/>
              </a:rPr>
              <a:t>. </a:t>
            </a:r>
            <a:endParaRPr lang="sr-Cyrl-BA" sz="2400" b="1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sr-Cyrl-BA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sr-Cyrl-BA" sz="24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bs-Latn-BA" sz="24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F84645-B7E9-41F8-9945-C2E5DD40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731" r="3483"/>
          <a:stretch/>
        </p:blipFill>
        <p:spPr>
          <a:xfrm>
            <a:off x="8603668" y="2258924"/>
            <a:ext cx="3186550" cy="28256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07F0540-D6FD-48C6-A0D3-E3C270521EE8}"/>
              </a:ext>
            </a:extLst>
          </p:cNvPr>
          <p:cNvSpPr/>
          <p:nvPr/>
        </p:nvSpPr>
        <p:spPr>
          <a:xfrm>
            <a:off x="734292" y="1469008"/>
            <a:ext cx="7675417" cy="4802187"/>
          </a:xfrm>
          <a:prstGeom prst="roundRect">
            <a:avLst>
              <a:gd name="adj" fmla="val 7435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s-Latn-BA"/>
          </a:p>
        </p:txBody>
      </p:sp>
    </p:spTree>
    <p:extLst>
      <p:ext uri="{BB962C8B-B14F-4D97-AF65-F5344CB8AC3E}">
        <p14:creationId xmlns="" xmlns:p14="http://schemas.microsoft.com/office/powerpoint/2010/main" val="414437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956D4-257E-4A3B-8A9E-A5080A3A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082891"/>
            <a:ext cx="10307783" cy="1325563"/>
          </a:xfrm>
        </p:spPr>
        <p:txBody>
          <a:bodyPr>
            <a:noAutofit/>
          </a:bodyPr>
          <a:lstStyle/>
          <a:p>
            <a:r>
              <a:rPr lang="sr-Cyrl-B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Задатак</a:t>
            </a:r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b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sr-Cyrl-B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Користећи формуле допунити дату табелу подацима.</a:t>
            </a:r>
            <a:endParaRPr lang="bs-Latn-B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5215D0-C71B-48CF-8266-9D80C965A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66" t="46663" r="12117" b="15616"/>
          <a:stretch/>
        </p:blipFill>
        <p:spPr>
          <a:xfrm>
            <a:off x="1405606" y="3429000"/>
            <a:ext cx="9380787" cy="21058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59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D956D4-257E-4A3B-8A9E-A5080A3A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88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1.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E8B5F5B-F591-4A4F-AD5B-B66BDE0F3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614"/>
          <a:stretch/>
        </p:blipFill>
        <p:spPr>
          <a:xfrm>
            <a:off x="752036" y="1921751"/>
            <a:ext cx="9801225" cy="4479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275419"/>
            <a:ext cx="980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Унос и обликовање података у радном листу.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956050D-3387-4C57-8E3C-7FEC257083E7}"/>
              </a:ext>
            </a:extLst>
          </p:cNvPr>
          <p:cNvSpPr txBox="1">
            <a:spLocks/>
          </p:cNvSpPr>
          <p:nvPr/>
        </p:nvSpPr>
        <p:spPr>
          <a:xfrm>
            <a:off x="127709" y="180358"/>
            <a:ext cx="3917820" cy="1002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B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Рјешење задатка </a:t>
            </a:r>
            <a:br>
              <a:rPr lang="sr-Cyrl-BA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bs-Latn-BA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40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4D7F24C-0F2F-4707-BA00-B5BDF7B05E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070"/>
          <a:stretch/>
        </p:blipFill>
        <p:spPr>
          <a:xfrm>
            <a:off x="761560" y="1940800"/>
            <a:ext cx="9791700" cy="4487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682761" y="1275419"/>
            <a:ext cx="11135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Унос формуле у ћелију чија је адреса </a:t>
            </a:r>
            <a:r>
              <a:rPr lang="sr-Latn-BA" sz="2400" b="1" dirty="0">
                <a:latin typeface="Arial Narrow" panose="020B0606020202030204" pitchFamily="34" charset="0"/>
              </a:rPr>
              <a:t>D2</a:t>
            </a:r>
            <a:r>
              <a:rPr lang="sr-Cyrl-BA" sz="2400" b="1" dirty="0">
                <a:latin typeface="Arial Narrow" panose="020B0606020202030204" pitchFamily="34" charset="0"/>
              </a:rPr>
              <a:t>. Потврдити унос тастером </a:t>
            </a:r>
            <a:r>
              <a:rPr lang="en-US" sz="2400" b="1" dirty="0">
                <a:latin typeface="Arial Narrow" panose="020B0606020202030204" pitchFamily="34" charset="0"/>
              </a:rPr>
              <a:t>Enter.</a:t>
            </a:r>
            <a:r>
              <a:rPr lang="sr-Cyrl-BA" sz="24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E9806F0-0E25-4F13-805A-1D2CC1B9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88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2.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55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31C488D-4AC8-4DD5-8400-8F376CC475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7070"/>
          <a:stretch/>
        </p:blipFill>
        <p:spPr>
          <a:xfrm>
            <a:off x="752036" y="1940800"/>
            <a:ext cx="9782175" cy="4487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682761" y="1275419"/>
            <a:ext cx="11786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Збир бројева у ћелијама са адресама А2 и В2 је цијели број 16, јер је 18+(-2)=16.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D55CB541-F272-47A6-BD6D-EFFC57A0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88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2.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17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3CF4F5-AEF0-400A-BBF1-21523A7002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968"/>
          <a:stretch/>
        </p:blipFill>
        <p:spPr>
          <a:xfrm>
            <a:off x="752035" y="1940800"/>
            <a:ext cx="9782175" cy="45015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627340" y="1275419"/>
            <a:ext cx="12215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У ћелију Е2 треба унијети одговарајућу формулу =С2-А2. Потврдити унос</a:t>
            </a:r>
            <a:r>
              <a:rPr lang="en-US" sz="2400" b="1" dirty="0">
                <a:latin typeface="Arial Narrow" panose="020B0606020202030204" pitchFamily="34" charset="0"/>
              </a:rPr>
              <a:t>.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973097E-8892-4185-9956-C4FC8F96B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3.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40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B5BE73-BE04-45A2-92B3-BA527CC10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968"/>
          <a:stretch/>
        </p:blipFill>
        <p:spPr>
          <a:xfrm>
            <a:off x="761560" y="1940800"/>
            <a:ext cx="9791700" cy="45015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668906" y="1275419"/>
            <a:ext cx="980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Вриједност ћелије Е2 је цијели број -15, јер је 3-18 = -15. 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33E4813-C5CA-49F8-B348-D1A82E52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3.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18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830EB8D-E9E6-4132-BAB1-F2C36433B62F}"/>
              </a:ext>
            </a:extLst>
          </p:cNvPr>
          <p:cNvSpPr/>
          <p:nvPr/>
        </p:nvSpPr>
        <p:spPr>
          <a:xfrm>
            <a:off x="752036" y="1275419"/>
            <a:ext cx="980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2400" b="1" dirty="0">
                <a:latin typeface="Arial Narrow" panose="020B0606020202030204" pitchFamily="34" charset="0"/>
              </a:rPr>
              <a:t>Унос формуле =А2*С2 у ћелију </a:t>
            </a:r>
            <a:r>
              <a:rPr lang="sr-Latn-BA" sz="2400" b="1" dirty="0">
                <a:latin typeface="Arial Narrow" panose="020B0606020202030204" pitchFamily="34" charset="0"/>
              </a:rPr>
              <a:t>F2</a:t>
            </a:r>
            <a:r>
              <a:rPr lang="sr-Cyrl-BA" sz="2400" b="1" dirty="0">
                <a:latin typeface="Arial Narrow" panose="020B0606020202030204" pitchFamily="34" charset="0"/>
              </a:rPr>
              <a:t>. Потврдити унос таастером </a:t>
            </a:r>
            <a:r>
              <a:rPr lang="sr-Latn-BA" sz="2400" b="1" dirty="0">
                <a:latin typeface="Arial Narrow" panose="020B0606020202030204" pitchFamily="34" charset="0"/>
              </a:rPr>
              <a:t>Enter.</a:t>
            </a:r>
            <a:r>
              <a:rPr lang="sr-Cyrl-BA" sz="24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endParaRPr lang="sr-Cyrl-BA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CC92B9-9B73-409E-89D8-62B2DF3809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871"/>
          <a:stretch/>
        </p:blipFill>
        <p:spPr>
          <a:xfrm>
            <a:off x="752036" y="2019300"/>
            <a:ext cx="9791700" cy="450619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19F4F7C-7B38-4DF7-902A-41B66B38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0" y="603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Cyrl-BA" sz="4000" b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4. КОРАК</a:t>
            </a:r>
            <a:endParaRPr lang="bs-Latn-BA" sz="4000" b="1" u="sng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00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351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КРЕИРАЊЕ ФОРМУЛА</vt:lpstr>
      <vt:lpstr>Појам и структура формуле</vt:lpstr>
      <vt:lpstr>Задатак:   Користећи формуле допунити дату табелу подацима.</vt:lpstr>
      <vt:lpstr>1. КОРАК</vt:lpstr>
      <vt:lpstr>2. КОРАК</vt:lpstr>
      <vt:lpstr>2. КОРАК</vt:lpstr>
      <vt:lpstr>3. КОРАК</vt:lpstr>
      <vt:lpstr>3. КОРАК</vt:lpstr>
      <vt:lpstr>4. КОРАК</vt:lpstr>
      <vt:lpstr>4. КОРАК</vt:lpstr>
      <vt:lpstr>5. КОРАК</vt:lpstr>
      <vt:lpstr>5. КОРАК</vt:lpstr>
      <vt:lpstr>6. КОРАК</vt:lpstr>
      <vt:lpstr>6. КОРАК</vt:lpstr>
      <vt:lpstr>Slide 15</vt:lpstr>
      <vt:lpstr>ЗАДАТАК ЗА САМОСТАЛНИ РАД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КРЕИРАЊЕ ФОРМУЛА</dc:title>
  <dc:creator>PC</dc:creator>
  <cp:lastModifiedBy>Aleksandra Stankovic</cp:lastModifiedBy>
  <cp:revision>25</cp:revision>
  <dcterms:created xsi:type="dcterms:W3CDTF">2020-04-14T15:54:08Z</dcterms:created>
  <dcterms:modified xsi:type="dcterms:W3CDTF">2020-04-21T06:29:45Z</dcterms:modified>
</cp:coreProperties>
</file>