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6" r:id="rId6"/>
    <p:sldId id="267" r:id="rId7"/>
    <p:sldId id="268" r:id="rId8"/>
    <p:sldId id="262" r:id="rId9"/>
    <p:sldId id="263" r:id="rId10"/>
    <p:sldId id="265" r:id="rId11"/>
    <p:sldId id="260" r:id="rId12"/>
    <p:sldId id="261" r:id="rId13"/>
    <p:sldId id="269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B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70310A9-37A2-41D3-AA8D-3B8D384C3528}" type="datetimeFigureOut">
              <a:rPr lang="sr-Latn-CS" smtClean="0"/>
              <a:pPr/>
              <a:t>9.11.2020.</a:t>
            </a:fld>
            <a:endParaRPr lang="sr-Latn-B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sr-Latn-BA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88C26BB-9117-4DB5-90DF-C752197C96A2}" type="slidenum">
              <a:rPr lang="sr-Latn-BA" smtClean="0"/>
              <a:pPr/>
              <a:t>‹#›</a:t>
            </a:fld>
            <a:endParaRPr lang="sr-Latn-B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60648"/>
            <a:ext cx="8229600" cy="1656184"/>
          </a:xfrm>
        </p:spPr>
        <p:txBody>
          <a:bodyPr/>
          <a:lstStyle/>
          <a:p>
            <a:r>
              <a:rPr lang="sr-Cyrl-BA" dirty="0" smtClean="0"/>
              <a:t>СТАРИ ВИЈЕК </a:t>
            </a:r>
            <a:endParaRPr lang="sr-Latn-B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2030" y="2852936"/>
            <a:ext cx="7350370" cy="3600399"/>
          </a:xfrm>
        </p:spPr>
        <p:txBody>
          <a:bodyPr>
            <a:normAutofit fontScale="92500" lnSpcReduction="10000"/>
          </a:bodyPr>
          <a:lstStyle/>
          <a:p>
            <a:r>
              <a:rPr lang="sr-Cyrl-BA" sz="3500" dirty="0" smtClean="0"/>
              <a:t>МЕСОПОТАМИЈА</a:t>
            </a:r>
          </a:p>
          <a:p>
            <a:endParaRPr lang="sr-Cyrl-BA" dirty="0"/>
          </a:p>
          <a:p>
            <a:endParaRPr lang="sr-Cyrl-BA" dirty="0" smtClean="0"/>
          </a:p>
          <a:p>
            <a:endParaRPr lang="sr-Cyrl-BA" dirty="0"/>
          </a:p>
          <a:p>
            <a:r>
              <a:rPr lang="sr-Cyrl-BA" sz="2600" dirty="0" smtClean="0"/>
              <a:t> </a:t>
            </a:r>
          </a:p>
          <a:p>
            <a:pPr algn="l"/>
            <a:r>
              <a:rPr lang="sr-Cyrl-BA" sz="2600" dirty="0" smtClean="0"/>
              <a:t>НАСТАВНИК: Љубица Моравац</a:t>
            </a:r>
          </a:p>
          <a:p>
            <a:pPr algn="l"/>
            <a:r>
              <a:rPr lang="sr-Cyrl-BA" sz="2600" dirty="0" smtClean="0"/>
              <a:t>ШКОЛА: ЈУ ОШ „Никола Тесла“</a:t>
            </a:r>
          </a:p>
          <a:p>
            <a:pPr algn="l"/>
            <a:r>
              <a:rPr lang="sr-Cyrl-BA" sz="2600" dirty="0" smtClean="0"/>
              <a:t>МЈЕСТО: Прњавор </a:t>
            </a:r>
            <a:endParaRPr lang="sr-Cyrl-BA" sz="2600" dirty="0" smtClean="0"/>
          </a:p>
          <a:p>
            <a:endParaRPr lang="sr-Cyrl-RS" dirty="0" smtClean="0"/>
          </a:p>
          <a:p>
            <a:pPr algn="l"/>
            <a:endParaRPr lang="sr-Latn-BA" dirty="0"/>
          </a:p>
        </p:txBody>
      </p:sp>
    </p:spTree>
  </p:cSld>
  <p:clrMapOvr>
    <a:masterClrMapping/>
  </p:clrMapOvr>
  <p:transition advTm="3000">
    <p:cut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Призори из земљорадње</a:t>
            </a:r>
            <a:endParaRPr lang="sr-Latn-BA" dirty="0"/>
          </a:p>
        </p:txBody>
      </p:sp>
      <p:pic>
        <p:nvPicPr>
          <p:cNvPr id="3" name="Picture 2" descr="Top 15 Most Important Events in Ancient Mesopotam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00224"/>
            <a:ext cx="5257821" cy="4057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Робови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6182" y="3143248"/>
            <a:ext cx="4900618" cy="2876552"/>
          </a:xfrm>
        </p:spPr>
        <p:txBody>
          <a:bodyPr>
            <a:normAutofit/>
          </a:bodyPr>
          <a:lstStyle/>
          <a:p>
            <a:pPr lvl="8"/>
            <a:r>
              <a:rPr lang="sr-Cyrl-BA" sz="2000" dirty="0" smtClean="0"/>
              <a:t>Робови – због дуга </a:t>
            </a:r>
            <a:r>
              <a:rPr lang="sr-Cyrl-BA" sz="2000" dirty="0" smtClean="0"/>
              <a:t>   </a:t>
            </a:r>
            <a:r>
              <a:rPr lang="sr-Cyrl-BA" sz="2000" dirty="0"/>
              <a:t>Р</a:t>
            </a:r>
            <a:r>
              <a:rPr lang="sr-Cyrl-BA" sz="2000" dirty="0" smtClean="0"/>
              <a:t>обови </a:t>
            </a:r>
            <a:r>
              <a:rPr lang="sr-Cyrl-BA" sz="2000" dirty="0" smtClean="0"/>
              <a:t>– ратни војни заробљеници </a:t>
            </a:r>
            <a:endParaRPr lang="sr-Latn-BA" sz="2000" dirty="0"/>
          </a:p>
        </p:txBody>
      </p:sp>
      <p:pic>
        <p:nvPicPr>
          <p:cNvPr id="6146" name="Picture 2" descr="Istorija: Stara Mesopotam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5810250" cy="34004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МЕСОПОТАМИЈА </a:t>
            </a:r>
            <a:endParaRPr lang="sr-Latn-B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BA" sz="2400" dirty="0" smtClean="0"/>
              <a:t>Месопотамија – међуријечје </a:t>
            </a:r>
          </a:p>
          <a:p>
            <a:r>
              <a:rPr lang="sr-Cyrl-BA" sz="2400" dirty="0" smtClean="0"/>
              <a:t>Државе : Сумерско – акадско царство </a:t>
            </a:r>
          </a:p>
          <a:p>
            <a:r>
              <a:rPr lang="sr-Cyrl-BA" sz="2400" dirty="0" smtClean="0"/>
              <a:t>                </a:t>
            </a:r>
            <a:r>
              <a:rPr lang="sr-Cyrl-BA" sz="2400" dirty="0" smtClean="0"/>
              <a:t>Вавилонско </a:t>
            </a:r>
            <a:r>
              <a:rPr lang="sr-Cyrl-BA" sz="2400" dirty="0" smtClean="0"/>
              <a:t>царство </a:t>
            </a:r>
          </a:p>
          <a:p>
            <a:r>
              <a:rPr lang="sr-Cyrl-BA" sz="2400" dirty="0" smtClean="0"/>
              <a:t>               </a:t>
            </a:r>
            <a:r>
              <a:rPr lang="sr-Cyrl-BA" sz="2400" dirty="0" smtClean="0"/>
              <a:t> Асирско </a:t>
            </a:r>
            <a:r>
              <a:rPr lang="sr-Cyrl-BA" sz="2400" dirty="0" smtClean="0"/>
              <a:t>царство </a:t>
            </a:r>
          </a:p>
          <a:p>
            <a:r>
              <a:rPr lang="sr-Cyrl-BA" sz="2400" dirty="0" smtClean="0"/>
              <a:t>                </a:t>
            </a:r>
            <a:r>
              <a:rPr lang="sr-Cyrl-BA" sz="2400" dirty="0" smtClean="0"/>
              <a:t>Халдејско (Нововавилонско </a:t>
            </a:r>
            <a:r>
              <a:rPr lang="sr-Cyrl-BA" sz="2400" dirty="0" smtClean="0"/>
              <a:t>царство) </a:t>
            </a:r>
          </a:p>
          <a:p>
            <a:r>
              <a:rPr lang="sr-Cyrl-BA" sz="2400" dirty="0" smtClean="0"/>
              <a:t>Друштвено уређење – робовласничко друштво </a:t>
            </a:r>
          </a:p>
          <a:p>
            <a:r>
              <a:rPr lang="sr-Cyrl-BA" sz="2400" dirty="0" smtClean="0"/>
              <a:t> </a:t>
            </a:r>
            <a:r>
              <a:rPr lang="sr-Cyrl-BA" sz="2400" dirty="0" smtClean="0"/>
              <a:t>Класе: </a:t>
            </a:r>
            <a:r>
              <a:rPr lang="sr-Cyrl-BA" sz="2400" dirty="0" smtClean="0"/>
              <a:t>робовласници – повлашћена класа </a:t>
            </a:r>
          </a:p>
          <a:p>
            <a:r>
              <a:rPr lang="sr-Cyrl-BA" sz="2400" dirty="0" smtClean="0"/>
              <a:t>Слободни људи без политичких права – земљорадници , занатлије и трговци </a:t>
            </a:r>
          </a:p>
          <a:p>
            <a:r>
              <a:rPr lang="sr-Cyrl-BA" sz="2400" dirty="0" smtClean="0"/>
              <a:t>Робови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5576" y="1052736"/>
            <a:ext cx="7772400" cy="4537510"/>
          </a:xfrm>
        </p:spPr>
        <p:txBody>
          <a:bodyPr>
            <a:normAutofit/>
          </a:bodyPr>
          <a:lstStyle/>
          <a:p>
            <a:endParaRPr lang="sr-Cyrl-BA" sz="2400" dirty="0" smtClean="0"/>
          </a:p>
          <a:p>
            <a:r>
              <a:rPr lang="sr-Cyrl-BA" sz="2400" dirty="0" smtClean="0"/>
              <a:t>ЗАДАЦИ:</a:t>
            </a:r>
            <a:endParaRPr lang="sr-Cyrl-BA" sz="2400" dirty="0"/>
          </a:p>
          <a:p>
            <a:r>
              <a:rPr lang="sr-Cyrl-BA" sz="2400" dirty="0" smtClean="0"/>
              <a:t>1.Прочитати  </a:t>
            </a:r>
            <a:r>
              <a:rPr lang="sr-Cyrl-BA" sz="2400" dirty="0" smtClean="0"/>
              <a:t>у уџбенику </a:t>
            </a:r>
            <a:r>
              <a:rPr lang="sr-Cyrl-BA" sz="2400" dirty="0" smtClean="0"/>
              <a:t>чланове </a:t>
            </a:r>
            <a:r>
              <a:rPr lang="sr-Cyrl-BA" sz="2400" dirty="0" smtClean="0"/>
              <a:t>7. и 229. Хамурабијевог </a:t>
            </a:r>
            <a:r>
              <a:rPr lang="sr-Cyrl-BA" sz="2400" dirty="0" smtClean="0"/>
              <a:t>закона. </a:t>
            </a:r>
            <a:endParaRPr lang="sr-Cyrl-BA" sz="2400" dirty="0" smtClean="0"/>
          </a:p>
          <a:p>
            <a:r>
              <a:rPr lang="sr-Cyrl-BA" sz="2400" dirty="0" smtClean="0"/>
              <a:t>Одговорити – шта све можемо сазнати о вавилонском друштву из ова два извора ? </a:t>
            </a:r>
          </a:p>
          <a:p>
            <a:r>
              <a:rPr lang="sr-Cyrl-BA" sz="2400" dirty="0" smtClean="0"/>
              <a:t>2. На ленти времена уписати хронолошки постојање држава у Месопотамији у периоду од 4</a:t>
            </a:r>
            <a:r>
              <a:rPr lang="sr-Cyrl-BA" sz="2400" dirty="0" smtClean="0"/>
              <a:t>. м. </a:t>
            </a:r>
            <a:r>
              <a:rPr lang="sr-Cyrl-BA" sz="2400" dirty="0"/>
              <a:t>п</a:t>
            </a:r>
            <a:r>
              <a:rPr lang="sr-Cyrl-BA" sz="2400" dirty="0" smtClean="0"/>
              <a:t>. н. е</a:t>
            </a:r>
            <a:r>
              <a:rPr lang="sr-Cyrl-BA" sz="2400" dirty="0" smtClean="0"/>
              <a:t>. до краја 1</a:t>
            </a:r>
            <a:r>
              <a:rPr lang="sr-Cyrl-BA" sz="2400" dirty="0" smtClean="0"/>
              <a:t>. м. п. н. е</a:t>
            </a:r>
            <a:r>
              <a:rPr lang="sr-Cyrl-BA" sz="2400" dirty="0" smtClean="0"/>
              <a:t>.</a:t>
            </a:r>
            <a:endParaRPr lang="sr-Latn-BA" sz="24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BA" dirty="0" smtClean="0"/>
              <a:t>МЕСОПОТАМИЈА </a:t>
            </a:r>
            <a:br>
              <a:rPr lang="sr-Cyrl-BA" dirty="0" smtClean="0"/>
            </a:br>
            <a:r>
              <a:rPr lang="sr-Cyrl-BA" dirty="0" smtClean="0"/>
              <a:t>МЕЂУРИЈЕЧЈЕ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Простор између Еуфрата и Тигриса </a:t>
            </a:r>
          </a:p>
          <a:p>
            <a:r>
              <a:rPr lang="sr-Cyrl-BA" dirty="0" smtClean="0"/>
              <a:t>Поплаве </a:t>
            </a:r>
          </a:p>
          <a:p>
            <a:r>
              <a:rPr lang="sr-Cyrl-BA" dirty="0" smtClean="0"/>
              <a:t>Плодно земљиште </a:t>
            </a:r>
          </a:p>
          <a:p>
            <a:r>
              <a:rPr lang="sr-Cyrl-BA" dirty="0" smtClean="0"/>
              <a:t>Наводњавање </a:t>
            </a:r>
          </a:p>
          <a:p>
            <a:r>
              <a:rPr lang="sr-Cyrl-BA" dirty="0" smtClean="0"/>
              <a:t>Земљорадња </a:t>
            </a:r>
          </a:p>
          <a:p>
            <a:r>
              <a:rPr lang="sr-Cyrl-BA" dirty="0" smtClean="0"/>
              <a:t>Пшеница, </a:t>
            </a:r>
            <a:r>
              <a:rPr lang="sr-Cyrl-BA" dirty="0" smtClean="0"/>
              <a:t>јечам и урмина палма </a:t>
            </a:r>
            <a:endParaRPr lang="sr-Latn-BA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b="1" dirty="0" smtClean="0"/>
              <a:t>ДРЖАВЕ МЕСОПОТАМИЈЕ </a:t>
            </a:r>
            <a:endParaRPr lang="sr-Latn-BA" b="1" dirty="0"/>
          </a:p>
        </p:txBody>
      </p:sp>
      <p:pic>
        <p:nvPicPr>
          <p:cNvPr id="1032" name="Picture 8" descr="Maps of Ancient Mesopotamia, Babylon and Assyria. (Bible overview) | Bible  overview, Ancient mesopotamia, Bible mappi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42" y="1571612"/>
            <a:ext cx="4595798" cy="4500559"/>
          </a:xfrm>
          <a:prstGeom prst="rect">
            <a:avLst/>
          </a:prstGeom>
          <a:noFill/>
        </p:spPr>
      </p:pic>
    </p:spTree>
  </p:cSld>
  <p:clrMapOvr>
    <a:masterClrMapping/>
  </p:clrMapOvr>
  <p:transition advTm="20000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ДРЖАВЕ МЕСОПОТАМИЈЕ </a:t>
            </a:r>
            <a:endParaRPr lang="sr-Latn-B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BA" dirty="0" smtClean="0"/>
              <a:t>I</a:t>
            </a:r>
            <a:r>
              <a:rPr lang="sr-Cyrl-BA" dirty="0" smtClean="0"/>
              <a:t> </a:t>
            </a:r>
            <a:r>
              <a:rPr lang="sr-Latn-BA" dirty="0" smtClean="0"/>
              <a:t>V</a:t>
            </a:r>
            <a:r>
              <a:rPr lang="sr-Cyrl-BA" dirty="0" smtClean="0"/>
              <a:t> м. </a:t>
            </a:r>
            <a:r>
              <a:rPr lang="sr-Cyrl-BA" dirty="0"/>
              <a:t>п</a:t>
            </a:r>
            <a:r>
              <a:rPr lang="sr-Cyrl-BA" dirty="0" smtClean="0"/>
              <a:t>. н. е</a:t>
            </a:r>
            <a:r>
              <a:rPr lang="sr-Cyrl-BA" dirty="0" smtClean="0"/>
              <a:t>. – градови – </a:t>
            </a:r>
            <a:r>
              <a:rPr lang="sr-Cyrl-BA" dirty="0" smtClean="0"/>
              <a:t>Ур, Урук, </a:t>
            </a:r>
            <a:r>
              <a:rPr lang="sr-Cyrl-BA" dirty="0" smtClean="0"/>
              <a:t>Ларса, </a:t>
            </a:r>
            <a:r>
              <a:rPr lang="sr-Cyrl-BA" dirty="0" smtClean="0"/>
              <a:t>Нипур, </a:t>
            </a:r>
            <a:r>
              <a:rPr lang="sr-Cyrl-BA" dirty="0" smtClean="0"/>
              <a:t>Акад </a:t>
            </a:r>
          </a:p>
          <a:p>
            <a:r>
              <a:rPr lang="sr-Cyrl-BA" dirty="0" smtClean="0"/>
              <a:t>Чести ратови </a:t>
            </a:r>
          </a:p>
          <a:p>
            <a:r>
              <a:rPr lang="sr-Cyrl-BA" dirty="0" smtClean="0"/>
              <a:t>Град Урук – Сумерско царство </a:t>
            </a:r>
          </a:p>
          <a:p>
            <a:r>
              <a:rPr lang="sr-Cyrl-BA" dirty="0" smtClean="0"/>
              <a:t>Град Акад  - Акадско царство </a:t>
            </a:r>
            <a:endParaRPr lang="sr-Latn-BA" dirty="0" smtClean="0"/>
          </a:p>
          <a:p>
            <a:r>
              <a:rPr lang="sr-Latn-BA" dirty="0" smtClean="0"/>
              <a:t>III</a:t>
            </a:r>
            <a:r>
              <a:rPr lang="sr-Cyrl-BA" dirty="0" smtClean="0"/>
              <a:t>  </a:t>
            </a:r>
            <a:r>
              <a:rPr lang="sr-Cyrl-BA" dirty="0" smtClean="0"/>
              <a:t>м. п. н. е</a:t>
            </a:r>
            <a:r>
              <a:rPr lang="sr-Cyrl-BA" dirty="0" smtClean="0"/>
              <a:t>. – владар сјеверних крајева – Саргон </a:t>
            </a:r>
          </a:p>
          <a:p>
            <a:r>
              <a:rPr lang="sr-Cyrl-BA" dirty="0" smtClean="0"/>
              <a:t>Проширио је своју моћ на Сумер </a:t>
            </a:r>
          </a:p>
          <a:p>
            <a:r>
              <a:rPr lang="sr-Cyrl-BA" dirty="0" smtClean="0"/>
              <a:t>Сумерско – акадско царство </a:t>
            </a:r>
          </a:p>
          <a:p>
            <a:endParaRPr lang="sr-Latn-BA" dirty="0" smtClean="0"/>
          </a:p>
        </p:txBody>
      </p:sp>
      <p:pic>
        <p:nvPicPr>
          <p:cNvPr id="4" name="Picture 6" descr="Istorija Azije — Википедиј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57946" y="4643447"/>
            <a:ext cx="2171738" cy="135732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ВАВИЛОНСКО ЦАРСТВО </a:t>
            </a:r>
            <a:endParaRPr lang="sr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sr-Latn-B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Latn-BA" dirty="0" smtClean="0"/>
              <a:t>III</a:t>
            </a:r>
            <a:r>
              <a:rPr lang="sr-Cyrl-BA" dirty="0" smtClean="0"/>
              <a:t> м</a:t>
            </a:r>
            <a:r>
              <a:rPr lang="sr-Cyrl-BA" dirty="0" smtClean="0"/>
              <a:t>. п. н. е</a:t>
            </a:r>
            <a:r>
              <a:rPr lang="sr-Cyrl-BA" dirty="0" smtClean="0"/>
              <a:t>. – Вавилонско </a:t>
            </a:r>
            <a:r>
              <a:rPr lang="sr-Cyrl-BA" dirty="0" smtClean="0"/>
              <a:t>царство </a:t>
            </a:r>
            <a:endParaRPr lang="sr-Cyrl-BA" dirty="0" smtClean="0"/>
          </a:p>
          <a:p>
            <a:r>
              <a:rPr lang="sr-Cyrl-BA" dirty="0" smtClean="0"/>
              <a:t>Вавилон – престоница </a:t>
            </a:r>
          </a:p>
          <a:p>
            <a:r>
              <a:rPr lang="sr-Cyrl-BA" dirty="0" smtClean="0"/>
              <a:t>Најпознатији владар – цар Хамураби ( 18</a:t>
            </a:r>
            <a:r>
              <a:rPr lang="sr-Cyrl-BA" dirty="0" smtClean="0"/>
              <a:t>. в. п. н. е</a:t>
            </a:r>
            <a:r>
              <a:rPr lang="sr-Cyrl-BA" dirty="0" smtClean="0"/>
              <a:t>) </a:t>
            </a:r>
          </a:p>
          <a:p>
            <a:r>
              <a:rPr lang="sr-Cyrl-BA" dirty="0" smtClean="0"/>
              <a:t>Хамурабијев закон – клинасто писмо </a:t>
            </a:r>
            <a:endParaRPr lang="sr-Latn-BA" dirty="0"/>
          </a:p>
        </p:txBody>
      </p:sp>
      <p:pic>
        <p:nvPicPr>
          <p:cNvPr id="3" name="Picture 2" descr="The Cuneiform Writing System in Ancient Mesopotamia: Emergence and  Evolution | NEH-Edsitement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500174"/>
            <a:ext cx="2857520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Уметност Месопотамије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29190" y="4143380"/>
            <a:ext cx="1800225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АСИРСКО ЦАРСТВО </a:t>
            </a:r>
            <a:endParaRPr lang="sr-Latn-B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Cyrl-BA" sz="2000" dirty="0" smtClean="0"/>
              <a:t>Најпознатији цар – Асурбанипал </a:t>
            </a:r>
          </a:p>
          <a:p>
            <a:r>
              <a:rPr lang="sr-Cyrl-BA" sz="2000" dirty="0" smtClean="0"/>
              <a:t>Престоница – Нинива </a:t>
            </a:r>
          </a:p>
          <a:p>
            <a:r>
              <a:rPr lang="sr-Cyrl-BA" sz="2000" dirty="0" smtClean="0"/>
              <a:t>Асирци заузели: </a:t>
            </a:r>
            <a:r>
              <a:rPr lang="sr-Cyrl-BA" sz="2000" dirty="0" smtClean="0"/>
              <a:t>Вавилон, </a:t>
            </a:r>
            <a:r>
              <a:rPr lang="sr-Cyrl-BA" sz="2000" dirty="0" smtClean="0"/>
              <a:t>Феникију и Палестину </a:t>
            </a:r>
          </a:p>
          <a:p>
            <a:r>
              <a:rPr lang="sr-Cyrl-BA" sz="2000" dirty="0" smtClean="0"/>
              <a:t>Библиотека – преко 20000 глинених плочица </a:t>
            </a:r>
            <a:endParaRPr lang="sr-Latn-BA" sz="2000" dirty="0"/>
          </a:p>
        </p:txBody>
      </p:sp>
      <p:pic>
        <p:nvPicPr>
          <p:cNvPr id="5" name="Content Placeholder 4" descr="Hittites - War Mesopotamian Civilization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14744" y="1928802"/>
            <a:ext cx="3048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Sumersko pism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3786190"/>
            <a:ext cx="2438400" cy="1876425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BA" dirty="0" smtClean="0"/>
              <a:t>ХАЛДЕЈСКО – НОВОВАВИЛОНСКО ЦАРСТВО </a:t>
            </a:r>
            <a:endParaRPr lang="sr-Latn-B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sr-Latn-BA" sz="2000" dirty="0" smtClean="0"/>
              <a:t>VII</a:t>
            </a:r>
            <a:r>
              <a:rPr lang="sr-Cyrl-BA" sz="2000" dirty="0" smtClean="0"/>
              <a:t> в</a:t>
            </a:r>
            <a:r>
              <a:rPr lang="sr-Cyrl-BA" sz="2000" dirty="0" smtClean="0"/>
              <a:t>. п</a:t>
            </a:r>
            <a:r>
              <a:rPr lang="sr-Cyrl-BA" sz="2000" dirty="0" smtClean="0"/>
              <a:t>. н</a:t>
            </a:r>
            <a:r>
              <a:rPr lang="sr-Cyrl-BA" sz="2000" dirty="0" smtClean="0"/>
              <a:t>. е.</a:t>
            </a:r>
            <a:endParaRPr lang="sr-Cyrl-BA" sz="2000" dirty="0" smtClean="0"/>
          </a:p>
          <a:p>
            <a:r>
              <a:rPr lang="sr-Cyrl-BA" sz="2000" dirty="0" smtClean="0"/>
              <a:t>Освајање: </a:t>
            </a:r>
            <a:r>
              <a:rPr lang="sr-Cyrl-BA" sz="2000" dirty="0" smtClean="0"/>
              <a:t>Сирије и Палестине </a:t>
            </a:r>
          </a:p>
          <a:p>
            <a:r>
              <a:rPr lang="sr-Cyrl-BA" sz="2000" dirty="0" smtClean="0"/>
              <a:t>Прогон Јевреја </a:t>
            </a:r>
          </a:p>
          <a:p>
            <a:r>
              <a:rPr lang="sr-Cyrl-BA" sz="2000" dirty="0" smtClean="0"/>
              <a:t>--Раскошни дворци  и храмови -</a:t>
            </a:r>
          </a:p>
          <a:p>
            <a:r>
              <a:rPr lang="sr-Cyrl-BA" sz="2000" dirty="0" smtClean="0"/>
              <a:t>Цар  Набукодоносар</a:t>
            </a:r>
          </a:p>
          <a:p>
            <a:r>
              <a:rPr lang="sr-Cyrl-BA" sz="2000" dirty="0" smtClean="0"/>
              <a:t>Семирамидини висећи вртови </a:t>
            </a:r>
            <a:endParaRPr lang="sr-Latn-BA" sz="2000" dirty="0"/>
          </a:p>
        </p:txBody>
      </p:sp>
      <p:pic>
        <p:nvPicPr>
          <p:cNvPr id="8" name="Content Placeholder 7" descr="Ancient Babylon: Center of Mesopotamian Civilization | Live Science"/>
          <p:cNvPicPr>
            <a:picLocks noGrp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 bwMode="auto">
          <a:xfrm>
            <a:off x="3575050" y="1507948"/>
            <a:ext cx="5111750" cy="3383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Друштвени односи  </a:t>
            </a:r>
            <a:endParaRPr lang="sr-Latn-BA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BA" dirty="0" smtClean="0"/>
              <a:t>Робовласничко друштво </a:t>
            </a:r>
          </a:p>
          <a:p>
            <a:r>
              <a:rPr lang="sr-Cyrl-BA" dirty="0" smtClean="0"/>
              <a:t>Робовласници – богати </a:t>
            </a:r>
            <a:r>
              <a:rPr lang="sr-Cyrl-BA" dirty="0" smtClean="0"/>
              <a:t>земљопосједници, </a:t>
            </a:r>
            <a:r>
              <a:rPr lang="sr-Cyrl-BA" dirty="0" smtClean="0"/>
              <a:t>више свештенство и високе војне старјешине </a:t>
            </a:r>
          </a:p>
          <a:p>
            <a:r>
              <a:rPr lang="sr-Cyrl-BA" dirty="0" smtClean="0"/>
              <a:t>Нису </a:t>
            </a:r>
            <a:r>
              <a:rPr lang="sr-Cyrl-BA" dirty="0" smtClean="0"/>
              <a:t>плаћали порез, </a:t>
            </a:r>
            <a:r>
              <a:rPr lang="sr-Cyrl-BA" dirty="0" smtClean="0"/>
              <a:t>управљали су државом </a:t>
            </a:r>
          </a:p>
          <a:p>
            <a:r>
              <a:rPr lang="sr-Cyrl-BA" dirty="0" smtClean="0"/>
              <a:t>Средњи </a:t>
            </a:r>
            <a:r>
              <a:rPr lang="sr-Cyrl-BA" dirty="0" smtClean="0"/>
              <a:t>слој: земљорадници, </a:t>
            </a:r>
            <a:r>
              <a:rPr lang="sr-Cyrl-BA" dirty="0" smtClean="0"/>
              <a:t>трговци и занатлије </a:t>
            </a:r>
          </a:p>
          <a:p>
            <a:r>
              <a:rPr lang="sr-Cyrl-BA" dirty="0" smtClean="0"/>
              <a:t>Плаћали су </a:t>
            </a:r>
            <a:r>
              <a:rPr lang="sr-Cyrl-BA" dirty="0" smtClean="0"/>
              <a:t>порез </a:t>
            </a:r>
            <a:r>
              <a:rPr lang="sr-Cyrl-BA" dirty="0" smtClean="0"/>
              <a:t>и имали многе друге </a:t>
            </a:r>
            <a:r>
              <a:rPr lang="sr-Cyrl-BA" dirty="0" smtClean="0"/>
              <a:t>обавезе, </a:t>
            </a:r>
            <a:r>
              <a:rPr lang="sr-Cyrl-BA" dirty="0" smtClean="0"/>
              <a:t>нису управљали државом </a:t>
            </a:r>
          </a:p>
          <a:p>
            <a:r>
              <a:rPr lang="sr-Cyrl-BA" dirty="0" smtClean="0"/>
              <a:t>Робови </a:t>
            </a:r>
            <a:endParaRPr lang="sr-Latn-BA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Робовласничко друштво </a:t>
            </a:r>
            <a:endParaRPr lang="sr-Latn-BA" dirty="0"/>
          </a:p>
        </p:txBody>
      </p:sp>
      <p:pic>
        <p:nvPicPr>
          <p:cNvPr id="7170" name="Picture 2" descr="5. razred Uvod u istoriju, Stari Egipat, Mesopotamij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643050"/>
            <a:ext cx="6076950" cy="4562476"/>
          </a:xfrm>
          <a:prstGeom prst="rect">
            <a:avLst/>
          </a:prstGeom>
          <a:noFill/>
        </p:spPr>
      </p:pic>
    </p:spTree>
  </p:cSld>
  <p:clrMapOvr>
    <a:masterClrMapping/>
  </p:clrMapOvr>
  <p:transition advTm="12000">
    <p:pull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225</TotalTime>
  <Words>359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Book Antiqua</vt:lpstr>
      <vt:lpstr>Lucida Sans</vt:lpstr>
      <vt:lpstr>Times New Roman</vt:lpstr>
      <vt:lpstr>Wingdings</vt:lpstr>
      <vt:lpstr>Wingdings 2</vt:lpstr>
      <vt:lpstr>Wingdings 3</vt:lpstr>
      <vt:lpstr>Apex</vt:lpstr>
      <vt:lpstr>СТАРИ ВИЈЕК </vt:lpstr>
      <vt:lpstr>МЕСОПОТАМИЈА  МЕЂУРИЈЕЧЈЕ </vt:lpstr>
      <vt:lpstr>ДРЖАВЕ МЕСОПОТАМИЈЕ </vt:lpstr>
      <vt:lpstr>ДРЖАВЕ МЕСОПОТАМИЈЕ </vt:lpstr>
      <vt:lpstr>ВАВИЛОНСКО ЦАРСТВО </vt:lpstr>
      <vt:lpstr>АСИРСКО ЦАРСТВО </vt:lpstr>
      <vt:lpstr>ХАЛДЕЈСКО – НОВОВАВИЛОНСКО ЦАРСТВО </vt:lpstr>
      <vt:lpstr>Друштвени односи  </vt:lpstr>
      <vt:lpstr>Робовласничко друштво </vt:lpstr>
      <vt:lpstr>Призори из земљорадње</vt:lpstr>
      <vt:lpstr>Робови </vt:lpstr>
      <vt:lpstr>МЕСОПОТАМИЈА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СТАРИ ВИЈЕК</dc:title>
  <dc:creator>pc</dc:creator>
  <cp:lastModifiedBy>24. Milija Marjanovic</cp:lastModifiedBy>
  <cp:revision>27</cp:revision>
  <dcterms:created xsi:type="dcterms:W3CDTF">2020-11-05T14:52:17Z</dcterms:created>
  <dcterms:modified xsi:type="dcterms:W3CDTF">2020-11-09T11:56:14Z</dcterms:modified>
</cp:coreProperties>
</file>