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2" r:id="rId4"/>
    <p:sldId id="273" r:id="rId5"/>
    <p:sldId id="257" r:id="rId6"/>
    <p:sldId id="258" r:id="rId7"/>
    <p:sldId id="263" r:id="rId8"/>
    <p:sldId id="279" r:id="rId9"/>
    <p:sldId id="268" r:id="rId10"/>
    <p:sldId id="280" r:id="rId11"/>
    <p:sldId id="264" r:id="rId12"/>
    <p:sldId id="265" r:id="rId13"/>
    <p:sldId id="266" r:id="rId14"/>
    <p:sldId id="267" r:id="rId15"/>
    <p:sldId id="270" r:id="rId16"/>
    <p:sldId id="275" r:id="rId17"/>
    <p:sldId id="277" r:id="rId18"/>
    <p:sldId id="278" r:id="rId19"/>
    <p:sldId id="276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9C61B2-4FF4-4A18-A8D1-B671BDCDF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CFFE2C0-426A-4A50-9466-5E53BCFC0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  <a:endParaRPr lang="sr-Latn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4CEE8487-0716-43F8-BA11-2CB2DE22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4E87B701-AD1C-4B5A-996B-C37C30C3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EE47DD1-07CD-4BD0-891A-768CE8CA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87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68C99B-0640-4CF7-96CE-5AE27CC1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22577A06-42D6-46C1-8225-7C98D0F2E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029F7A18-5383-49EA-AFE1-983DBDD1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31DE8D26-295F-4E3E-B61B-54666C56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A9027B2B-5415-4271-83E6-7FB8BD07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58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71091934-EBEC-46ED-A73F-567A81F0D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98B5D83E-A095-4280-9181-0B835999F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6434904-35D7-40E7-A125-137B64F6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8DF05BBC-92E3-4B25-8E84-802CCAC5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915D8E0A-1F4B-47E0-976C-342A9AA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72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917659-9154-4825-9D6C-82B8A1DA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1FDB1C6-F6A9-4C29-BAB2-A89BCEF9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CFF746CD-9BAE-4D37-8DFE-E04A7CF0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133AEDC7-057C-4D20-97E2-107A19B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3B87A579-9B86-4CFA-AABC-6D384610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9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5FABFB-7729-4656-8EE3-548B2D07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6395904E-1042-4903-8088-A68C0744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FBD02A6D-6EE1-49A9-9D69-3AA8E0E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6FF225E6-9D26-4622-9772-204997D5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A882F7B5-A464-49CD-8FF4-25BEACF3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60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44240D-AA1A-488D-AB79-590D48F7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23E7488-751C-4E48-AEB6-C27591394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B6E89660-68DD-43CF-8325-C4DABC228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2410C40E-F2E3-4EAF-A842-0C97B2D7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1329A04C-E795-4505-BCF6-3ADA68C3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EB7B2AA1-659D-4A7A-8FD5-DD5B3D48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68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9123A8-98F1-41FE-A4B2-01111B55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88BD0A9B-D954-49E8-B0CC-F5E3B8E8C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43809869-04F8-4ECB-B580-09168395D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55AD2DCA-D597-4F3C-ACFD-177A8A635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85816C6E-D4AC-420D-86E9-6CEA9E1BC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7A87675B-E206-447B-A8F8-8F8D9AD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D73BA4D3-3546-4FB4-B951-A25D2CC2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A7548724-0599-4CEC-8051-7E289592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6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92CDD9-5EDE-4E90-8D6B-B6D00774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EB244E98-6094-444D-955B-24F8E0D2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92E2F48F-8D8F-4C8E-961F-E5066418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1B3EF86F-77D9-4184-B4AB-3DE9333E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59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2C130BC6-146A-4C17-996B-BCA8C5BB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9BF50C6C-07A4-47DD-8131-AC1B0938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8B27E4DD-84B4-4A94-A331-87017F73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47695D-7CE1-406F-BE08-9B69AE03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9868925F-3ED7-47A4-BA80-D8A3BD70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E6E2EE3B-F41C-45CC-8B5D-438AD7436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7819C6D1-8BE7-4567-8F5A-DEBF4B1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2E3B374-8A7A-430B-98EB-784D9D14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88FC1D22-232E-49C6-8214-295BE7FB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73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B3AA11-BAEB-4816-9265-44C676BD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52D22191-8005-421E-BC29-E7D0ADA52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BA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AF48B588-4C0C-43F3-B0B8-BD87378CB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2F1E46C0-492D-4E5A-AD7F-3CEA3A4E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14A11C2F-0C68-470D-8CAF-E837BB6E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8D35E076-0885-4B0E-A787-F1EB5B05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FB93BFBA-BF7F-43C4-A30E-13AF283C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sr-Latn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12661B5B-8A44-49ED-84C8-D64F7150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Latn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F6915AAF-83F9-4E82-9E22-6D1A99674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03EA9388-4118-469C-8302-6E6DF90AE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BA5CA12D-BE50-4001-8D6F-02934C8D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78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B9EAE4E-A6BB-4F1F-9150-99BE1FFCCCE6}"/>
              </a:ext>
            </a:extLst>
          </p:cNvPr>
          <p:cNvSpPr txBox="1"/>
          <p:nvPr/>
        </p:nvSpPr>
        <p:spPr>
          <a:xfrm>
            <a:off x="304800" y="8382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400" dirty="0">
                <a:solidFill>
                  <a:srgbClr val="FF0000"/>
                </a:solidFill>
              </a:rPr>
              <a:t>Појам и врсте рачунарских мрежа</a:t>
            </a:r>
            <a:endParaRPr lang="sr-Latn-BA" sz="5400" dirty="0">
              <a:solidFill>
                <a:srgbClr val="FF0000"/>
              </a:solidFill>
            </a:endParaRPr>
          </a:p>
          <a:p>
            <a:pPr algn="ctr"/>
            <a:r>
              <a:rPr lang="sr-Cyrl-BA" sz="5400" dirty="0">
                <a:solidFill>
                  <a:srgbClr val="FF0000"/>
                </a:solidFill>
              </a:rPr>
              <a:t>Елементи мрежне конфигурације</a:t>
            </a:r>
            <a:endParaRPr lang="sr-Latn-B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Комуникациони уређај</a:t>
            </a:r>
            <a:r>
              <a:rPr lang="ru-RU" sz="2800" dirty="0" smtClean="0">
                <a:solidFill>
                  <a:srgbClr val="FF0000"/>
                </a:solidFill>
              </a:rPr>
              <a:t> – картице које се уграђују у рачунар и прикључују на комуникациони медијум. То су мрежна картица, модем, свич, рутер, хаб…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Мрежни уређаји преносе податке у мрежи:</a:t>
            </a:r>
          </a:p>
          <a:p>
            <a:pPr marL="342900" indent="-342900">
              <a:buAutoNum type="arabicPeriod"/>
            </a:pPr>
            <a:r>
              <a:rPr lang="sr-Cyrl-BA" sz="2800" dirty="0">
                <a:solidFill>
                  <a:srgbClr val="FF0000"/>
                </a:solidFill>
              </a:rPr>
              <a:t>Хаб-спаја више уређаја</a:t>
            </a: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r>
              <a:rPr lang="sr-Cyrl-BA" sz="2800" dirty="0">
                <a:solidFill>
                  <a:srgbClr val="FF0000"/>
                </a:solidFill>
              </a:rPr>
              <a:t>2. Рутер-спаја двије мреже</a:t>
            </a: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Latn-BA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1920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00162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8" y="4038600"/>
            <a:ext cx="28194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369" y="3990470"/>
            <a:ext cx="2711631" cy="23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67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3. Свич управља протоком података између дијелова локалне мреже</a:t>
            </a: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r>
              <a:rPr lang="sr-Cyrl-BA" sz="2800" dirty="0">
                <a:solidFill>
                  <a:srgbClr val="FF0000"/>
                </a:solidFill>
              </a:rPr>
              <a:t>4. Репетитор појачава сигнал главног уређаја и шаље другом репетитору или рачунару</a:t>
            </a: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Latn-BA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" y="1295400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90575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06" y="4191000"/>
            <a:ext cx="3570776" cy="23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413" y="4191000"/>
            <a:ext cx="3254657" cy="23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88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" y="-2332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5. Модем претвара аналогне у дигиталне сигнале. Може бити интерни или екстерни(данас се много више користе).</a:t>
            </a: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Cyrl-BA" sz="2800" dirty="0">
              <a:solidFill>
                <a:srgbClr val="FF0000"/>
              </a:solidFill>
            </a:endParaRPr>
          </a:p>
          <a:p>
            <a:r>
              <a:rPr lang="sr-Cyrl-BA" sz="2800" dirty="0">
                <a:solidFill>
                  <a:srgbClr val="FF0000"/>
                </a:solidFill>
              </a:rPr>
              <a:t>6. Фајервол-ватрени зид </a:t>
            </a:r>
            <a:r>
              <a:rPr lang="sr-Cyrl-BA" sz="2800" dirty="0" err="1" smtClean="0">
                <a:solidFill>
                  <a:srgbClr val="FF0000"/>
                </a:solidFill>
              </a:rPr>
              <a:t>спр</a:t>
            </a:r>
            <a:r>
              <a:rPr lang="sr-Latn-BA" sz="2800" dirty="0" smtClean="0">
                <a:solidFill>
                  <a:srgbClr val="FF0000"/>
                </a:solidFill>
              </a:rPr>
              <a:t>j</a:t>
            </a:r>
            <a:r>
              <a:rPr lang="sr-Cyrl-BA" sz="2800" dirty="0" err="1" smtClean="0">
                <a:solidFill>
                  <a:srgbClr val="FF0000"/>
                </a:solidFill>
              </a:rPr>
              <a:t>ечава</a:t>
            </a:r>
            <a:r>
              <a:rPr lang="sr-Cyrl-BA" sz="2800" dirty="0" smtClean="0">
                <a:solidFill>
                  <a:srgbClr val="FF0000"/>
                </a:solidFill>
              </a:rPr>
              <a:t> </a:t>
            </a:r>
            <a:r>
              <a:rPr lang="sr-Cyrl-BA" sz="2800" dirty="0">
                <a:solidFill>
                  <a:srgbClr val="FF0000"/>
                </a:solidFill>
              </a:rPr>
              <a:t>пренос података преко мреже који је забрањен од стране сигурносне полисе.</a:t>
            </a:r>
          </a:p>
          <a:p>
            <a:endParaRPr lang="sr-Cyrl-BA" sz="2800" dirty="0">
              <a:solidFill>
                <a:srgbClr val="FF0000"/>
              </a:solidFill>
            </a:endParaRPr>
          </a:p>
          <a:p>
            <a:endParaRPr lang="sr-Latn-BA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16" y="989239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74543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9" y="4114800"/>
            <a:ext cx="399877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481" y="4114801"/>
            <a:ext cx="440151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50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4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7. Мост спаја више мрежа.</a:t>
            </a:r>
          </a:p>
          <a:p>
            <a:endParaRPr lang="sr-Latn-BA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566316"/>
            <a:ext cx="4038601" cy="32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543511"/>
            <a:ext cx="4829175" cy="33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6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43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FF0000"/>
                </a:solidFill>
              </a:rPr>
              <a:t>Мрежне картице повезују рачунаре јер се у њих укључују каблови, али и контролишу податке који се преносе. Најчешће су интегрисане у матичну плочу, али могу се спајати и преко слотова.</a:t>
            </a:r>
          </a:p>
          <a:p>
            <a:endParaRPr lang="sr-Cyrl-BA" sz="3200" dirty="0">
              <a:solidFill>
                <a:srgbClr val="FF0000"/>
              </a:solidFill>
            </a:endParaRPr>
          </a:p>
          <a:p>
            <a:endParaRPr lang="sr-Cyrl-BA" sz="3200" dirty="0">
              <a:solidFill>
                <a:srgbClr val="FF0000"/>
              </a:solidFill>
            </a:endParaRPr>
          </a:p>
          <a:p>
            <a:endParaRPr lang="sr-Cyrl-BA" sz="3200" dirty="0">
              <a:solidFill>
                <a:srgbClr val="FF0000"/>
              </a:solidFill>
            </a:endParaRPr>
          </a:p>
          <a:p>
            <a:endParaRPr lang="sr-Cyrl-BA" sz="3200" dirty="0">
              <a:solidFill>
                <a:srgbClr val="FF0000"/>
              </a:solidFill>
            </a:endParaRPr>
          </a:p>
          <a:p>
            <a:endParaRPr lang="sr-Cyrl-BA" sz="3200" dirty="0">
              <a:solidFill>
                <a:srgbClr val="FF0000"/>
              </a:solidFill>
            </a:endParaRPr>
          </a:p>
          <a:p>
            <a:endParaRPr lang="sr-Cyrl-BA" sz="3200" dirty="0">
              <a:solidFill>
                <a:srgbClr val="FF0000"/>
              </a:solidFill>
            </a:endParaRPr>
          </a:p>
          <a:p>
            <a:endParaRPr lang="sr-Latn-BA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919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637" y="373380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238375" cy="17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26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3B4CF5DA-86BC-49BC-8825-A81700044E7B}"/>
              </a:ext>
            </a:extLst>
          </p:cNvPr>
          <p:cNvSpPr txBox="1"/>
          <p:nvPr/>
        </p:nvSpPr>
        <p:spPr>
          <a:xfrm>
            <a:off x="304800" y="2438400"/>
            <a:ext cx="8610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Мрежни протоколи су скупови правила који регулишу комуникацију између рачунара у мрежи. </a:t>
            </a:r>
          </a:p>
          <a:p>
            <a:r>
              <a:rPr lang="sr-Cyrl-BA" sz="2800" dirty="0">
                <a:solidFill>
                  <a:srgbClr val="FF0000"/>
                </a:solidFill>
              </a:rPr>
              <a:t>Најпознатији је </a:t>
            </a:r>
            <a:r>
              <a:rPr lang="sr-Latn-BA" sz="2800" dirty="0">
                <a:solidFill>
                  <a:srgbClr val="FF0000"/>
                </a:solidFill>
              </a:rPr>
              <a:t>TCP/IP.</a:t>
            </a:r>
          </a:p>
          <a:p>
            <a:r>
              <a:rPr lang="sr-Latn-BA" sz="2800" dirty="0">
                <a:solidFill>
                  <a:srgbClr val="FF0000"/>
                </a:solidFill>
              </a:rPr>
              <a:t>IP </a:t>
            </a:r>
            <a:r>
              <a:rPr lang="sr-Cyrl-BA" sz="2800" dirty="0">
                <a:solidFill>
                  <a:srgbClr val="FF0000"/>
                </a:solidFill>
              </a:rPr>
              <a:t>је ознака за </a:t>
            </a:r>
            <a:r>
              <a:rPr lang="sr-Latn-BA" sz="2800" dirty="0">
                <a:solidFill>
                  <a:srgbClr val="FF0000"/>
                </a:solidFill>
              </a:rPr>
              <a:t>Internet </a:t>
            </a:r>
            <a:r>
              <a:rPr lang="sr-Latn-BA" sz="2800" dirty="0" err="1">
                <a:solidFill>
                  <a:srgbClr val="FF0000"/>
                </a:solidFill>
              </a:rPr>
              <a:t>Protocol</a:t>
            </a:r>
            <a:r>
              <a:rPr lang="sr-Cyrl-BA" sz="2800" dirty="0">
                <a:solidFill>
                  <a:srgbClr val="FF0000"/>
                </a:solidFill>
              </a:rPr>
              <a:t>, то је нумеричка адреса сваког уређаја у мрежи</a:t>
            </a:r>
            <a:r>
              <a:rPr lang="sr-Cyrl-BA" sz="2800" dirty="0" smtClean="0">
                <a:solidFill>
                  <a:srgbClr val="FF0000"/>
                </a:solidFill>
              </a:rPr>
              <a:t>.</a:t>
            </a:r>
            <a:endParaRPr lang="sr-Cyrl-BA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Комуникациони софтвер</a:t>
            </a:r>
            <a:r>
              <a:rPr lang="ru-RU" sz="2800" dirty="0" smtClean="0">
                <a:solidFill>
                  <a:srgbClr val="FF0000"/>
                </a:solidFill>
              </a:rPr>
              <a:t> – програми који омогућавају повезивање рачунара. Ту спадају мрежни оперативни системи, драјвери и апликациони програми.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7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8087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Данас у свијету се користе друштвене глобалне мреже и сервиси, које служе за међусобну комуникацију корисника. Познатије су:</a:t>
            </a:r>
            <a:r>
              <a:rPr lang="sr-Latn-BA" sz="2800" dirty="0">
                <a:solidFill>
                  <a:srgbClr val="FF0000"/>
                </a:solidFill>
              </a:rPr>
              <a:t> E-mail, Facebook, Twitter, You Tube, MySpace, Skype.</a:t>
            </a:r>
          </a:p>
          <a:p>
            <a:r>
              <a:rPr lang="sr-Cyrl-BA" sz="2800" dirty="0">
                <a:solidFill>
                  <a:srgbClr val="FF0000"/>
                </a:solidFill>
              </a:rPr>
              <a:t>Корисници </a:t>
            </a:r>
            <a:r>
              <a:rPr lang="sr-Cyrl-BA" sz="2800" dirty="0" smtClean="0">
                <a:solidFill>
                  <a:srgbClr val="FF0000"/>
                </a:solidFill>
              </a:rPr>
              <a:t>много</a:t>
            </a:r>
            <a:r>
              <a:rPr lang="sr-Latn-BA" sz="2800" dirty="0" smtClean="0">
                <a:solidFill>
                  <a:srgbClr val="FF0000"/>
                </a:solidFill>
              </a:rPr>
              <a:t> </a:t>
            </a:r>
            <a:r>
              <a:rPr lang="sr-Cyrl-BA" sz="2800" dirty="0" smtClean="0">
                <a:solidFill>
                  <a:srgbClr val="FF0000"/>
                </a:solidFill>
              </a:rPr>
              <a:t>времена </a:t>
            </a:r>
            <a:r>
              <a:rPr lang="sr-Cyrl-BA" sz="2800" dirty="0">
                <a:solidFill>
                  <a:srgbClr val="FF0000"/>
                </a:solidFill>
              </a:rPr>
              <a:t>проводе на овим мрежама што може угрозити њихово здравље (вид, шаке, кичма, врат, мишићи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2946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incare.matf.bg.ac.rs/%7Ejelenagr/razred1/pravil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80058"/>
            <a:ext cx="454992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ugaonik 1"/>
          <p:cNvSpPr/>
          <p:nvPr/>
        </p:nvSpPr>
        <p:spPr>
          <a:xfrm>
            <a:off x="56454" y="25513"/>
            <a:ext cx="9011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Битан је правилан положај за рачунаром, прављење пауза, као и радити кратке вјежбе истезања</a:t>
            </a:r>
            <a:r>
              <a:rPr lang="sr-Cyrl-BA" sz="2800" dirty="0" smtClean="0">
                <a:solidFill>
                  <a:srgbClr val="FF0000"/>
                </a:solidFill>
              </a:rPr>
              <a:t>.</a:t>
            </a:r>
            <a:endParaRPr lang="sr-Cyrl-BA" sz="2800" dirty="0">
              <a:solidFill>
                <a:srgbClr val="FF0000"/>
              </a:solidFill>
            </a:endParaRPr>
          </a:p>
          <a:p>
            <a:r>
              <a:rPr lang="sr-Cyrl-BA" sz="2800" dirty="0">
                <a:solidFill>
                  <a:srgbClr val="FF0000"/>
                </a:solidFill>
              </a:rPr>
              <a:t>Наука која се бави овом проблематиком назива се ергономија.</a:t>
            </a:r>
            <a:r>
              <a:rPr lang="sr-Latn-BA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36D6A345-BDEA-41AD-BB22-2A74220D8C88}"/>
              </a:ext>
            </a:extLst>
          </p:cNvPr>
          <p:cNvSpPr txBox="1"/>
          <p:nvPr/>
        </p:nvSpPr>
        <p:spPr>
          <a:xfrm>
            <a:off x="4343400" y="2362200"/>
            <a:ext cx="27432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400" dirty="0"/>
              <a:t>Екран од 15⁰ до 30⁰ испод линије очију</a:t>
            </a:r>
            <a:endParaRPr lang="sr-Latn-BA" sz="1400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05F7544F-E76B-4883-99C3-FAA9E55F7101}"/>
              </a:ext>
            </a:extLst>
          </p:cNvPr>
          <p:cNvSpPr txBox="1"/>
          <p:nvPr/>
        </p:nvSpPr>
        <p:spPr>
          <a:xfrm>
            <a:off x="2286000" y="3776428"/>
            <a:ext cx="1295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400" dirty="0"/>
              <a:t>Подлактице хоризонталне</a:t>
            </a:r>
            <a:endParaRPr lang="sr-Latn-BA" sz="1400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328E80DC-FD23-401E-9FBA-072CE892D668}"/>
              </a:ext>
            </a:extLst>
          </p:cNvPr>
          <p:cNvSpPr txBox="1"/>
          <p:nvPr/>
        </p:nvSpPr>
        <p:spPr>
          <a:xfrm>
            <a:off x="2348321" y="4343400"/>
            <a:ext cx="11707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400" dirty="0"/>
              <a:t>Ослоњена леђа</a:t>
            </a:r>
            <a:endParaRPr lang="sr-Latn-BA" sz="14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F2B41D8A-A56D-4AD9-B1C1-D7DB7131474E}"/>
              </a:ext>
            </a:extLst>
          </p:cNvPr>
          <p:cNvSpPr txBox="1"/>
          <p:nvPr/>
        </p:nvSpPr>
        <p:spPr>
          <a:xfrm>
            <a:off x="4343400" y="3533479"/>
            <a:ext cx="1219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200" dirty="0"/>
              <a:t>Прсти не више од 10⁰ изнад лакта</a:t>
            </a:r>
            <a:endParaRPr lang="sr-Latn-BA" sz="12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CF7D149E-72F5-4498-A31A-D74E603E7289}"/>
              </a:ext>
            </a:extLst>
          </p:cNvPr>
          <p:cNvSpPr txBox="1"/>
          <p:nvPr/>
        </p:nvSpPr>
        <p:spPr>
          <a:xfrm>
            <a:off x="4720302" y="4466510"/>
            <a:ext cx="12192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200" dirty="0"/>
              <a:t>Ослоњен зглоб</a:t>
            </a:r>
            <a:endParaRPr lang="sr-Latn-BA" sz="1200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D4157DD7-B3F4-4A0A-821E-075B46376755}"/>
              </a:ext>
            </a:extLst>
          </p:cNvPr>
          <p:cNvSpPr txBox="1"/>
          <p:nvPr/>
        </p:nvSpPr>
        <p:spPr>
          <a:xfrm>
            <a:off x="2743200" y="5334000"/>
            <a:ext cx="1219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200" dirty="0"/>
              <a:t>Столица која се подешава</a:t>
            </a:r>
            <a:endParaRPr lang="sr-Latn-BA" sz="1200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B7F9920B-3046-4E2E-86E3-127BEC912206}"/>
              </a:ext>
            </a:extLst>
          </p:cNvPr>
          <p:cNvSpPr txBox="1"/>
          <p:nvPr/>
        </p:nvSpPr>
        <p:spPr>
          <a:xfrm>
            <a:off x="4529802" y="6231571"/>
            <a:ext cx="16002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BA" sz="1400" dirty="0"/>
              <a:t>Равна стопала</a:t>
            </a:r>
            <a:endParaRPr lang="sr-Latn-BA" sz="1400" dirty="0"/>
          </a:p>
        </p:txBody>
      </p:sp>
    </p:spTree>
    <p:extLst>
      <p:ext uri="{BB962C8B-B14F-4D97-AF65-F5344CB8AC3E}">
        <p14:creationId xmlns:p14="http://schemas.microsoft.com/office/powerpoint/2010/main" xmlns="" val="1820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F82CD3DE-A94F-40A1-A541-EE2CCE22516A}"/>
              </a:ext>
            </a:extLst>
          </p:cNvPr>
          <p:cNvSpPr txBox="1"/>
          <p:nvPr/>
        </p:nvSpPr>
        <p:spPr>
          <a:xfrm>
            <a:off x="1600200" y="1676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6000" dirty="0">
                <a:solidFill>
                  <a:srgbClr val="FF0000"/>
                </a:solidFill>
              </a:rPr>
              <a:t>Хвала на пажњи!</a:t>
            </a:r>
            <a:endParaRPr lang="sr-Latn-B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2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FF0000"/>
                </a:solidFill>
              </a:rPr>
              <a:t>Повезивањем рачунара и других уређаја, кабловима или бежично, тако да могу међусобно комуницирати и размјењивати податке настаје рачунарска мрежа.</a:t>
            </a:r>
          </a:p>
        </p:txBody>
      </p:sp>
    </p:spTree>
    <p:extLst>
      <p:ext uri="{BB962C8B-B14F-4D97-AF65-F5344CB8AC3E}">
        <p14:creationId xmlns:p14="http://schemas.microsoft.com/office/powerpoint/2010/main" xmlns="" val="2940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21B2282E-7795-4170-B75C-430F124039CC}"/>
              </a:ext>
            </a:extLst>
          </p:cNvPr>
          <p:cNvSpPr txBox="1"/>
          <p:nvPr/>
        </p:nvSpPr>
        <p:spPr>
          <a:xfrm>
            <a:off x="381000" y="533400"/>
            <a:ext cx="8763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200" dirty="0" err="1">
                <a:solidFill>
                  <a:srgbClr val="FF0000"/>
                </a:solidFill>
              </a:rPr>
              <a:t>Предности</a:t>
            </a:r>
            <a:r>
              <a:rPr lang="sr-Cyrl-BA" sz="3200" dirty="0">
                <a:solidFill>
                  <a:srgbClr val="FF0000"/>
                </a:solidFill>
              </a:rPr>
              <a:t> рачунарских мрежа су: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дијељење података, 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рад у радним групама, 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приступ интернету, 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учење на даљину, 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дијељење скупе опреме, 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дијељење базе података,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sz="3200" dirty="0">
                <a:solidFill>
                  <a:srgbClr val="FF0000"/>
                </a:solidFill>
              </a:rPr>
              <a:t>коришћење електронске поште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4246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A95D451B-8874-4F60-A0A9-F1E9A7BBED63}"/>
              </a:ext>
            </a:extLst>
          </p:cNvPr>
          <p:cNvSpPr txBox="1"/>
          <p:nvPr/>
        </p:nvSpPr>
        <p:spPr>
          <a:xfrm>
            <a:off x="152400" y="1905000"/>
            <a:ext cx="8839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3200" dirty="0">
                <a:solidFill>
                  <a:srgbClr val="FF0000"/>
                </a:solidFill>
              </a:rPr>
              <a:t>Недостаци мреже су: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rgbClr val="FF0000"/>
                </a:solidFill>
              </a:rPr>
              <a:t>скупа опрема,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rgbClr val="FF0000"/>
                </a:solidFill>
              </a:rPr>
              <a:t>скупо одржавање,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rgbClr val="FF0000"/>
                </a:solidFill>
              </a:rPr>
              <a:t>лакши </a:t>
            </a:r>
            <a:r>
              <a:rPr lang="sr-Cyrl-BA" sz="3200" dirty="0" err="1">
                <a:solidFill>
                  <a:srgbClr val="FF0000"/>
                </a:solidFill>
              </a:rPr>
              <a:t>пренос</a:t>
            </a:r>
            <a:r>
              <a:rPr lang="sr-Cyrl-BA" sz="3200" dirty="0">
                <a:solidFill>
                  <a:srgbClr val="FF0000"/>
                </a:solidFill>
              </a:rPr>
              <a:t> вируса и др.</a:t>
            </a:r>
            <a:endParaRPr lang="sr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2658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Мреже можемо подијелити</a:t>
            </a:r>
            <a:r>
              <a:rPr lang="sr-Latn-BA" sz="3200" dirty="0" smtClean="0">
                <a:solidFill>
                  <a:srgbClr val="FF0000"/>
                </a:solidFill>
              </a:rPr>
              <a:t> </a:t>
            </a:r>
            <a:r>
              <a:rPr lang="sr-Cyrl-BA" sz="3200" dirty="0" smtClean="0">
                <a:solidFill>
                  <a:srgbClr val="FF0000"/>
                </a:solidFill>
              </a:rPr>
              <a:t>према подручју које мреже покривају:</a:t>
            </a:r>
            <a:endParaRPr lang="sr-Cyrl-BA" sz="3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BA" sz="3200" dirty="0">
                <a:solidFill>
                  <a:srgbClr val="FF0000"/>
                </a:solidFill>
              </a:rPr>
              <a:t>PAN(Personal Area Network)</a:t>
            </a:r>
            <a:r>
              <a:rPr lang="sr-Cyrl-BA" sz="3200" dirty="0">
                <a:solidFill>
                  <a:srgbClr val="FF0000"/>
                </a:solidFill>
              </a:rPr>
              <a:t>-унутар једне собе.</a:t>
            </a:r>
            <a:endParaRPr lang="sr-Latn-BA" sz="3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BA" sz="3200" dirty="0">
                <a:solidFill>
                  <a:srgbClr val="FF0000"/>
                </a:solidFill>
              </a:rPr>
              <a:t>LAN(Local Area Network)</a:t>
            </a:r>
            <a:r>
              <a:rPr lang="sr-Cyrl-BA" sz="3200" dirty="0">
                <a:solidFill>
                  <a:srgbClr val="FF0000"/>
                </a:solidFill>
              </a:rPr>
              <a:t>-унутар једне зграде, објекта</a:t>
            </a:r>
            <a:endParaRPr lang="sr-Latn-BA" sz="3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BA" sz="3200" dirty="0">
                <a:solidFill>
                  <a:srgbClr val="FF0000"/>
                </a:solidFill>
              </a:rPr>
              <a:t>MAN(Metropolitan Area Network)</a:t>
            </a:r>
            <a:r>
              <a:rPr lang="sr-Cyrl-BA" sz="3200" dirty="0">
                <a:solidFill>
                  <a:srgbClr val="FF0000"/>
                </a:solidFill>
              </a:rPr>
              <a:t>-градска  мрежа</a:t>
            </a:r>
            <a:endParaRPr lang="sr-Latn-BA" sz="3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BA" sz="3200" dirty="0">
                <a:solidFill>
                  <a:srgbClr val="FF0000"/>
                </a:solidFill>
              </a:rPr>
              <a:t>WAN(Wide Area Network)</a:t>
            </a:r>
            <a:r>
              <a:rPr lang="sr-Cyrl-BA" sz="3200" dirty="0">
                <a:solidFill>
                  <a:srgbClr val="FF0000"/>
                </a:solidFill>
              </a:rPr>
              <a:t>-шире подручје, држава, више држава, континент</a:t>
            </a:r>
            <a:endParaRPr lang="sr-Latn-BA" sz="3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BA" sz="3200" dirty="0">
                <a:solidFill>
                  <a:srgbClr val="FF0000"/>
                </a:solidFill>
              </a:rPr>
              <a:t>GAN(Global AreaNetwork)</a:t>
            </a:r>
            <a:r>
              <a:rPr lang="sr-Cyrl-BA" sz="3200" dirty="0">
                <a:solidFill>
                  <a:srgbClr val="FF0000"/>
                </a:solidFill>
              </a:rPr>
              <a:t>-свјетске, широм наше планете</a:t>
            </a:r>
            <a:endParaRPr lang="sr-Latn-B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k.etsntesla.edu.rs/images/img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438"/>
            <a:ext cx="32766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nk-elearning.com/linkdl/coursefiles/344/IIT2_21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1438"/>
            <a:ext cx="30003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nk-elearning.com/linkdl/coursefiles/344/IIT2_21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9"/>
            <a:ext cx="4572000" cy="36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eoskola.hr/%7Eslavicek/Image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57165"/>
            <a:ext cx="3286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" y="12954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</a:rPr>
              <a:t>Елементи </a:t>
            </a:r>
            <a:r>
              <a:rPr lang="sr-Cyrl-BA" sz="2800" dirty="0">
                <a:solidFill>
                  <a:srgbClr val="FF0000"/>
                </a:solidFill>
              </a:rPr>
              <a:t>мрежне конфигурације су: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sz="2800" dirty="0">
                <a:solidFill>
                  <a:srgbClr val="FF0000"/>
                </a:solidFill>
              </a:rPr>
              <a:t>Рачунари са мрежним картицама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sz="2800" dirty="0">
                <a:solidFill>
                  <a:srgbClr val="FF0000"/>
                </a:solidFill>
              </a:rPr>
              <a:t>Мрежни уређаји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sz="2800" dirty="0">
                <a:solidFill>
                  <a:srgbClr val="FF0000"/>
                </a:solidFill>
              </a:rPr>
              <a:t>Проводници:каблови и бежична веза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sz="2800" dirty="0">
                <a:solidFill>
                  <a:srgbClr val="FF0000"/>
                </a:solidFill>
              </a:rPr>
              <a:t>Протоколи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sz="2800" dirty="0">
                <a:solidFill>
                  <a:srgbClr val="FF0000"/>
                </a:solidFill>
              </a:rPr>
              <a:t>Програми за мрежу (</a:t>
            </a:r>
            <a:r>
              <a:rPr lang="sr-Latn-BA" sz="2800" dirty="0">
                <a:solidFill>
                  <a:srgbClr val="FF0000"/>
                </a:solidFill>
              </a:rPr>
              <a:t>Internet Explorer,Outlook Exspress,</a:t>
            </a:r>
            <a:r>
              <a:rPr lang="sr-Cyrl-BA" sz="2800" dirty="0">
                <a:solidFill>
                  <a:srgbClr val="FF0000"/>
                </a:solidFill>
              </a:rPr>
              <a:t> и други</a:t>
            </a:r>
            <a:r>
              <a:rPr lang="sr-Cyrl-BA" sz="2800" dirty="0" smtClean="0">
                <a:solidFill>
                  <a:srgbClr val="FF0000"/>
                </a:solidFill>
              </a:rPr>
              <a:t>)</a:t>
            </a:r>
            <a:endParaRPr lang="sr-Cyrl-B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51344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Да би рачунар могао да комуницира са другим рачунаром потребно је да постоји: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 комуникациони (преносни) медијум,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 комуникациони уређај 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 комуникациони софтвер.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5052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Комуникациони медијум</a:t>
            </a:r>
            <a:r>
              <a:rPr lang="ru-RU" sz="2800" dirty="0" smtClean="0">
                <a:solidFill>
                  <a:srgbClr val="FF0000"/>
                </a:solidFill>
              </a:rPr>
              <a:t> – служи за физичко  повезивање рачунара са другим рачунаром. Данас се углавном користи бежични пренос и каблови.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Каблови преносе сигнал</a:t>
            </a:r>
            <a:r>
              <a:rPr lang="sr-Latn-BA" sz="2800" dirty="0">
                <a:solidFill>
                  <a:srgbClr val="FF0000"/>
                </a:solidFill>
              </a:rPr>
              <a:t>e</a:t>
            </a:r>
            <a:r>
              <a:rPr lang="sr-Cyrl-BA" sz="2800" dirty="0">
                <a:solidFill>
                  <a:srgbClr val="FF0000"/>
                </a:solidFill>
              </a:rPr>
              <a:t> између рачунара и уређаја. Могу бити телефонски, коаксијални, </a:t>
            </a:r>
            <a:r>
              <a:rPr lang="sr-Latn-BA" sz="2800" dirty="0">
                <a:solidFill>
                  <a:srgbClr val="FF0000"/>
                </a:solidFill>
              </a:rPr>
              <a:t> UTP </a:t>
            </a:r>
            <a:r>
              <a:rPr lang="sr-Cyrl-BA" sz="2800" dirty="0">
                <a:solidFill>
                  <a:srgbClr val="FF0000"/>
                </a:solidFill>
              </a:rPr>
              <a:t>с уврнутим парицама и оптички.</a:t>
            </a:r>
          </a:p>
          <a:p>
            <a:endParaRPr lang="sr-Latn-BA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2057400" cy="15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data:image/jpeg;base64,/9j/4AAQSkZJRgABAQAAAQABAAD/2wCEAAkGBxQREhQUExQVFhUVGBcVGBgWFRoaHRYYGBcXHSAUHBsYHCggGBolHRYZITEhJSkrLi4uGB8zODMsNygtLisBCgoKDg0OGhAQGywkHyQsLCwsLCwsLCwsLCwsLCwsLCwsLCwsLCwsLCwsLCwsLCwsLCwsLCwsLCwsLCwsLCwsN//AABEIAL4BCgMBIgACEQEDEQH/xAAcAAEAAgIDAQAAAAAAAAAAAAAABQYBBAMHCAL/xAA/EAACAQIDBQYCCQMDAwUAAAABAgADEQQSIQUxQVGBBhMiYXGRBzIUI0JSYoKhscFy0eEzsvCDkvEIFSRjwv/EABoBAQADAQEBAAAAAAAAAAAAAAABAwQCBQb/xAAkEQACAwACAwACAgMAAAAAAAAAAQIDERIhBDFBE1EiMkJhof/aAAwDAQACEQMRAD8A7xiJiAZiaO09qU6AGc6ncBvP+POVzaHaV2uEsoP2hv8A10nLkkSk2WqriUX5mA0vqeEiMX2lpqPAM2/Umw9OesprV2dnK6sd54nzvuteZpYd3+Y6WJI9PSRrZ2oovWB25Sel3jMqAaNmYDKeU28Bj6dZc1Ngw3aSgYvs93iIEKl2UOgO69xcHzsDwm32bqtRFgyrmYBlA+0NLEnjJTZDisL9E+abXF59To4EREAREQBERAEREAREQBERAEREAQZi8j9tY00qZsCWbQWH69JGg3kqA7iDbkZ9Sg0qhUGzFW5jQzfG06qqqh8xYC97HQgcd941I74MsD7XpB8hax5kael5vI4OoNxK/TqUKuhGRhp69Zu0sIU+Um3lC05ZKxNH6eF+f3t/E2KGIVxdWBHkY0g5omIkgXkTtrbtPD2U3LsCQo5DiTuUTW23tVgCtIgWJVm4gi2g89f2lRqbNNZ17qpmq2dqmfUFTvAPEmctv4dRj9PrbeOq12DOANLBQDoPMnUnoJ8UqQIBOoOm/cRIzEVait3d8yAKSSCo7uoPAxOpGV/CdeImz3Ye1NWuSaZcDwlVJsxAPEayuM96NEq2o8iR2v8A/FpBrXa6AKD8wJAyjgTrOA7ealU7sJlZjuYeJSuuXTfb1n3g8Dno4nCuSQWaom/XKTdc3qN3nM4OihuiDXwsrXJOoFwSd+ob3Eusi3X0Z4WpT/Zz4etUau7KMy+F0J8JQ3v8vKxt0vObGUhSrsRurfXDXcwADgctdZr4XaCUmBO/dfj5ac/mUj0kttdRiKC1QLNSbMv4lbeBzFuHlMtct9mzyI+pJdFl2XWz01PLQ+om3K72crkEqdx1HreWKaUzE0IiJJAiIgCIiAIiIAmJmIAiIgCIiAYmki5nLHzUeg3nqb+05cdVKrpvY5R6n/l+kwAEXyAsJDRJW+2FdUUWQFrgnWxyjzlMqYt8y71BJP5QP/Eie2+2WrYxwGIp0lykA+Fm39bGamy9s3Wia1kpg5bgEki5Jc347h0mKyz+R6VVPGCf7LTR2yczpa6oAGYnebXt6gSybJ21fL3b+C25uPoeE66wmIXECqRcKBck6HxNYE+vKTGExQVQvDhblp/mXV2JroyzgdgrtWnUuHUrwvw/vM4PZwSqr020N72O/wBbSgbO2oxzHTKDop+1YydwW1wGU5zTJBsNLEX5Gd8kVKD+HYAmZBbI2+ri1QhWvYHcG8/KTl5Zpw1hUu1uz27rEClo7qKykDe1O2Zb/iAEqOxdsD6usB4kI03XDb79f3nZ21k8GcC5pnPbmBvH/bedRYzCjD4utQv9W9qlM/8A11LWtzsZXJYy2t70SfbahmQvS0GWx1+xUtv9GAMiUxuanh8XltlcUa1t2VvAxsNdHCm/nJrDB6tJEKF7MaThRchW8N7Dk1jfkZX9gYbO2LwNTQ1Fc/mUZWH+1+kcUmXQlsXEv1OqBTdh86DvFvuNhqNN998rGL29STEUnUnK1zlAABDDTqG0E+9hYh27pmQl6WamdDra4ZORbQkeRE3sV2eWnVyizUq6l6V1v3b77AncGHDgd01VPrGea48ZEZtFHch1ULTdmdTl1zWDFTx43t5yc7P4dz3YNmVtdfsnVSP1O6auCx2i0XILU9KQO9lVSAp89f1HKSvi7jvKbWynOwIGquACddxDA+0yzg1M9Oq7lVjOXCH6M2RrnIRbzXeD/EuNGoGUMNxAPvKLtqn9ZRxK/LWXunHJ1uVPlxHtLN2dr3QpxXd6HdLEZGiXiIknIiIgCIiAIiIAiIgCIiAJgzM461TKpPKAaVSrmq24JoP62B/YfvI7tVtPucPUYb1UkAc+A95qbdqFMiA5WvnJ/EdePK0qPaXa9SrVRbr4dCLfNbef1nEniZfTXykinYrZ7ClSQ61azDMR56segnBtTCeNaSm6pbN1Gg9rmWrB/WVSwFhTFgTrYsdSJr1sOKS1WUZqlR7L5t/Yae0yQg5G62aj0VIEq1RtQqDXgC3IjjbSSeE2uVWg9YHJ4VyoLErw38dZyYjZVxRog3LNd25qupbqdOk19q0RUrsF/wBPDi3599ugEOOFSaaN/CY0EM1wuVl0vcm9/wBBprJjYWyqmKxAqG4CIAgbmzb/AGEolIFEqV2Fy1wg53NgOpM7v7A7LelQTvSWqBRnJ4uQP9osIr5atZzbkY9Gmdnurqrg2YjUbj/y0vNOjYAXOgAmi6h6iJvy/WN7kKPK5ueklLTWYmzDLeVbEbJJKL3VMmmzgVG3rSvcADidbdJa5D7fxIoL3uUtuFhz4X5DhJkEU/A4t8PjSCAA9QU6gvYcbP8A9tpAdtB9ExlPFo4qAOHcqAAMtwaZtxKEjoJJ7SxD1aviXxOuamRuDIQcpPEkXEl9uUlxuEWmqIveKHQgfbA0G77wInG9dl8XjTOajUFKsSlmSsveoOBqKmpJH3qbBv8Apzg2Tjy1GjijfPRdqOIQG4HiylwDe1gVqC24MZD9hsV32GWi3+ph2NNeYyeKmOq56ZPJDzkvhatKhjKiMQaeKADKBuqKMt2HDOgt+USVPGU2riyP7Z7N7qulZQSAwbTiL309LD2lqoVadFzlOZKl3W1iAWFyp5A6HrIrbNT6mphiCalG2UmxL0T8pvxuBlPmh5iQXZuqz0nQ6GmVt5iW264cv0dUf34v6WkYRalKth1P4qZNr3ADKfKx06TW7N47xIx0zAqw5G9iPUEWmMF861F+ZL3H3l0zDpvHpOPGUxTxDhflq/WqeAY6MB+jfmlUWnHTu2vhNxZexMzU2Zie8pqeO4+om3LCgREQBERAEREAREQBERAE1q2rAcB4j03D3mwTNakL3b72vQaCQwaO3XRaTM6gm1lvzPH+Z07iMbm72obCzZV/FfiPYy+fEHHFUawuFUk+zAD9/wBJ13gKxrBFqBRSw6s7Nbfe2h8ybATJfLZKKPX8OpRqdjJbC4dkQD71if31nGjd9iVNyFoDoSd59f7TZ2jislKpWpm9l8CtvLOLLp5DWRuGvToUkcXqYglj5INxPrN1UMj2edZPk9N56op0Q5AzgkadbL6AayMxOzcytTQ2zDM7X1s2rP68Os3cUAagQHSle44acZprjSneVT4cwsB5blHp/aZ5rk+hVvs59j7H+kYzD0wv1OGGd9N7H5E5Tubw0qepsFBJPpck2lD+Gqd3SY1qi52a40+YW015y5VWFZlpg3Fwzf0Cxy9SAIgs7ZFsteGzseiQpdhZqpzkcrgAL0UAet5ITAmZZjKjM1NqYTvqT0/vKQDyPA9DNuYM6BSMepq4VagFqlI7gNzKQrj0trGzKTZGAvbN31M/gexI/K37yWq0e7xFRbeGsveL/UujjqLGa9E5Ey2saRI9UO8W6Tj0dpnWfag1sBiu9o+FMQMwO4Got81M+f2vzHlJXbSrjKK42idVASuo3qQfn9RvPlLP2j2WmKw1Wgx1YrUpuv2H4MPK5sbDUEzrLYO08Rs7EsKiMFuKeIpEXFj9teB0N/Mec4lHH/o0JK6GfUdiUcYcZg6WLTWvh1NOsotd18OdfUgB187TW2YgpVWYWy1AGXz3XHvf3kZgqa7OxbutQjB4pC5tqFNwAw4eEEG/InlLHidmkOqIVZWU1KLAjkMyj3BHr5S3HxKINKWP4c2wntiCWtazX9bzk25hrqpQf6bll5hG3r/TcfoJVOze1l+ksHYDRh4mAscw09d/tLviDmAK66e45ecrpg1HGX+XNOzUa/ZXa6tUNNAzK1zmA8II4XO+/lLdKggNKoLLa2tt0tlN7gEcZYuujKz7iIkkCIiAIiIAiIgCImDAOHFG4C8WNunGcWMxC01uTYGyjrPgNd2a/wAt18xzPXQdJobdxI+ju1gxtZQddToP3kNpEqLbxFG7cYvvVfIQQXCaEagaSt1lX6OtO1vpFZFb+ijZv1b9p87W2YVq/UMQTZmU7sx8t0jtpbUqLlWrTt3N7FdblvtWmT8bnamj1b7Px+Mq/pI1sKcTiEpK3gDC55qti7fwJt4naCjFVWZbrSVaa3O420A9Laz77C0wRiK9/DTQ3PnYk+m6RCuazHPoXLOTyBN7+2k9DybVCPXv0jxly0y6ju7ZrVK7XI490Ddm9DoJih3lbF0sKqg3OZvIE6f3lX2ltLNVqOh0NkX8KLYaeU7c+FnZXu1p4qsCa1QGoC29VYDKD5216zHFt9HoOH4q9ZO4DYFSnUCsAaa7iOFufteWTY9IZS41zm4P4RoP2v1nzjySBTXfUOW44DezdB+pEkKa2FhuGgl2GLk2fUzExJ0GZiIkgj9rYTOEZSA1NgwPluYdVJleWqDUqr9qysDwYH7PqN3WXBheVDDYQLWdFG4nU8RmG70vOGuzpHJsLECqpKORkLUyRa62Og8Q3206SkfFLB0kdWFSp39QAkZRkqZbLdiPlfL/AOJO0l+h7TW7Wo4q2l7DvRuPuLf9Tyn18T9mr9GRwq2o1O8OoU5CpzZfvnyHIS6MIuSUvRH5JR7h7OuMHtCoMMaFUhlp3NE21QWtbky+vCceF27Xw6UlSuxFJg6hrHUG5XXcu8W84obcWm79xTJRrqrVgAQh5jnpumvRoqWICg7z6cbaz14ePWo5FGCd83LZFo7QbOo41qeMw7oqVgGqodClQaG4O4af8vL12fVqlBO7ZSgFg177tNAJ0djqiqSDx1tx4fpO0vhBtHNTqUb/ACeIejf+JjvocY9M012aWnG0soVteIPr5yY2FisyleK/tODGUAVK8xeR+ycWEcHn4T5Tz0i7dLXEwJmdECIiAIiIAiIgCaW1cUadMlfmNlX+o7ug39JuGRtcd5WA+zTF/wA7f2W/vBKNF9nOqfV1DmbU38uPU3PWUvtlt6qrCmhpk0yCVZbZueo4y84/aS0lqOxASmQpJ48Mo6zoHtU1WpiqlY6h2JuDw4DoBLa6+Y5OL1E/h9u03c98O7cnTNuPo27fztI/H0Sz3GuY3/i0hKO0zazgMPPfN/AVgGDUnCkfZbUHpf8AaTDxvxy5I7t8l2paWXHbOGGwyBGdXrCzqDplsf7iQFerUpUXFgTUXKrbjbkBJjE7d74j6QuQ/LmGq25/hkXt2j39Re6YNTQWFuO7daVWbva6FMdlpx/DjsoMZiQav+lStUqAm2c38NP0JBvblPQlBbDlwAHADcJTuyHZRaGHp5gRWNmfqbhPQA2lyxD2FhvOg9Tx9pRDr0dXWObPjCjM7PwHgX0B8R6n/bN+fFGmFUAcJ9y1FIiIkgREQDEq2MDUsTdVJ4m2vhbf0uP0lqkbtOmFZatt10b+hv8ANjAKT8QsKa+HbJmV8ORVDA+IgcrbuB6Tcwm0BjcMtZVDM1NqTZh8tQCzDrqNOYkvj6FyDoQT3TDyI3/tKr2CpihisTgql9SKieeSxuD6FPYzuHrf0QzqinS7tih+wxX23Sd2WyqKpYa5dAN/SSnxS2fTTEivRYG/1NZVv9W6mysdNLgjU/dHOa3ZXu2qBKgJUgrcb1uPmvPa8e7nXp59kOMyrVGDXZrlwDvS2UAnj6Sx/C3aWXHooPhqBqfkbqSLdROXtDhRhgyZTULC91GhXde8qey8c1OpSrCwCuHVeQBGh5cfeU3f0aLqvZ6VrpbUyJxVALUuTYMMw/qHD9pNqwqKrr8rgMPRhf8AmaeLw3eUyF8TDcAePLynjmxEls6vnQG+o0PSbcjdj4RqanPYE8BqB14mSUIMRESSBERAEREA4cVVCKWO4C/+JHJUNOmXf5tT+Y62/ic206ouiHcTmPna1h1J/Sae3cC9alkQgfz7QCudt8WEwr00tUIplioFyzsdG6WJnS52hUYgm4I3qRofOx1XhOxdqrUoEpWHu1tOasNR+kgq6Zz4lV1taxAVxfiH+1L6uP8AkJKS9Fbq1KVTeMp0v/cT4GDIF1OYeR1kjidkqdEOv3CLMPIX+b1F5FHDvSN1uNeM2Rj10zPKXfZs08eVGuo5HjN/s+q1669yXRwcxVbagb9CCv6SPNY1Rldbm17zsj4SbESl3tbQs1k3jwjXTrMd7S6zsvr6Wl5wOPWo4GaxXVlbh13GSuGAZywNwN3mTrf+JGbTwSZGa+VuBUanXRfO5tJfAYfu6aryAHqeJmVHTZsTMTE7IMzERIAvERJAnxXphlKniCPefcQCvioWDU9zAZTcfaTcfYA9ZU+0+FbD18NjWbMUcLUIFtCdN3CxI6S9YrDAVM4v4rXHmOPtaaO3dmDE0alIC4dSL23Eag+4kxljDXRybf2WmMw7odUrLv8AMjwuPMTozC0mpu1N75qbFGG6xUkfrO2uw23Fah3FV7VaFlIJ1ZeBtvNtQfSdZfELtVgzinbD3d72cgFQWGlrsN+nLhNfiWcJ4/RRbDktJfbuEzYRK+dVamxXK7HMyX1CixJOtwoEomNWlSzjNYMcw01Gu4Lw6zZwWPqYonOctxpbfblffK/tDACm4uXfeTc8AbT0JKST66Zng47mnoP4X7TTG4FAGYil9UVJt8u4m3PlLxTphRYAAchPPfwa26MNjjTLfVV7IeQfXKfe4/NPQwM8e2vhLDcnqEzESskREQBERAEREAjMXQbOSATfQEcBNgHy3TbmnjqK5WY3FgSSN9gNZy12Dzx8RdpDF7RrtTPhp2ogg6ME3+XzFvaR+z8bVpAW8afdbxD/AB0lkw2xsBtAk4DEBauv1NYlWJ4lSTZr87mQ+O2HiMKxSorIRpqND/eb4KElhU5OLOaltClWFjYH7rHcfI7xNqpSYWDEOOT66eTCVr/2Z3zMFJtqSN81ae0a1I2BzDgDJlGUO4nalGXTLDi9ktUI7p8m4ZH4knQKRobkjhO7ezuyvo9ClRNswAeqd13I1GnLd6CdebA2ZXajSrhGUNZhpe2oNyLk7wDO0cEClMFzdiBmPTUzFZY5vWWOKSxHOF7yqAR4Usx/q4D219pJCa+CpWXXe2p9T/YWHSbE5OTMRMQBERJAiJmAYiIkMHDi6HeKV3X4iadLZjaZqrWG4L4f13ySmYwaamH2fTpm6oob71hmPq28zz18WOzYwm0GcLanib1l5B9M6+Xi8X556PlP+J/Zr6dgnCAGtSvUpaC5IGqX4BgLe0tqnwmmcyWo6DwtW1iOE58XSDt3nGwWx4a/zI2jUm18ylTuIPvwPvPo4tSj6PKa4yNKtX7ohlNmBBW3McR5+c9N9h9vjHYSnWHzWyuOTjff10PWeZBh8urm7cSeHkJefg/2tGGxXcObUq5AvfQVNArf/n25Ty/MqbXL/huol8PQUTAMzPMNIiIgCIiAIiIAlR+KW1/ouzMS4NmZe6U/iqeH+TLdOl//AFD7W8OGwoO9jWfXgLqoPqSfad1x5SSIbxHUWz8Opy34W13EEcj/ADLtR7ZYmgFQlcRRAANOrqej7x1vKfhEsB6TnvpPW/BGRhd8k+jsDAY7AY6wp1ThK+7u6/hDf0vuOs46XYWq2KpUqiEKzZi/2So1NmGhva3WdcYmmH0tczv74P8AZ96WAVq7u5qnOgZie7QaKFB+W/zW8xMd7lUuO7porSn/ACLhlSnTstlVbKAOE4sNV71gvAanyA4dTNmvgt1rkXudZy4HCBMxtqx19BumAvNsRESQImZiAIiIAiIkgRESAJmYiSBBERIB5s+JWwvoW0KiqLUqtq1PyzaMvR7nqJABt07u+NOwPpGD79B9ZhSanmaf2x00b8s6NpPcCe54F3KPF/DB5MO9OTEYEVBmN+W/SaIoEADcVPh6cf8AnKWTYVIVXFMm2fQevD9TInaa90zq2jIxUjkRwmiyFb9lVc5LpHo34f7e+nYOnUJu63p1PJ00v1Fj1lmnnr4LdpTh8WaLn6rEkKLnQOAcp67uonoQGeBbDjLD009MxESskREQDEzESAfLGeXfiFtj6btKvUBBRW7pOPhp6dLkkz0H282z9DwGIrfaVMqebt4V/Uzy/hE568zz85t8OGy0ovlkTZprpFTdPssBOBjc2HE/4nqPqJ58U28JzsN2dOOxdOlbwXzVPKmNT6X0E9OUqYUAAWAFgBwA4Tr/AODvZ/uMKa7Dx193lTG4dTc+07DnhWz5zbPWiuKwERESskRESQIiJAEREAREQwIiIAiIkgREQD4q0gwKkXDAgg8QRa0809uuzh2djGpC/dPepRPDIfseq2t6WnpmVL4k9lhtDCMqgd9T+spEj7Q3p6MBaXUWuuenFkeSw880apU3BsRx5TY2ywxNTv3sahAD6fMR9v1/xNCnU56EaEHeCNCD53n1U1BHMT3lxlHWjzlsWaxxOVhkPiGt14WI9jpPTnw/7SDH4OnVJ+sACVB+MDf6Hf1nl+lS0VlG7wtL58JO0gwWLFN2+qrkI2uim/hboSR+aeb5UJTjyNtUknxR6JiYBmZ5peZiIgCYMXnzVqBQSdwBJ9BAOnPj/tshcPhFPzE1anSwQe5Y68hOqqWgE2+2+2TjsfWqg3XOVX+ldB+01QZ7HjVqMFph8l7iDNvkh2U2QcXiqVFftsLn7q72PRbyIZrzuP4E7CstTFuN/wBXTuOROc/7R0M48u3jDF9OvGr707XwlBaaKiiyqAoA4AAAftOaInkmwRESQIiJAEREkCIiAImM0zAEREgCIiAIiJIE+WW8+ogHnn4v9nPomN75BaliruOS1B869fm6mU1Z6X7d9nVx+Dq0WNiBnRvuuuoPpzE8yUW4HeCRpzBsbeV563g3clwZi8iH0xXqZbBVF3/ecIo5GUk3JO+SKKDoRefGO2eqEHyFtb2mqyBXCxI9BfC/tN9NwihzetRsj82AGj9Rv85c55n+Hu3mweMputyrEU3X7ysVHuDrPSyHSeLfXwmzfCWrT6iIlJ0JR/jB2g+h7PqBTapX+pTXUZvmPRf3l3M89fHnbDVcclDXJRQEDmz3Jb2AHSWUw5Twhvo6/wAImtzvOs23NhOGiLCHae0n0edL+Ujb2TgWr1kpoLs7BQPU/wAWPtPUuwNlLhMPSoJa1NQPU8W6nWdQ/A3Yy1az4lt9IWQfifex9B+5nd4nkeRZymb648YpCIiZ9OxERJ0CImDI0GYmIJkkGYmLzF5y3h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4" name="AutoShape 6" descr="data:image/jpeg;base64,/9j/4AAQSkZJRgABAQAAAQABAAD/2wCEAAkGBxQREhQUExQVFhUVGBcVGBgWFRoaHRYYGBcXHSAUHBsYHCggGBolHRYZITEhJSkrLi4uGB8zODMsNygtLisBCgoKDg0OGhAQGywkHyQsLCwsLCwsLCwsLCwsLCwsLCwsLCwsLCwsLCwsLCwsLCwsLCwsLCwsLCwsLCwsLCwsN//AABEIAL4BCgMBIgACEQEDEQH/xAAcAAEAAgIDAQAAAAAAAAAAAAAABQYBBAMHCAL/xAA/EAACAQIDBQYCCQMDAwUAAAABAgADEQQSIQUxQVGBBhMiYXGRBzIUI0JSYoKhscFy0eEzsvCDkvEIFSRjwv/EABoBAQADAQEBAAAAAAAAAAAAAAABAwQCBQb/xAAkEQACAwACAwACAgMAAAAAAAAAAQIDERIhBDFBE1EiMkJhof/aAAwDAQACEQMRAD8A7xiJiAZiaO09qU6AGc6ncBvP+POVzaHaV2uEsoP2hv8A10nLkkSk2WqriUX5mA0vqeEiMX2lpqPAM2/Umw9OesprV2dnK6sd54nzvuteZpYd3+Y6WJI9PSRrZ2oovWB25Sel3jMqAaNmYDKeU28Bj6dZc1Ngw3aSgYvs93iIEKl2UOgO69xcHzsDwm32bqtRFgyrmYBlA+0NLEnjJTZDisL9E+abXF59To4EREAREQBERAEREAREQBERAEREAQZi8j9tY00qZsCWbQWH69JGg3kqA7iDbkZ9Sg0qhUGzFW5jQzfG06qqqh8xYC97HQgcd941I74MsD7XpB8hax5kael5vI4OoNxK/TqUKuhGRhp69Zu0sIU+Um3lC05ZKxNH6eF+f3t/E2KGIVxdWBHkY0g5omIkgXkTtrbtPD2U3LsCQo5DiTuUTW23tVgCtIgWJVm4gi2g89f2lRqbNNZ17qpmq2dqmfUFTvAPEmctv4dRj9PrbeOq12DOANLBQDoPMnUnoJ8UqQIBOoOm/cRIzEVait3d8yAKSSCo7uoPAxOpGV/CdeImz3Ye1NWuSaZcDwlVJsxAPEayuM96NEq2o8iR2v8A/FpBrXa6AKD8wJAyjgTrOA7ealU7sJlZjuYeJSuuXTfb1n3g8Dno4nCuSQWaom/XKTdc3qN3nM4OihuiDXwsrXJOoFwSd+ob3Eusi3X0Z4WpT/Zz4etUau7KMy+F0J8JQ3v8vKxt0vObGUhSrsRurfXDXcwADgctdZr4XaCUmBO/dfj5ac/mUj0kttdRiKC1QLNSbMv4lbeBzFuHlMtct9mzyI+pJdFl2XWz01PLQ+om3K72crkEqdx1HreWKaUzE0IiJJAiIgCIiAIiIAmJmIAiIgCIiAYmki5nLHzUeg3nqb+05cdVKrpvY5R6n/l+kwAEXyAsJDRJW+2FdUUWQFrgnWxyjzlMqYt8y71BJP5QP/Eie2+2WrYxwGIp0lykA+Fm39bGamy9s3Wia1kpg5bgEki5Jc347h0mKyz+R6VVPGCf7LTR2yczpa6oAGYnebXt6gSybJ21fL3b+C25uPoeE66wmIXECqRcKBck6HxNYE+vKTGExQVQvDhblp/mXV2JroyzgdgrtWnUuHUrwvw/vM4PZwSqr020N72O/wBbSgbO2oxzHTKDop+1YydwW1wGU5zTJBsNLEX5Gd8kVKD+HYAmZBbI2+ri1QhWvYHcG8/KTl5Zpw1hUu1uz27rEClo7qKykDe1O2Zb/iAEqOxdsD6usB4kI03XDb79f3nZ21k8GcC5pnPbmBvH/bedRYzCjD4utQv9W9qlM/8A11LWtzsZXJYy2t70SfbahmQvS0GWx1+xUtv9GAMiUxuanh8XltlcUa1t2VvAxsNdHCm/nJrDB6tJEKF7MaThRchW8N7Dk1jfkZX9gYbO2LwNTQ1Fc/mUZWH+1+kcUmXQlsXEv1OqBTdh86DvFvuNhqNN998rGL29STEUnUnK1zlAABDDTqG0E+9hYh27pmQl6WamdDra4ZORbQkeRE3sV2eWnVyizUq6l6V1v3b77AncGHDgd01VPrGea48ZEZtFHch1ULTdmdTl1zWDFTx43t5yc7P4dz3YNmVtdfsnVSP1O6auCx2i0XILU9KQO9lVSAp89f1HKSvi7jvKbWynOwIGquACddxDA+0yzg1M9Oq7lVjOXCH6M2RrnIRbzXeD/EuNGoGUMNxAPvKLtqn9ZRxK/LWXunHJ1uVPlxHtLN2dr3QpxXd6HdLEZGiXiIknIiIgCIiAIiIAiIgCIiAJgzM461TKpPKAaVSrmq24JoP62B/YfvI7tVtPucPUYb1UkAc+A95qbdqFMiA5WvnJ/EdePK0qPaXa9SrVRbr4dCLfNbef1nEniZfTXykinYrZ7ClSQ61azDMR56segnBtTCeNaSm6pbN1Gg9rmWrB/WVSwFhTFgTrYsdSJr1sOKS1WUZqlR7L5t/Yae0yQg5G62aj0VIEq1RtQqDXgC3IjjbSSeE2uVWg9YHJ4VyoLErw38dZyYjZVxRog3LNd25qupbqdOk19q0RUrsF/wBPDi3599ugEOOFSaaN/CY0EM1wuVl0vcm9/wBBprJjYWyqmKxAqG4CIAgbmzb/AGEolIFEqV2Fy1wg53NgOpM7v7A7LelQTvSWqBRnJ4uQP9osIr5atZzbkY9Gmdnurqrg2YjUbj/y0vNOjYAXOgAmi6h6iJvy/WN7kKPK5ueklLTWYmzDLeVbEbJJKL3VMmmzgVG3rSvcADidbdJa5D7fxIoL3uUtuFhz4X5DhJkEU/A4t8PjSCAA9QU6gvYcbP8A9tpAdtB9ExlPFo4qAOHcqAAMtwaZtxKEjoJJ7SxD1aviXxOuamRuDIQcpPEkXEl9uUlxuEWmqIveKHQgfbA0G77wInG9dl8XjTOajUFKsSlmSsveoOBqKmpJH3qbBv8Apzg2Tjy1GjijfPRdqOIQG4HiylwDe1gVqC24MZD9hsV32GWi3+ph2NNeYyeKmOq56ZPJDzkvhatKhjKiMQaeKADKBuqKMt2HDOgt+USVPGU2riyP7Z7N7qulZQSAwbTiL309LD2lqoVadFzlOZKl3W1iAWFyp5A6HrIrbNT6mphiCalG2UmxL0T8pvxuBlPmh5iQXZuqz0nQ6GmVt5iW264cv0dUf34v6WkYRalKth1P4qZNr3ADKfKx06TW7N47xIx0zAqw5G9iPUEWmMF861F+ZL3H3l0zDpvHpOPGUxTxDhflq/WqeAY6MB+jfmlUWnHTu2vhNxZexMzU2Zie8pqeO4+om3LCgREQBERAEREAREQBERAE1q2rAcB4j03D3mwTNakL3b72vQaCQwaO3XRaTM6gm1lvzPH+Z07iMbm72obCzZV/FfiPYy+fEHHFUawuFUk+zAD9/wBJ13gKxrBFqBRSw6s7Nbfe2h8ybATJfLZKKPX8OpRqdjJbC4dkQD71if31nGjd9iVNyFoDoSd59f7TZ2jislKpWpm9l8CtvLOLLp5DWRuGvToUkcXqYglj5INxPrN1UMj2edZPk9N56op0Q5AzgkadbL6AayMxOzcytTQ2zDM7X1s2rP68Os3cUAagQHSle44acZprjSneVT4cwsB5blHp/aZ5rk+hVvs59j7H+kYzD0wv1OGGd9N7H5E5Tubw0qepsFBJPpck2lD+Gqd3SY1qi52a40+YW015y5VWFZlpg3Fwzf0Cxy9SAIgs7ZFsteGzseiQpdhZqpzkcrgAL0UAet5ITAmZZjKjM1NqYTvqT0/vKQDyPA9DNuYM6BSMepq4VagFqlI7gNzKQrj0trGzKTZGAvbN31M/gexI/K37yWq0e7xFRbeGsveL/UujjqLGa9E5Ey2saRI9UO8W6Tj0dpnWfag1sBiu9o+FMQMwO4Got81M+f2vzHlJXbSrjKK42idVASuo3qQfn9RvPlLP2j2WmKw1Wgx1YrUpuv2H4MPK5sbDUEzrLYO08Rs7EsKiMFuKeIpEXFj9teB0N/Mec4lHH/o0JK6GfUdiUcYcZg6WLTWvh1NOsotd18OdfUgB187TW2YgpVWYWy1AGXz3XHvf3kZgqa7OxbutQjB4pC5tqFNwAw4eEEG/InlLHidmkOqIVZWU1KLAjkMyj3BHr5S3HxKINKWP4c2wntiCWtazX9bzk25hrqpQf6bll5hG3r/TcfoJVOze1l+ksHYDRh4mAscw09d/tLviDmAK66e45ecrpg1HGX+XNOzUa/ZXa6tUNNAzK1zmA8II4XO+/lLdKggNKoLLa2tt0tlN7gEcZYuujKz7iIkkCIiAIiIAiIgCImDAOHFG4C8WNunGcWMxC01uTYGyjrPgNd2a/wAt18xzPXQdJobdxI+ju1gxtZQddToP3kNpEqLbxFG7cYvvVfIQQXCaEagaSt1lX6OtO1vpFZFb+ijZv1b9p87W2YVq/UMQTZmU7sx8t0jtpbUqLlWrTt3N7FdblvtWmT8bnamj1b7Px+Mq/pI1sKcTiEpK3gDC55qti7fwJt4naCjFVWZbrSVaa3O420A9Laz77C0wRiK9/DTQ3PnYk+m6RCuazHPoXLOTyBN7+2k9DybVCPXv0jxly0y6ju7ZrVK7XI490Ddm9DoJih3lbF0sKqg3OZvIE6f3lX2ltLNVqOh0NkX8KLYaeU7c+FnZXu1p4qsCa1QGoC29VYDKD5216zHFt9HoOH4q9ZO4DYFSnUCsAaa7iOFufteWTY9IZS41zm4P4RoP2v1nzjySBTXfUOW44DezdB+pEkKa2FhuGgl2GLk2fUzExJ0GZiIkgj9rYTOEZSA1NgwPluYdVJleWqDUqr9qysDwYH7PqN3WXBheVDDYQLWdFG4nU8RmG70vOGuzpHJsLECqpKORkLUyRa62Og8Q3206SkfFLB0kdWFSp39QAkZRkqZbLdiPlfL/AOJO0l+h7TW7Wo4q2l7DvRuPuLf9Tyn18T9mr9GRwq2o1O8OoU5CpzZfvnyHIS6MIuSUvRH5JR7h7OuMHtCoMMaFUhlp3NE21QWtbky+vCceF27Xw6UlSuxFJg6hrHUG5XXcu8W84obcWm79xTJRrqrVgAQh5jnpumvRoqWICg7z6cbaz14ePWo5FGCd83LZFo7QbOo41qeMw7oqVgGqodClQaG4O4af8vL12fVqlBO7ZSgFg177tNAJ0djqiqSDx1tx4fpO0vhBtHNTqUb/ACeIejf+JjvocY9M012aWnG0soVteIPr5yY2FisyleK/tODGUAVK8xeR+ycWEcHn4T5Tz0i7dLXEwJmdECIiAIiIAiIgCaW1cUadMlfmNlX+o7ug39JuGRtcd5WA+zTF/wA7f2W/vBKNF9nOqfV1DmbU38uPU3PWUvtlt6qrCmhpk0yCVZbZueo4y84/aS0lqOxASmQpJ48Mo6zoHtU1WpiqlY6h2JuDw4DoBLa6+Y5OL1E/h9u03c98O7cnTNuPo27fztI/H0Sz3GuY3/i0hKO0zazgMPPfN/AVgGDUnCkfZbUHpf8AaTDxvxy5I7t8l2paWXHbOGGwyBGdXrCzqDplsf7iQFerUpUXFgTUXKrbjbkBJjE7d74j6QuQ/LmGq25/hkXt2j39Re6YNTQWFuO7daVWbva6FMdlpx/DjsoMZiQav+lStUqAm2c38NP0JBvblPQlBbDlwAHADcJTuyHZRaGHp5gRWNmfqbhPQA2lyxD2FhvOg9Tx9pRDr0dXWObPjCjM7PwHgX0B8R6n/bN+fFGmFUAcJ9y1FIiIkgREQDEq2MDUsTdVJ4m2vhbf0uP0lqkbtOmFZatt10b+hv8ANjAKT8QsKa+HbJmV8ORVDA+IgcrbuB6Tcwm0BjcMtZVDM1NqTZh8tQCzDrqNOYkvj6FyDoQT3TDyI3/tKr2CpihisTgql9SKieeSxuD6FPYzuHrf0QzqinS7tih+wxX23Sd2WyqKpYa5dAN/SSnxS2fTTEivRYG/1NZVv9W6mysdNLgjU/dHOa3ZXu2qBKgJUgrcb1uPmvPa8e7nXp59kOMyrVGDXZrlwDvS2UAnj6Sx/C3aWXHooPhqBqfkbqSLdROXtDhRhgyZTULC91GhXde8qey8c1OpSrCwCuHVeQBGh5cfeU3f0aLqvZ6VrpbUyJxVALUuTYMMw/qHD9pNqwqKrr8rgMPRhf8AmaeLw3eUyF8TDcAePLynjmxEls6vnQG+o0PSbcjdj4RqanPYE8BqB14mSUIMRESSBERAEREA4cVVCKWO4C/+JHJUNOmXf5tT+Y62/ic206ouiHcTmPna1h1J/Sae3cC9alkQgfz7QCudt8WEwr00tUIplioFyzsdG6WJnS52hUYgm4I3qRofOx1XhOxdqrUoEpWHu1tOasNR+kgq6Zz4lV1taxAVxfiH+1L6uP8AkJKS9Fbq1KVTeMp0v/cT4GDIF1OYeR1kjidkqdEOv3CLMPIX+b1F5FHDvSN1uNeM2Rj10zPKXfZs08eVGuo5HjN/s+q1669yXRwcxVbagb9CCv6SPNY1Rldbm17zsj4SbESl3tbQs1k3jwjXTrMd7S6zsvr6Wl5wOPWo4GaxXVlbh13GSuGAZywNwN3mTrf+JGbTwSZGa+VuBUanXRfO5tJfAYfu6aryAHqeJmVHTZsTMTE7IMzERIAvERJAnxXphlKniCPefcQCvioWDU9zAZTcfaTcfYA9ZU+0+FbD18NjWbMUcLUIFtCdN3CxI6S9YrDAVM4v4rXHmOPtaaO3dmDE0alIC4dSL23Eag+4kxljDXRybf2WmMw7odUrLv8AMjwuPMTozC0mpu1N75qbFGG6xUkfrO2uw23Fah3FV7VaFlIJ1ZeBtvNtQfSdZfELtVgzinbD3d72cgFQWGlrsN+nLhNfiWcJ4/RRbDktJfbuEzYRK+dVamxXK7HMyX1CixJOtwoEomNWlSzjNYMcw01Gu4Lw6zZwWPqYonOctxpbfblffK/tDACm4uXfeTc8AbT0JKST66Zng47mnoP4X7TTG4FAGYil9UVJt8u4m3PlLxTphRYAAchPPfwa26MNjjTLfVV7IeQfXKfe4/NPQwM8e2vhLDcnqEzESskREQBERAEREAjMXQbOSATfQEcBNgHy3TbmnjqK5WY3FgSSN9gNZy12Dzx8RdpDF7RrtTPhp2ogg6ME3+XzFvaR+z8bVpAW8afdbxD/AB0lkw2xsBtAk4DEBauv1NYlWJ4lSTZr87mQ+O2HiMKxSorIRpqND/eb4KElhU5OLOaltClWFjYH7rHcfI7xNqpSYWDEOOT66eTCVr/2Z3zMFJtqSN81ae0a1I2BzDgDJlGUO4nalGXTLDi9ktUI7p8m4ZH4knQKRobkjhO7ezuyvo9ClRNswAeqd13I1GnLd6CdebA2ZXajSrhGUNZhpe2oNyLk7wDO0cEClMFzdiBmPTUzFZY5vWWOKSxHOF7yqAR4Usx/q4D219pJCa+CpWXXe2p9T/YWHSbE5OTMRMQBERJAiJmAYiIkMHDi6HeKV3X4iadLZjaZqrWG4L4f13ySmYwaamH2fTpm6oob71hmPq28zz18WOzYwm0GcLanib1l5B9M6+Xi8X556PlP+J/Zr6dgnCAGtSvUpaC5IGqX4BgLe0tqnwmmcyWo6DwtW1iOE58XSDt3nGwWx4a/zI2jUm18ylTuIPvwPvPo4tSj6PKa4yNKtX7ohlNmBBW3McR5+c9N9h9vjHYSnWHzWyuOTjff10PWeZBh8urm7cSeHkJefg/2tGGxXcObUq5AvfQVNArf/n25Ty/MqbXL/huol8PQUTAMzPMNIiIgCIiAIiIAlR+KW1/ouzMS4NmZe6U/iqeH+TLdOl//AFD7W8OGwoO9jWfXgLqoPqSfad1x5SSIbxHUWz8Opy34W13EEcj/ADLtR7ZYmgFQlcRRAANOrqej7x1vKfhEsB6TnvpPW/BGRhd8k+jsDAY7AY6wp1ThK+7u6/hDf0vuOs46XYWq2KpUqiEKzZi/2So1NmGhva3WdcYmmH0tczv74P8AZ96WAVq7u5qnOgZie7QaKFB+W/zW8xMd7lUuO7porSn/ACLhlSnTstlVbKAOE4sNV71gvAanyA4dTNmvgt1rkXudZy4HCBMxtqx19BumAvNsRESQImZiAIiIAiIkgRESAJmYiSBBERIB5s+JWwvoW0KiqLUqtq1PyzaMvR7nqJABt07u+NOwPpGD79B9ZhSanmaf2x00b8s6NpPcCe54F3KPF/DB5MO9OTEYEVBmN+W/SaIoEADcVPh6cf8AnKWTYVIVXFMm2fQevD9TInaa90zq2jIxUjkRwmiyFb9lVc5LpHo34f7e+nYOnUJu63p1PJ00v1Fj1lmnnr4LdpTh8WaLn6rEkKLnQOAcp67uonoQGeBbDjLD009MxESskREQDEzESAfLGeXfiFtj6btKvUBBRW7pOPhp6dLkkz0H282z9DwGIrfaVMqebt4V/Uzy/hE568zz85t8OGy0ovlkTZprpFTdPssBOBjc2HE/4nqPqJ58U28JzsN2dOOxdOlbwXzVPKmNT6X0E9OUqYUAAWAFgBwA4Tr/AODvZ/uMKa7Dx193lTG4dTc+07DnhWz5zbPWiuKwERESskRESQIiJAEREAREQwIiIAiIkgREQD4q0gwKkXDAgg8QRa0809uuzh2djGpC/dPepRPDIfseq2t6WnpmVL4k9lhtDCMqgd9T+spEj7Q3p6MBaXUWuuenFkeSw880apU3BsRx5TY2ywxNTv3sahAD6fMR9v1/xNCnU56EaEHeCNCD53n1U1BHMT3lxlHWjzlsWaxxOVhkPiGt14WI9jpPTnw/7SDH4OnVJ+sACVB+MDf6Hf1nl+lS0VlG7wtL58JO0gwWLFN2+qrkI2uim/hboSR+aeb5UJTjyNtUknxR6JiYBmZ5peZiIgCYMXnzVqBQSdwBJ9BAOnPj/tshcPhFPzE1anSwQe5Y68hOqqWgE2+2+2TjsfWqg3XOVX+ldB+01QZ7HjVqMFph8l7iDNvkh2U2QcXiqVFftsLn7q72PRbyIZrzuP4E7CstTFuN/wBXTuOROc/7R0M48u3jDF9OvGr707XwlBaaKiiyqAoA4AAAftOaInkmwRESQIiJAEREkCIiAImM0zAEREgCIiAIiJIE+WW8+ogHnn4v9nPomN75BaliruOS1B869fm6mU1Z6X7d9nVx+Dq0WNiBnRvuuuoPpzE8yUW4HeCRpzBsbeV563g3clwZi8iH0xXqZbBVF3/ecIo5GUk3JO+SKKDoRefGO2eqEHyFtb2mqyBXCxI9BfC/tN9NwihzetRsj82AGj9Rv85c55n+Hu3mweMputyrEU3X7ysVHuDrPSyHSeLfXwmzfCWrT6iIlJ0JR/jB2g+h7PqBTapX+pTXUZvmPRf3l3M89fHnbDVcclDXJRQEDmz3Jb2AHSWUw5Twhvo6/wAImtzvOs23NhOGiLCHae0n0edL+Ujb2TgWr1kpoLs7BQPU/wAWPtPUuwNlLhMPSoJa1NQPU8W6nWdQ/A3Yy1az4lt9IWQfifex9B+5nd4nkeRZymb648YpCIiZ9OxERJ0CImDI0GYmIJkkGYmLzF5y3hJ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5" name="AutoShape 8" descr="data:image/jpeg;base64,/9j/4AAQSkZJRgABAQAAAQABAAD/2wCEAAkGBxQREhQUExQVFhUVGBcVGBgWFRoaHRYYGBcXHSAUHBsYHCggGBolHRYZITEhJSkrLi4uGB8zODMsNygtLisBCgoKDg0OGhAQGywkHyQsLCwsLCwsLCwsLCwsLCwsLCwsLCwsLCwsLCwsLCwsLCwsLCwsLCwsLCwsLCwsLCwsN//AABEIAL4BCgMBIgACEQEDEQH/xAAcAAEAAgIDAQAAAAAAAAAAAAAABQYBBAMHCAL/xAA/EAACAQIDBQYCCQMDAwUAAAABAgADEQQSIQUxQVGBBhMiYXGRBzIUI0JSYoKhscFy0eEzsvCDkvEIFSRjwv/EABoBAQADAQEBAAAAAAAAAAAAAAABAwQCBQb/xAAkEQACAwACAwACAgMAAAAAAAAAAQIDERIhBDFBE1EiMkJhof/aAAwDAQACEQMRAD8A7xiJiAZiaO09qU6AGc6ncBvP+POVzaHaV2uEsoP2hv8A10nLkkSk2WqriUX5mA0vqeEiMX2lpqPAM2/Umw9OesprV2dnK6sd54nzvuteZpYd3+Y6WJI9PSRrZ2oovWB25Sel3jMqAaNmYDKeU28Bj6dZc1Ngw3aSgYvs93iIEKl2UOgO69xcHzsDwm32bqtRFgyrmYBlA+0NLEnjJTZDisL9E+abXF59To4EREAREQBERAEREAREQBERAEREAQZi8j9tY00qZsCWbQWH69JGg3kqA7iDbkZ9Sg0qhUGzFW5jQzfG06qqqh8xYC97HQgcd941I74MsD7XpB8hax5kael5vI4OoNxK/TqUKuhGRhp69Zu0sIU+Um3lC05ZKxNH6eF+f3t/E2KGIVxdWBHkY0g5omIkgXkTtrbtPD2U3LsCQo5DiTuUTW23tVgCtIgWJVm4gi2g89f2lRqbNNZ17qpmq2dqmfUFTvAPEmctv4dRj9PrbeOq12DOANLBQDoPMnUnoJ8UqQIBOoOm/cRIzEVait3d8yAKSSCo7uoPAxOpGV/CdeImz3Ye1NWuSaZcDwlVJsxAPEayuM96NEq2o8iR2v8A/FpBrXa6AKD8wJAyjgTrOA7ealU7sJlZjuYeJSuuXTfb1n3g8Dno4nCuSQWaom/XKTdc3qN3nM4OihuiDXwsrXJOoFwSd+ob3Eusi3X0Z4WpT/Zz4etUau7KMy+F0J8JQ3v8vKxt0vObGUhSrsRurfXDXcwADgctdZr4XaCUmBO/dfj5ac/mUj0kttdRiKC1QLNSbMv4lbeBzFuHlMtct9mzyI+pJdFl2XWz01PLQ+om3K72crkEqdx1HreWKaUzE0IiJJAiIgCIiAIiIAmJmIAiIgCIiAYmki5nLHzUeg3nqb+05cdVKrpvY5R6n/l+kwAEXyAsJDRJW+2FdUUWQFrgnWxyjzlMqYt8y71BJP5QP/Eie2+2WrYxwGIp0lykA+Fm39bGamy9s3Wia1kpg5bgEki5Jc347h0mKyz+R6VVPGCf7LTR2yczpa6oAGYnebXt6gSybJ21fL3b+C25uPoeE66wmIXECqRcKBck6HxNYE+vKTGExQVQvDhblp/mXV2JroyzgdgrtWnUuHUrwvw/vM4PZwSqr020N72O/wBbSgbO2oxzHTKDop+1YydwW1wGU5zTJBsNLEX5Gd8kVKD+HYAmZBbI2+ri1QhWvYHcG8/KTl5Zpw1hUu1uz27rEClo7qKykDe1O2Zb/iAEqOxdsD6usB4kI03XDb79f3nZ21k8GcC5pnPbmBvH/bedRYzCjD4utQv9W9qlM/8A11LWtzsZXJYy2t70SfbahmQvS0GWx1+xUtv9GAMiUxuanh8XltlcUa1t2VvAxsNdHCm/nJrDB6tJEKF7MaThRchW8N7Dk1jfkZX9gYbO2LwNTQ1Fc/mUZWH+1+kcUmXQlsXEv1OqBTdh86DvFvuNhqNN998rGL29STEUnUnK1zlAABDDTqG0E+9hYh27pmQl6WamdDra4ZORbQkeRE3sV2eWnVyizUq6l6V1v3b77AncGHDgd01VPrGea48ZEZtFHch1ULTdmdTl1zWDFTx43t5yc7P4dz3YNmVtdfsnVSP1O6auCx2i0XILU9KQO9lVSAp89f1HKSvi7jvKbWynOwIGquACddxDA+0yzg1M9Oq7lVjOXCH6M2RrnIRbzXeD/EuNGoGUMNxAPvKLtqn9ZRxK/LWXunHJ1uVPlxHtLN2dr3QpxXd6HdLEZGiXiIknIiIgCIiAIiIAiIgCIiAJgzM461TKpPKAaVSrmq24JoP62B/YfvI7tVtPucPUYb1UkAc+A95qbdqFMiA5WvnJ/EdePK0qPaXa9SrVRbr4dCLfNbef1nEniZfTXykinYrZ7ClSQ61azDMR56segnBtTCeNaSm6pbN1Gg9rmWrB/WVSwFhTFgTrYsdSJr1sOKS1WUZqlR7L5t/Yae0yQg5G62aj0VIEq1RtQqDXgC3IjjbSSeE2uVWg9YHJ4VyoLErw38dZyYjZVxRog3LNd25qupbqdOk19q0RUrsF/wBPDi3599ugEOOFSaaN/CY0EM1wuVl0vcm9/wBBprJjYWyqmKxAqG4CIAgbmzb/AGEolIFEqV2Fy1wg53NgOpM7v7A7LelQTvSWqBRnJ4uQP9osIr5atZzbkY9Gmdnurqrg2YjUbj/y0vNOjYAXOgAmi6h6iJvy/WN7kKPK5ueklLTWYmzDLeVbEbJJKL3VMmmzgVG3rSvcADidbdJa5D7fxIoL3uUtuFhz4X5DhJkEU/A4t8PjSCAA9QU6gvYcbP8A9tpAdtB9ExlPFo4qAOHcqAAMtwaZtxKEjoJJ7SxD1aviXxOuamRuDIQcpPEkXEl9uUlxuEWmqIveKHQgfbA0G77wInG9dl8XjTOajUFKsSlmSsveoOBqKmpJH3qbBv8Apzg2Tjy1GjijfPRdqOIQG4HiylwDe1gVqC24MZD9hsV32GWi3+ph2NNeYyeKmOq56ZPJDzkvhatKhjKiMQaeKADKBuqKMt2HDOgt+USVPGU2riyP7Z7N7qulZQSAwbTiL309LD2lqoVadFzlOZKl3W1iAWFyp5A6HrIrbNT6mphiCalG2UmxL0T8pvxuBlPmh5iQXZuqz0nQ6GmVt5iW264cv0dUf34v6WkYRalKth1P4qZNr3ADKfKx06TW7N47xIx0zAqw5G9iPUEWmMF861F+ZL3H3l0zDpvHpOPGUxTxDhflq/WqeAY6MB+jfmlUWnHTu2vhNxZexMzU2Zie8pqeO4+om3LCgREQBERAEREAREQBERAE1q2rAcB4j03D3mwTNakL3b72vQaCQwaO3XRaTM6gm1lvzPH+Z07iMbm72obCzZV/FfiPYy+fEHHFUawuFUk+zAD9/wBJ13gKxrBFqBRSw6s7Nbfe2h8ybATJfLZKKPX8OpRqdjJbC4dkQD71if31nGjd9iVNyFoDoSd59f7TZ2jislKpWpm9l8CtvLOLLp5DWRuGvToUkcXqYglj5INxPrN1UMj2edZPk9N56op0Q5AzgkadbL6AayMxOzcytTQ2zDM7X1s2rP68Os3cUAagQHSle44acZprjSneVT4cwsB5blHp/aZ5rk+hVvs59j7H+kYzD0wv1OGGd9N7H5E5Tubw0qepsFBJPpck2lD+Gqd3SY1qi52a40+YW015y5VWFZlpg3Fwzf0Cxy9SAIgs7ZFsteGzseiQpdhZqpzkcrgAL0UAet5ITAmZZjKjM1NqYTvqT0/vKQDyPA9DNuYM6BSMepq4VagFqlI7gNzKQrj0trGzKTZGAvbN31M/gexI/K37yWq0e7xFRbeGsveL/UujjqLGa9E5Ey2saRI9UO8W6Tj0dpnWfag1sBiu9o+FMQMwO4Got81M+f2vzHlJXbSrjKK42idVASuo3qQfn9RvPlLP2j2WmKw1Wgx1YrUpuv2H4MPK5sbDUEzrLYO08Rs7EsKiMFuKeIpEXFj9teB0N/Mec4lHH/o0JK6GfUdiUcYcZg6WLTWvh1NOsotd18OdfUgB187TW2YgpVWYWy1AGXz3XHvf3kZgqa7OxbutQjB4pC5tqFNwAw4eEEG/InlLHidmkOqIVZWU1KLAjkMyj3BHr5S3HxKINKWP4c2wntiCWtazX9bzk25hrqpQf6bll5hG3r/TcfoJVOze1l+ksHYDRh4mAscw09d/tLviDmAK66e45ecrpg1HGX+XNOzUa/ZXa6tUNNAzK1zmA8II4XO+/lLdKggNKoLLa2tt0tlN7gEcZYuujKz7iIkkCIiAIiIAiIgCImDAOHFG4C8WNunGcWMxC01uTYGyjrPgNd2a/wAt18xzPXQdJobdxI+ju1gxtZQddToP3kNpEqLbxFG7cYvvVfIQQXCaEagaSt1lX6OtO1vpFZFb+ijZv1b9p87W2YVq/UMQTZmU7sx8t0jtpbUqLlWrTt3N7FdblvtWmT8bnamj1b7Px+Mq/pI1sKcTiEpK3gDC55qti7fwJt4naCjFVWZbrSVaa3O420A9Laz77C0wRiK9/DTQ3PnYk+m6RCuazHPoXLOTyBN7+2k9DybVCPXv0jxly0y6ju7ZrVK7XI490Ddm9DoJih3lbF0sKqg3OZvIE6f3lX2ltLNVqOh0NkX8KLYaeU7c+FnZXu1p4qsCa1QGoC29VYDKD5216zHFt9HoOH4q9ZO4DYFSnUCsAaa7iOFufteWTY9IZS41zm4P4RoP2v1nzjySBTXfUOW44DezdB+pEkKa2FhuGgl2GLk2fUzExJ0GZiIkgj9rYTOEZSA1NgwPluYdVJleWqDUqr9qysDwYH7PqN3WXBheVDDYQLWdFG4nU8RmG70vOGuzpHJsLECqpKORkLUyRa62Og8Q3206SkfFLB0kdWFSp39QAkZRkqZbLdiPlfL/AOJO0l+h7TW7Wo4q2l7DvRuPuLf9Tyn18T9mr9GRwq2o1O8OoU5CpzZfvnyHIS6MIuSUvRH5JR7h7OuMHtCoMMaFUhlp3NE21QWtbky+vCceF27Xw6UlSuxFJg6hrHUG5XXcu8W84obcWm79xTJRrqrVgAQh5jnpumvRoqWICg7z6cbaz14ePWo5FGCd83LZFo7QbOo41qeMw7oqVgGqodClQaG4O4af8vL12fVqlBO7ZSgFg177tNAJ0djqiqSDx1tx4fpO0vhBtHNTqUb/ACeIejf+JjvocY9M012aWnG0soVteIPr5yY2FisyleK/tODGUAVK8xeR+ycWEcHn4T5Tz0i7dLXEwJmdECIiAIiIAiIgCaW1cUadMlfmNlX+o7ug39JuGRtcd5WA+zTF/wA7f2W/vBKNF9nOqfV1DmbU38uPU3PWUvtlt6qrCmhpk0yCVZbZueo4y84/aS0lqOxASmQpJ48Mo6zoHtU1WpiqlY6h2JuDw4DoBLa6+Y5OL1E/h9u03c98O7cnTNuPo27fztI/H0Sz3GuY3/i0hKO0zazgMPPfN/AVgGDUnCkfZbUHpf8AaTDxvxy5I7t8l2paWXHbOGGwyBGdXrCzqDplsf7iQFerUpUXFgTUXKrbjbkBJjE7d74j6QuQ/LmGq25/hkXt2j39Re6YNTQWFuO7daVWbva6FMdlpx/DjsoMZiQav+lStUqAm2c38NP0JBvblPQlBbDlwAHADcJTuyHZRaGHp5gRWNmfqbhPQA2lyxD2FhvOg9Tx9pRDr0dXWObPjCjM7PwHgX0B8R6n/bN+fFGmFUAcJ9y1FIiIkgREQDEq2MDUsTdVJ4m2vhbf0uP0lqkbtOmFZatt10b+hv8ANjAKT8QsKa+HbJmV8ORVDA+IgcrbuB6Tcwm0BjcMtZVDM1NqTZh8tQCzDrqNOYkvj6FyDoQT3TDyI3/tKr2CpihisTgql9SKieeSxuD6FPYzuHrf0QzqinS7tih+wxX23Sd2WyqKpYa5dAN/SSnxS2fTTEivRYG/1NZVv9W6mysdNLgjU/dHOa3ZXu2qBKgJUgrcb1uPmvPa8e7nXp59kOMyrVGDXZrlwDvS2UAnj6Sx/C3aWXHooPhqBqfkbqSLdROXtDhRhgyZTULC91GhXde8qey8c1OpSrCwCuHVeQBGh5cfeU3f0aLqvZ6VrpbUyJxVALUuTYMMw/qHD9pNqwqKrr8rgMPRhf8AmaeLw3eUyF8TDcAePLynjmxEls6vnQG+o0PSbcjdj4RqanPYE8BqB14mSUIMRESSBERAEREA4cVVCKWO4C/+JHJUNOmXf5tT+Y62/ic206ouiHcTmPna1h1J/Sae3cC9alkQgfz7QCudt8WEwr00tUIplioFyzsdG6WJnS52hUYgm4I3qRofOx1XhOxdqrUoEpWHu1tOasNR+kgq6Zz4lV1taxAVxfiH+1L6uP8AkJKS9Fbq1KVTeMp0v/cT4GDIF1OYeR1kjidkqdEOv3CLMPIX+b1F5FHDvSN1uNeM2Rj10zPKXfZs08eVGuo5HjN/s+q1669yXRwcxVbagb9CCv6SPNY1Rldbm17zsj4SbESl3tbQs1k3jwjXTrMd7S6zsvr6Wl5wOPWo4GaxXVlbh13GSuGAZywNwN3mTrf+JGbTwSZGa+VuBUanXRfO5tJfAYfu6aryAHqeJmVHTZsTMTE7IMzERIAvERJAnxXphlKniCPefcQCvioWDU9zAZTcfaTcfYA9ZU+0+FbD18NjWbMUcLUIFtCdN3CxI6S9YrDAVM4v4rXHmOPtaaO3dmDE0alIC4dSL23Eag+4kxljDXRybf2WmMw7odUrLv8AMjwuPMTozC0mpu1N75qbFGG6xUkfrO2uw23Fah3FV7VaFlIJ1ZeBtvNtQfSdZfELtVgzinbD3d72cgFQWGlrsN+nLhNfiWcJ4/RRbDktJfbuEzYRK+dVamxXK7HMyX1CixJOtwoEomNWlSzjNYMcw01Gu4Lw6zZwWPqYonOctxpbfblffK/tDACm4uXfeTc8AbT0JKST66Zng47mnoP4X7TTG4FAGYil9UVJt8u4m3PlLxTphRYAAchPPfwa26MNjjTLfVV7IeQfXKfe4/NPQwM8e2vhLDcnqEzESskREQBERAEREAjMXQbOSATfQEcBNgHy3TbmnjqK5WY3FgSSN9gNZy12Dzx8RdpDF7RrtTPhp2ogg6ME3+XzFvaR+z8bVpAW8afdbxD/AB0lkw2xsBtAk4DEBauv1NYlWJ4lSTZr87mQ+O2HiMKxSorIRpqND/eb4KElhU5OLOaltClWFjYH7rHcfI7xNqpSYWDEOOT66eTCVr/2Z3zMFJtqSN81ae0a1I2BzDgDJlGUO4nalGXTLDi9ktUI7p8m4ZH4knQKRobkjhO7ezuyvo9ClRNswAeqd13I1GnLd6CdebA2ZXajSrhGUNZhpe2oNyLk7wDO0cEClMFzdiBmPTUzFZY5vWWOKSxHOF7yqAR4Usx/q4D219pJCa+CpWXXe2p9T/YWHSbE5OTMRMQBERJAiJmAYiIkMHDi6HeKV3X4iadLZjaZqrWG4L4f13ySmYwaamH2fTpm6oob71hmPq28zz18WOzYwm0GcLanib1l5B9M6+Xi8X556PlP+J/Zr6dgnCAGtSvUpaC5IGqX4BgLe0tqnwmmcyWo6DwtW1iOE58XSDt3nGwWx4a/zI2jUm18ylTuIPvwPvPo4tSj6PKa4yNKtX7ohlNmBBW3McR5+c9N9h9vjHYSnWHzWyuOTjff10PWeZBh8urm7cSeHkJefg/2tGGxXcObUq5AvfQVNArf/n25Ty/MqbXL/huol8PQUTAMzPMNIiIgCIiAIiIAlR+KW1/ouzMS4NmZe6U/iqeH+TLdOl//AFD7W8OGwoO9jWfXgLqoPqSfad1x5SSIbxHUWz8Opy34W13EEcj/ADLtR7ZYmgFQlcRRAANOrqej7x1vKfhEsB6TnvpPW/BGRhd8k+jsDAY7AY6wp1ThK+7u6/hDf0vuOs46XYWq2KpUqiEKzZi/2So1NmGhva3WdcYmmH0tczv74P8AZ96WAVq7u5qnOgZie7QaKFB+W/zW8xMd7lUuO7porSn/ACLhlSnTstlVbKAOE4sNV71gvAanyA4dTNmvgt1rkXudZy4HCBMxtqx19BumAvNsRESQImZiAIiIAiIkgRESAJmYiSBBERIB5s+JWwvoW0KiqLUqtq1PyzaMvR7nqJABt07u+NOwPpGD79B9ZhSanmaf2x00b8s6NpPcCe54F3KPF/DB5MO9OTEYEVBmN+W/SaIoEADcVPh6cf8AnKWTYVIVXFMm2fQevD9TInaa90zq2jIxUjkRwmiyFb9lVc5LpHo34f7e+nYOnUJu63p1PJ00v1Fj1lmnnr4LdpTh8WaLn6rEkKLnQOAcp67uonoQGeBbDjLD009MxESskREQDEzESAfLGeXfiFtj6btKvUBBRW7pOPhp6dLkkz0H282z9DwGIrfaVMqebt4V/Uzy/hE568zz85t8OGy0ovlkTZprpFTdPssBOBjc2HE/4nqPqJ58U28JzsN2dOOxdOlbwXzVPKmNT6X0E9OUqYUAAWAFgBwA4Tr/AODvZ/uMKa7Dx193lTG4dTc+07DnhWz5zbPWiuKwERESskRESQIiJAEREAREQwIiIAiIkgREQD4q0gwKkXDAgg8QRa0809uuzh2djGpC/dPepRPDIfseq2t6WnpmVL4k9lhtDCMqgd9T+spEj7Q3p6MBaXUWuuenFkeSw880apU3BsRx5TY2ywxNTv3sahAD6fMR9v1/xNCnU56EaEHeCNCD53n1U1BHMT3lxlHWjzlsWaxxOVhkPiGt14WI9jpPTnw/7SDH4OnVJ+sACVB+MDf6Hf1nl+lS0VlG7wtL58JO0gwWLFN2+qrkI2uim/hboSR+aeb5UJTjyNtUknxR6JiYBmZ5peZiIgCYMXnzVqBQSdwBJ9BAOnPj/tshcPhFPzE1anSwQe5Y68hOqqWgE2+2+2TjsfWqg3XOVX+ldB+01QZ7HjVqMFph8l7iDNvkh2U2QcXiqVFftsLn7q72PRbyIZrzuP4E7CstTFuN/wBXTuOROc/7R0M48u3jDF9OvGr707XwlBaaKiiyqAoA4AAAftOaInkmwRESQIiJAEREkCIiAImM0zAEREgCIiAIiJIE+WW8+ogHnn4v9nPomN75BaliruOS1B869fm6mU1Z6X7d9nVx+Dq0WNiBnRvuuuoPpzE8yUW4HeCRpzBsbeV563g3clwZi8iH0xXqZbBVF3/ecIo5GUk3JO+SKKDoRefGO2eqEHyFtb2mqyBXCxI9BfC/tN9NwihzetRsj82AGj9Rv85c55n+Hu3mweMputyrEU3X7ysVHuDrPSyHSeLfXwmzfCWrT6iIlJ0JR/jB2g+h7PqBTapX+pTXUZvmPRf3l3M89fHnbDVcclDXJRQEDmz3Jb2AHSWUw5Twhvo6/wAImtzvOs23NhOGiLCHae0n0edL+Ujb2TgWr1kpoLs7BQPU/wAWPtPUuwNlLhMPSoJa1NQPU8W6nWdQ/A3Yy1az4lt9IWQfifex9B+5nd4nkeRZymb648YpCIiZ9OxERJ0CImDI0GYmIJkkGYmLzF5y3hJ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6" name="AutoShape 10" descr="data:image/jpeg;base64,/9j/4AAQSkZJRgABAQAAAQABAAD/2wCEAAkGBxQSEhUUEhQUFhUVFxQZFBYVFRUUHBwVGhQXGBcbGBgYHCggGB0lHBQUITEhJSkrLi4uFx8zODMsNygtLisBCgoKDg0OFRAPFywcHBwsLCwsLCwsLCwsLiwsLCwsLCwsKystLCwsLCwrLCwsLCssLCw3NywrLCsrLCsrKysrK//AABEIANcA6gMBIgACEQEDEQH/xAAbAAEAAQUBAAAAAAAAAAAAAAAABAEDBQYHAv/EADgQAAEDAgQDBQcEAQUBAQAAAAEAAhEDIQQSMUEFUWEGEyJxgTJCkaGxwdEjUuHwYjNDcoKyohT/xAAYAQEBAQEBAAAAAAAAAAAAAAAAAQIDBP/EACERAQEAAgICAgMBAAAAAAAAAAABAhEDIRIxImETQXFR/9oADAMBAAIRAxEAPwDuKIiAiKiCqIiAiIgi8SwTa1NzHaHfkdiuYYzDOpPcxwgtMFdZWs9seEd43vWDxN9oc2/wrGbGjSvDxK9qoVRN7NcaOFqw6e7cfGOX+Q8l0+m8EAgyDcHouQ1KcraOxfHcsYeqbf7bj/5P2Uqyt4REUaEREBERARFRBVFREFUREBERARFRBVFSVVAREQEREBERAVCqog0TtVwPund7THgcbj9p/BWtrrdakHAtcJBEEHkuddoeDmg+0ljvYP2PVWM2MVKtVhuF7lIVRvHZHtD3w7qqf1GixPvD8raAuO5S0hzTBFwRzXQ+y/HxiG5X2qtFx+4cwosrPoiKNCIiAiIgIqIgqiIgIiICIiDU+xXHzVHc1T42jwk+83keoW2BceBLHB7DDmmQRzXTOz/GG4mnmFniz28j+FUjKoiKKIiICIiAiIgKNj8G2swseJB+R5hSUQcv4twx1CoWu82nmOag5V1Di/DG4hmV1jq13IrnPEME+k8seII+Y5joqzYirwyq5jg9hhzTIIXtWnKo6T2a463Esvao0eJv3HRZpcfwWJdReKlMw4H+g9F0/gnFW4mmHt10c3kVNNSsiiIooiIgIiICIiAiIgIiIOQr1w3iD8NVFRnqNiNwVbVC2Vph1XhfEWV6Yew2Oo3B3BUxcq4LxR+FqZm3afbbzH5XTcDjG1mB7DLT/YPVZalSEREUREQEREBERAWO4zwpuIZBs4ey7kfwsiiDlOMwrqbyx4hwUVzV0ntBwYYhsi1Rvsnn0K59XolpLXCCDBBVYvSG4KXwfib8PUD2eTm7EclZc2VHqMhUdd4bjmV6YqMMg/EHcHqpS5V2e4y/DVJF2O9tvPqOq6fhcQ2o0PYZa4SCstSryIiKIiICIiAiIgIiIORPpwbrzC3ftRwHPNWkPF77Rv1HVaU4LTDw8KfwDjTsK/nTd7TfuOqgOVp4QdfwuIbUYHsMtcJBCvLm3Zbjpw78jzNJ2v8AieYXR2OBEgyDoVlp6RERRERAREQEREBa92n4J3o7xg8YFx+4flbCiDkb2q0+62/tZwXL+swWPtjkefktULVpj0jOatg7I8cNF/dvP6bzr+1x38liDTlR6lOFB2QKq1fshx7vWilUPjaPCf3AfcLaJUbEXirVa0S4gDqYUSjxWk5+RrwXcr/IxdBOREQEREBERAWpdqOAa1aQ6vaPqFtqIOROarbmra+1HAu7Jq0x4D7QHunn5LWXBaY9IrltPZDtD3ZFGqfAfYcfdPI9FrVSmo5CG3agi03sd2hmKNY3/wBtx/8AJ+y3ILLYiIgIiICIiAiIg8VaYcC0iQRBHRc549w00Khb7pu09P4XSVq/amtTrNyMl1Rp90WHMFxsrErTWlMkq9UwrmRmAv1mPyVbdi3RAsOgHzIVZWH42nQf7xeIIi0HZZDDdoqlV4zS39rhMz1KguGduYgZ2+Enpq0+unmCrVOkXG5iFFbHTdbNGZ37nuc8g9CTb0WP712eTOaQQRaDtHwVrAYgseWOJIcLE89vkpOKpHUa7ef8orfeD4/vqYPvCzxyP8qcuecE4iaVQPElptUFzbf1H0XQabwQCDIIkHoor0iIgIiICIiDy9oIgiQdQVoPaPgpoOzN/wBN2nQ8iugKzi8M2owscJBRLHJ3Ky5qy3GOGuoPLTp7p5hY8NWmUYSLixXRuyfHO/Zkef1GC/VvNaDUpKvDsY6hVbUbqD8RuFFdeRQ+F8QZXph7N9RuDyKlqNKorVbEtYJc4AdTCphcUyoJY4OHRBeREQEREFCubve6liKrNWySJ8/5XSCtH7U4Iio4jWc7T9R9USreNwpq0w5u178twsA5qyvB8dByn2XfJQcfSy1HAXEyFplGz5b7GzvLn6GD8V77u1l6dTtpqvWE8B/UnLH09n8egTQsEB1hYjToeaymEfnaM1jF/TVQRxGkxxhpkc4Nj9V6rYh4OYAObPlBixBHoli43fpJdWdScSAC1xEzs/YiOd1sXY/i8/oPN7mmem7fRabh+KCr4XXmxbF/MQpWHs7MHZS0yD1Bt9VmNWWXt1NFB4PxAV6QeLHRw5OGqnICIqICKqIKIqogxfH+FivTI94XaevL1XOajS0kGxGq6vVqBoJcQANSTHzWhdoKDalYuoS4O9oxAzdCdVYljDEryKU66K6RknM3Tnv/AAvNXHPmbQPdaIBG4+EqsqYDtA3Dz3ReSdbwFlMHxupVaTney/jDDFuhMrB1cO1l6YEGCCBqDdeqNF0ZmkjW2ukT5C+pUaZ3FuIaQ0XNi5xLzB6kyq8A4j3VSb5TZ/lz8wouAxPeMg+02x+xVp4yO18JsfPb02QdPa4ESNCqrWOyXEv9l5O/dk8t2+n0WzqKoqoiAsJ2ioTlPmPv+Vm1C4tTLmWvBn03QrnuIpd2+YkOBjo7odrpXYHMzDUf26y/EMMHNP8AYPNYM0SxxkwCRY6T/QtMpeDrUKf+u6CWnKAC4g7GAox4iSwPY1sEFrmu8XhOsjzAPoFF4xgyZdF9R5bedlCwWIIpuaGguBBg28JFj8fquX5bM/Gzp6MuDH8XnL/VjE1SyCJzDTXT0WUwOJc6nlIlzp12+ChPqEg5hJtF4g/2UpMfJM+gn+ldr+ninV3F2vijQIDQyTMkgannHxUptbP4wbiJA/afLksa5zXP8TWz0EfBSHuNJwM+Hfq07+i5+q9Mymc69tg7O8W7moCT4HQH9OTvRdDBnRcmNODIu0/fZbt2P4oHs7pxlzPZndv8KsRsioqqiKqioiCqKiIMX2mol2GqAbAH4FafwnGFzWh+uk9Vv2Nol9NzRqWkBc2xtIsdawdY9HDRWJV7jODc05joY+KxkLPNritRc0+0BaeiwTBsqijXWyna7f8AjuPQmfVVc2NZhKtI7CSNPx66KRTqMyEPLpG0bbH7JpNrFF+VwcN7O8llalMOB6iCFAoY2lGVg1BIkRbQqzW4m6n7bYuJcDNoscpGu3opftrHeV+Ka3HvbDYAeyCH849kx5Wnqt/4LxEV6QeNdHDk4ahc2OIbUvaQNRpHJZfs7jv/AM7wS4Fj7PHLYO9PooenQUVAURVUREGu8Uw2R2nhdp+Fr3EcPLTzH1Gh/vNb3jcOKjC34HkVq1W4Ii4JDue/5Wola5ha2x008iofEWZXB37bf9NwsjXo5H30OvnsV5xVAubmANtfJYym468WerqsaMPJidpHUL3SGXW3mqUBl1zEC4AMW8+im0qJql2UtaLeY5X1Vxy/VTk4tfLFBxmE0cBHU+H+SFfwxa5uVwLrWiwHmTchXMdh4iHTpMzdSmVvDDQGjeLLdjhj1lVtlcMzU3saLQ0tk+SrgcQ6i8EWcOcj+/wvFczFrjdWquJDy1xMg2m5NrLLrl9Oo4LEioxr26OEq+ta7GYzM11OD4bg9CTotkURVERAREQFpnHMEC546n8hbmsFxul4pOhGvUW/CsStLw9TL4XC4Jk9ItI+N+qV8PDxGjlN4pgpMi1r+XP0ULDMJBBu4NMcx+VUSKuKw9Ngh2armgtEmx66CD9VA4piCfAWNgOzNdvcQR5Tf1WK4hhshkCAfhKl1cWfDkbbKIO3X5rnhy22yu3PwTDGZS7lQG4otflZub2n4clmsT+qAMoge0Tv+Fi3nTK25Bkk2meXwV2m97W+K9oi8fLddb28uHx7lXKHEoJYGMA9OXLcKSDG8g3H3CxuDoNdOUCduvPVScK+SabiBuwxHmuc3+3pusu8W+9kOK529y4+JglpO7PyFsq5Vgqzqb2uBhzTI+48iul8Oxja1Nr26HXodwVWEpERAULiODDmkgDNr59FNRBonEMPN+V/TksrhqrX0wWt5ZpgAXuAN7K7xjC5XSBY3HnuFgKweDka6Gm48lpEOqGBz27SdjYzorOHaGEwbFSsdg8oDs0yTsrDKcwJ5a9eizdbdJctf1SsQdl4dTIUwMAGhceWiocw8UDL5bkTBPotOWtrDWXE26pSogB2mUXgCPej6EFXsRTAJkiLkOFhpOh0AVyh7QZaSH6gXBg2nSDCjXqJ/Y/EHviDoWkT6gj6Fbsuf8AEVmm1i0//AEBHz+S6AlSCIiiqKqIgKziqAe0g+nmryINQxNM6EXabjotf4lTyODhPn9Fu/HcPA7wbe15c1r3EKAeCALRby/sX6LSMQDnEn2gZ0HxWIayHFgsDJb0O4+6ytDw2NyPmFGx+GgyLTdp5Fc85erHfjyllxyRe4tInr5qRTGrTv8fgq0HgDxZpI00A/O6l4bBuMPzNaP8AGxI+q3jduOfH436YruDTfOk8zHqBqsg2m13ia0uc2SZ8DeVt914ZTip4wHN2n5Kca3oBsBCtjHF8ekerVZUYIbDh7Q1ss32T4pkeKZPhcdzvaFg2VhTdmHhm1yN9l4oVAHciDaDOnLqo3Z/jq6KLw3Fd7Sa8bjfpb7KUoCIiCxjKGdpHw81qPEmFo5EFbqsF2lwstzATsfsrBgcPhu9cdSC3XWDIielwrRoDexGh2gOiT5T81lcLQcfDF9IJABboR5jVRMRwxwqtpuMtqOsfWI9ICWLL0h94GkbOAMwNeZM73VgOc5pLB7MuqN/xBE9dwVl8LwV1SlUaW5ajH+Em0jLBE8t1nsNwdrapqT7TA1zY1MAE/JRGmnh7iGGTkrnLmA9kh2X5j6Kbh+zFXO4SQaUZHHRwn8LccLg2U2BjR4RoDfed+qkINe4V2d7twe90kGcoFp2k7rYURAREQEREBERBRzQRBEg7FYLi+CDSC0Q3kNis8rWIoh7SDug0elTYyqHOAyusZEx6Kfxmm003eHK0AQ53OY01AuPivGNwxu067f8AIfwseXVKshzwBp/QtDG1abXN5G8W32V6i6GgHZUr4ctdBIVWUZvI581lu2+Olosko0GVLLQLAEk77JTYTIcACRIsR5EdStbcvFEfQDgQYtEA85/mV6cMoBtmgxA1gx+Fc7uehm48r2hXKviYSA2A/YcxcHpLUavptvZGtmoAaQTY8jf8rNrWexpMGdx9DH3C2ZZpBERAXirTDgQdCvaIMJT4EQRNUkAzpf4ysoMK2GyAcplpN4PMK+iAiIgIiICIiAiIgIiICIiAiIgxXGMLMPH/AG/K1iu6HxoCNVvbmzZajxLCFtaA2YBIkSI8irBBGDOTPeQTMjUZoEcyrYoBtwLHVplpsbgc1lxgn1GQ2wiQSfZdYERtzWJOFeWvdHipxmG8XDvmAUsa8ulqtWaAYu0n4R84HzheH5iWgzldZjusgH1uPgthwvApex+Ud2+n428nFmUx52U/CcCaKTadQ5sj8wItebIy1FnCarnOaLPoAkiPa8UCPMfVTcF2crFgIMCpdzXeHKZO29lu/diZgTpMXjzXqFBi+CcK7gGXZieQgAf36LKIiAiIgIiICIiAiIgIiICIiAiIgIiICIiAiIgKDxXAmq0ZTlcN+m4KIgj4ThTmuJc+ZiwBH3WQp4Zoc5wABdGY840VUQXUREBERAREQEREBERAREQEREBERAREQ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1583950" cy="14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data:image/jpeg;base64,/9j/4AAQSkZJRgABAQAAAQABAAD/2wCEAAkGBxQREhUUExMWFRUXFRUWGBcYEhcSExgVFxQXFhQaFBMYHyggGBwlHBQUITEhJSkrLi4uFx8zODMsNygtLisBCgoKDgwNFA4PFDclHBwrNjE3KywrLDAwKy03LDcsKywsLCssLC8sLCwsNywrLCwsLCs4MywsLCsrLDcsLCwsK//AABEIAOEA4QMBIgACEQEDEQH/xAAcAAEAAgIDAQAAAAAAAAAAAAAABAUGBwIDCAH/xABDEAACAQMBBgIHBAYIBwEAAAAAAQIDBBEhBQYSMUFRImEHE1JxgZGhYpKx8DJCU3KC0SMkM5TB0+HxFRc0RVVjdBT/xAAYAQEBAQEBAAAAAAAAAAAAAAAAAQIDBP/EABwRAQEBAQEBAAMAAAAAAAAAAAABEQIxEgMhUf/aAAwDAQACEQMRAD8A3eACIAAAAAAAAAAAAAAAAAAAAAAAAAAAAAAAAAAAAAANT3XperQ/7cmv/sf4epIM/TlOPPZy/vj/AMkDcwNLf895f+PX98f+SXG7vpnt68+G4ou2y8KSqOtD+J8EWvkBtEEeyvadaKnSnGcXycWmiQAAAAAAAAAAAAAAAAAAAAAAAAAAAAAAAABpba2zZ0Xi5oun9vHFSf8AGuXxKS+3ejNZSTT6p5+p6BrUYzTUkpJ9GsoxHa24lOWZW0vUyevDzpN/u9Cq0DtLYTg3j68ylnTa5m4dubLq0Mq6ouMf2sPHTfm2tV8TDNrbDUvFTxJd08gUuwN5rmylxUKso94ttwfvj/I29up6ZaVXELyDpS5esj4qb965x+ppavYSXQiyg1zA9hWN9TrQU6U4zi+sZKS+nIkHkbYu8FzZy4rerKD7ZzF+9G1d2vTUtI3tJr/2U/EvfKHP5ZA3ICs2Lt+3vI8VvWjUXZPxL3xeqLMiAAAAAAAAAAAAAAAAAAAAAAAAAAAAAD5OCaw1lduhh22/R9Qqtzo5oVHrmP6Df2oGZADRu391q1vn19JuP7WmuKP8SX6Jjd1sBSWYYmu6PSrino0Yxtjce3rNzpp0KntU/Cn+9Hk/kVXnO62JKPJFbVt5R6P5G59t7sXFvl1KXrqf7SmstL7UUY3U2TSqp8DUn1XVe9dANfWt1UpSUqc5QkuTi2mbC3d9MF3QxGulXj3bxU+fUor/AHcazpgo7vZkodAPQ+7/AKTrC7wvW+pm/wBWr4NfKT0fzMyp1FJJxaafJp5XzR44cGi52LvZd2j/AKGvOK9nibh91gesAaT2F6a6ixG5oqS6zg8P4x5Gw9hb/wBjd4UK8Yzf6k/BLPZZ5hGUg+RlnVan0gAAAfE8kW5qvl+WdFKo1yKqyB0U7lcm0md6ZEAAAAAAAAAAAAAAAAAAAKLbe6Vtdazp8M+k4Nwmn0eVz+JegDWG1NyLujl0Zq4h7M0o1EvKS5mLXlOEXwVqc6Eu0lhfPqb4Om7tIVVw1IRmu0oqS+pVeerzdxTWYYfuZjV7sWUHyN+bR9HVvJuVCU7eX2JeDPnBmNbQ3TvaOcwp3MF1XhqfFAaUrWrj0OnBsa6s6EpONSE6Eu044WfeQLjdTiTcJRku67AUmxd7bq0/sa84r2c8UPuvQ2HsH00VFhXVJTXtQ8Mvly+hri/2FUp84v5FXKi0B6b2N6Q7G5wlWUJezPwPPx5mUUq0ZrMZKSfVPJ479Y0Wuyd4K9u80a9Sn5Rm1H7vID1PXovOU8rqiLcVIxaTkk30b1+Bp3Y/pdu4YVSMKy804y+aM021t+hVtYVLuk6TniXBxf0mOaknzi+oGQ1KnfTXTyJ1pUaXnl+7Bj+xrqNemnTqK4ppYTzivD972io25t+4sWuGhK4ovnUTxOLf6nCuWO7zzAzn/iWG1JYx16PyJlvW4lkx/Zr9dSjUcHDiWUpatfvHyvKSyqcvPn9EBk4KCx2rNvD6d+X+ha0L+MvJgSgEwRAAAcKVWMlmLUl3TyvoczyvsTe25tnmlWnH7OeKL/hen4Gw9g+mGosK5pRmvap+CXxi20/oVW5QY7sPfWzutIVlGXsT8Ev5fUyFPOqIj6AAAAAAAAMAARb7Z9KssVacJr7UU/qYjtL0aW08yoSnby+xJuP3WzOAUam2huZtCkvBOlcw7OPBMxfaNjFaXNnUpP2orij9D0CcalNSWJJNdmk19QrzPLd2jUz6qtHPaWjKy83crUsvhyu61R6N2luXZ1146EU/ahmD+hVWno+p0K0KkK1Rwi8ulNqcWvoBr/cXdGFtBXd7Dik0pUaPbtOp/Igbx3rua0qkouSbeknjXPRLkkbcjVo1XLRdVwvVLHlzIlxu7b1s8VNe+Lxj3Aa39Ht1Q/8A304NVaU/F+jW4acn0Ul19xmV5d16V5OpKPBHRKmnmFSCbxKTenFz6FJtr0dxk+KhUcZrVPOHlctUXm7VvcOj6q9frEspSaxWXZqa0kvhkC5vNtxnBKD4E8Z7/urstOZws5NJ+LK5rlosd10K6e704y8MsxfdfRr5ktWMs8OjhjVptSyui6YPL199dY3MkTKVTL54S56LxEivFJJ9ToupqnTUcJSeMZ54ys6+4521Ti1kspnT6vGc+1MlWWzKzWj5PkWxSqphpJcuRbUJtxTawzsy7AARHlG93VrQWYpVI94tP6ZKiUZweJJryaweido+jWk8u2qzovs/HAxPbG593T/tbeNxD2qesvuvUqtTU7xrH4mT7C38u7Z+Cu2vZl44/XX6i73doTbUZuhP2KkXHHzKi+3YuKWqjxrvB8S+gG3NhemGEsK5o8P26b4l8YNLHzZn2yN5bW6X9DWjJ+y3wy+6zyg5Si8NNY6PQk220JRacZOLXVNp/NAevcg887vek27t8JyVWPszevwl/obJ2F6U7SvhVeKjLz8UPvL/ABQGeg6LS7hVjxU5xnHvGSkvod5ED43g+lbc1nxYf+3vAnwqp8jmV0Hgk07lcn8yqkA+Jn0iAYAGD7V2SlUbi3B5eGddpcV6S1xNZZebfi03JYz58iBYxTi5N48jSlHalOTSknF/nqXFvSWG14n0z0MfuaCm1lf6lvRuVGKy+S7EHdKrnR6fzI6puOvNEynUTXkz7KKxjv08iXnTxAq0lN8s+bOdGKh0+BzlbtNJPiX4CpNJk5lnq1IpVYuSzo29CyoSyitsqfrOj0xq+/kWlOGFg0jkACIAACt2psK3uVitSjPzws/BmG7S9Gzjl2ldw68E8uPzNiAqtF7wbvVaa/rdq5JaetppSXvyjE6+60KuXb1U37EvDI9PtGObb3ItLnV0+Cftw8L+OOYHmi92XWof2kHHz6fBkalctG79qbi3dBP1Mlc0/Yl+nj48zBtp7Ht5z4atKdrU84uMfqBRbI3irW8lKlUlB+T0+KNjbA9L1SOI3NNVF7UfDL7r5/M1xfbqVoLihipHvB8X4FOnKLw089mgPUew99LO7x6uqlL2J5hL4Z0fwLqtbp69TyTSvMP85M63J3rv/WRo28pVc/qSzJJd37K8wNx395Cg0pPHF8k/8Dtt6/R9TG96d6KFOMKddRnUwvWKDyk+qj3wSdkzjOmpUp+spPk1rOm+0lzQGWUZ8K5/D+R2q4i+uvbr8jB9o71Rs5wp3TaU/wBCooP1ePtvkn5F1Cr6yPHGWU+TXVPswMhhNPkciooXzho+hZ0a8ZrKYH2rTUlhrKIE9kx1x11wWQIjHK+zWiLGnphvq15mWNHRKzg86cyqo6c+FYzglW9Xk2/Llk+3GyebWvlzOlUXFxz4cPqua94EiVHhbeuvPsdNtaupLyTw/cWPqlUXP88/8CVTgkgFOCSSXJHIAiAAAAAAAAAAAETaOzKNxFxrU4zT9qKfyfQlgDANp+jaCzK0qyoy9ltyp/J8jDNubBrUv+ttVOP7WEc/FtG8gyq852G4KvJ/1Wp4U/HxL9BGaVLOGzKLoWlN8bXjqtYqVH+90jryM92nw2qc6VOK4nmfCsZfd4ItG8p1o6NP7L1x8ANL3UIrLrxmp5bclq0n5GQei+Cd3L1NxOSVOUnTSacllJcXR8zPtpbs0a0dY8L+nyNe7W3SubGp6+0k4yj21TXVPuvJgXkr/wBbXnTuqSds5JOFRcUlNPSSzy0yZdK6hBKEMYWEmuSXTBj1vVd9SjOrH1NxFYzyjUWOnbXBGt7KvCSy2vz25M59fkk/SyMscU1q/wA+840PC8KWr5R5Z82Q6d04tRUeKWdcco+bLNR0Uubf63X/AGN6iRQ2k46SWV58y1p1FJZRj90pLGFldWWOzsxeH1KLIAEQOM4J8zkAONOmo6JYOQAAAAAAAAAAAAAAAAAAAAQdrwzD4mIXNmnJSj4XnoZntGOY+Rj9pb8UnxPC6aY5FVxpX84aTWV3LKjcRnHR58v5nVOgmmumCLbWfA85wxaJc7KmsZWXz93uOMqfZe7ul7zvp1MrDw+uDlGis+F4XbmvgcZ8b5lauoVtbpPzffm/eRtoU3PwxzFJ6YeGsdixuYcLT59zi5J9Pz7zV5/ia5WOeHV5eNW+pLo54s+epFpzcVotCVa1VL89jpEWIAIgAAAAAAAAAAAAAAAAAAAAAAAA0RZ2SzlaP6EoAVtWHDz0/AgPLqNZ6ZMglHPMg1NmLi4otp4wVVVbJubf4k5PBHu6Movl8UcYVtMy1x+BLzL6bUmvLhjxYz3XUjzppLLzlrOCTaz4oZ59tNQ7Z1OXLXXsMwdFnmbwl7+yLinQjF5S1FvQUFhfF9ztKAAIgAAAAAAAAAAAAAAAAAAAAAAAAAAAAA+SjnmRatkucdPwJYAh21OUdOFJfQlQgksI5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1860459" cy="16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6" descr="https://encrypted-tbn1.gstatic.com/images?q=tbn:ANd9GcQrtYzMOIKklIZfxi6P2ahOkMVeO5Rrmo_OofluhH3Pfngffmj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219325" cy="16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42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492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Dragan</dc:creator>
  <cp:lastModifiedBy>Aleksandra Stankovic</cp:lastModifiedBy>
  <cp:revision>23</cp:revision>
  <dcterms:created xsi:type="dcterms:W3CDTF">2006-08-16T00:00:00Z</dcterms:created>
  <dcterms:modified xsi:type="dcterms:W3CDTF">2020-11-24T07:11:53Z</dcterms:modified>
</cp:coreProperties>
</file>