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0" autoAdjust="0"/>
  </p:normalViewPr>
  <p:slideViewPr>
    <p:cSldViewPr>
      <p:cViewPr varScale="1">
        <p:scale>
          <a:sx n="107" d="100"/>
          <a:sy n="107" d="100"/>
        </p:scale>
        <p:origin x="-84" y="-5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B706E-95C4-45C2-9FFA-99166AFF825A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D1375-E334-4283-BF03-FB5ED9BA1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115616" y="200621"/>
            <a:ext cx="7056784" cy="526558"/>
          </a:xfrm>
        </p:spPr>
        <p:txBody>
          <a:bodyPr>
            <a:normAutofit fontScale="90000"/>
          </a:bodyPr>
          <a:lstStyle/>
          <a:p>
            <a:r>
              <a:rPr lang="sr-Cyrl-RS" sz="36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СРПСКИ ЈЕЗИК – 2. РАЗРЕД</a:t>
            </a:r>
            <a:endParaRPr lang="en-US" sz="36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3528" y="897564"/>
            <a:ext cx="8568952" cy="985838"/>
          </a:xfrm>
        </p:spPr>
        <p:txBody>
          <a:bodyPr>
            <a:noAutofit/>
          </a:bodyPr>
          <a:lstStyle/>
          <a:p>
            <a:r>
              <a:rPr lang="sr-Cyrl-RS" sz="44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Реченице по значењу ? ! . </a:t>
            </a:r>
          </a:p>
        </p:txBody>
      </p:sp>
      <p:pic>
        <p:nvPicPr>
          <p:cNvPr id="6" name="Picture 5" descr="unnamed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51480"/>
            <a:ext cx="2520280" cy="2765107"/>
          </a:xfrm>
          <a:prstGeom prst="rect">
            <a:avLst/>
          </a:prstGeom>
        </p:spPr>
      </p:pic>
      <p:pic>
        <p:nvPicPr>
          <p:cNvPr id="1026" name="Picture 2" descr="C:\Users\Win7\Desktop\26584006-girl-writing-with-a-big-pencil-vector-clip-art-illustration-with-simple-gradients-all-in-a-single-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51670"/>
            <a:ext cx="2178546" cy="2989312"/>
          </a:xfrm>
          <a:prstGeom prst="rect">
            <a:avLst/>
          </a:prstGeom>
          <a:noFill/>
        </p:spPr>
      </p:pic>
      <p:pic>
        <p:nvPicPr>
          <p:cNvPr id="8" name="Picture 4" descr="C:\Users\Win7\Desktop\ПНГ\Exclamation-Mark-PNG-Transparent-Pic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8722">
            <a:off x="4283968" y="3435846"/>
            <a:ext cx="960107" cy="1080120"/>
          </a:xfrm>
          <a:prstGeom prst="rect">
            <a:avLst/>
          </a:prstGeom>
          <a:noFill/>
        </p:spPr>
      </p:pic>
      <p:pic>
        <p:nvPicPr>
          <p:cNvPr id="9" name="Picture 3" descr="C:\Users\Win7\Downloads\jing.fm-questions-mark-clip-art-4042335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71000"/>
          </a:blip>
          <a:srcRect/>
          <a:stretch>
            <a:fillRect/>
          </a:stretch>
        </p:blipFill>
        <p:spPr bwMode="auto">
          <a:xfrm rot="19540133">
            <a:off x="3995936" y="1995686"/>
            <a:ext cx="684642" cy="936104"/>
          </a:xfrm>
          <a:prstGeom prst="rect">
            <a:avLst/>
          </a:prstGeom>
          <a:noFill/>
        </p:spPr>
      </p:pic>
      <p:pic>
        <p:nvPicPr>
          <p:cNvPr id="10" name="Picture 5" descr="C:\Users\Win7\Downloads\dlf.pt-subscribe-button-png-19544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8000" contrast="60000"/>
          </a:blip>
          <a:srcRect/>
          <a:stretch>
            <a:fillRect/>
          </a:stretch>
        </p:blipFill>
        <p:spPr bwMode="auto">
          <a:xfrm flipH="1">
            <a:off x="3491880" y="3363838"/>
            <a:ext cx="298700" cy="288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79161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 ПОНОВИМО:</a:t>
            </a:r>
            <a:endParaRPr lang="en-US" sz="280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1540"/>
            <a:ext cx="91440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r-Cyrl-RS" sz="2400" dirty="0" smtClean="0">
                <a:ln w="12700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sr-Cyrl-RS" sz="23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+mj-lt"/>
                <a:cs typeface="Arial" pitchFamily="34" charset="0"/>
              </a:rPr>
              <a:t>Реченица је </a:t>
            </a:r>
            <a:r>
              <a:rPr lang="sr-Cyrl-RS" sz="23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+mj-lt"/>
                <a:cs typeface="Arial" pitchFamily="34" charset="0"/>
              </a:rPr>
              <a:t>мисао или осјећање исказано ријечима.</a:t>
            </a:r>
            <a:endParaRPr lang="sr-Cyrl-RS" sz="23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r>
              <a:rPr lang="sr-Cyrl-RS" sz="2300" dirty="0" smtClean="0">
                <a:ln w="12700">
                  <a:solidFill>
                    <a:schemeClr val="tx1"/>
                  </a:solidFill>
                  <a:prstDash val="solid"/>
                </a:ln>
                <a:latin typeface="+mj-lt"/>
                <a:cs typeface="Arial" pitchFamily="34" charset="0"/>
              </a:rPr>
              <a:t>-</a:t>
            </a:r>
            <a:r>
              <a:rPr lang="sr-Cyrl-RS" sz="23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sr-Cyrl-RS" sz="2300" dirty="0" smtClean="0">
                <a:ln w="12700">
                  <a:solidFill>
                    <a:schemeClr val="tx1"/>
                  </a:solidFill>
                  <a:prstDash val="solid"/>
                </a:ln>
                <a:latin typeface="+mj-lt"/>
                <a:cs typeface="Arial" pitchFamily="34" charset="0"/>
              </a:rPr>
              <a:t>Реченице изговарамо и пишемо и оне морају бити потупне и тачне.</a:t>
            </a:r>
            <a:endParaRPr lang="sr-Cyrl-RS" sz="23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sr-Cyrl-RS" sz="2300" dirty="0">
                <a:ln w="12700">
                  <a:solidFill>
                    <a:schemeClr val="tx1"/>
                  </a:solidFill>
                  <a:prstDash val="solid"/>
                </a:ln>
                <a:latin typeface="+mj-lt"/>
                <a:cs typeface="Arial" pitchFamily="34" charset="0"/>
              </a:rPr>
              <a:t> </a:t>
            </a:r>
            <a:r>
              <a:rPr lang="sr-Cyrl-RS" sz="2300" dirty="0" smtClean="0">
                <a:ln w="12700">
                  <a:solidFill>
                    <a:schemeClr val="tx1"/>
                  </a:solidFill>
                  <a:prstDash val="solid"/>
                </a:ln>
                <a:latin typeface="+mj-lt"/>
                <a:cs typeface="Arial" pitchFamily="34" charset="0"/>
              </a:rPr>
              <a:t>На крају реченице пишемо одговарајући знак који називамо    реченични знак.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2067694"/>
            <a:ext cx="4032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2800" dirty="0" smtClean="0">
                <a:ln w="12700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Реченични знакови су: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83968" y="2643758"/>
            <a:ext cx="0" cy="75608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56176" y="2715766"/>
            <a:ext cx="936104" cy="6480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763688" y="2643758"/>
            <a:ext cx="576064" cy="6480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95536" y="3435846"/>
            <a:ext cx="22322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ТАЧКА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87824" y="3435846"/>
            <a:ext cx="24482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УПИТНИК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0153" y="3435846"/>
            <a:ext cx="2520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УЗВИЧНИК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491630"/>
            <a:ext cx="27363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95486"/>
            <a:ext cx="191840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23528" y="2787774"/>
            <a:ext cx="27363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чему ви причате?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923678"/>
            <a:ext cx="273630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Мислим да требамо пажљиво пратити.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2160" y="1635646"/>
            <a:ext cx="27363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28184" y="2859782"/>
            <a:ext cx="27363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 је, слажем се!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771550"/>
            <a:ext cx="1010323" cy="1042324"/>
          </a:xfrm>
          <a:prstGeom prst="rect">
            <a:avLst/>
          </a:prstGeom>
        </p:spPr>
      </p:pic>
      <p:pic>
        <p:nvPicPr>
          <p:cNvPr id="11" name="Picture 10" descr="21491991-red-exclamation-mark-cartoon-character-pointing-with-fing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3478"/>
            <a:ext cx="1071938" cy="2427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7250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Упознајмо реченичне знакове</a:t>
            </a:r>
            <a:r>
              <a:rPr lang="sr-Cyrl-RS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915566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Упитник по свијету скита, 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Стално неког нешто пита: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Да ли можеш ? Да ли знаш?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Имаш ли бомбона да ми даш?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059582"/>
            <a:ext cx="4104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Узвичник је некад срећан,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 некад љут,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Прав и раван као прут.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Браво, друже!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Пази, вода!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Живјеле љубав и слобода!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075806"/>
            <a:ext cx="37604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Тачка игру с ђаком води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Ко скакавац свуда скаче,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Када је ђак заборави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Она тужна, сама плаче.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504" y="843558"/>
            <a:ext cx="4536504" cy="172819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51520" y="3075806"/>
            <a:ext cx="3744416" cy="158417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88024" y="987574"/>
            <a:ext cx="4104456" cy="25202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11510"/>
            <a:ext cx="77048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95486"/>
            <a:ext cx="88569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2400" dirty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У</a:t>
            </a:r>
            <a:r>
              <a:rPr lang="sr-Cyrl-RS" sz="2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 зависности од тога који знак стоји на крају, реченице могу бити:</a:t>
            </a:r>
            <a:r>
              <a:rPr lang="sr-Cyrl-RS" sz="400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endParaRPr lang="en-US" sz="4000" b="0" cap="none" spc="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99792" y="1131590"/>
            <a:ext cx="1296144" cy="6480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75656" y="3363838"/>
            <a:ext cx="0" cy="5760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148064" y="1131590"/>
            <a:ext cx="1584176" cy="72008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43608" y="1923678"/>
            <a:ext cx="101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Изјавне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39952" y="1923678"/>
            <a:ext cx="93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Упитне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32240" y="1923678"/>
            <a:ext cx="1051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Узвичне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9512" y="2427734"/>
            <a:ext cx="2627784" cy="7200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Данас ћу ићи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код баке.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31840" y="2427734"/>
            <a:ext cx="2627784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Колико је сати?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300192" y="2427734"/>
            <a:ext cx="2627784" cy="7200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Браво, ми смо најбољи!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3528" y="2355726"/>
            <a:ext cx="2304256" cy="864096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203848" y="2355726"/>
            <a:ext cx="2448272" cy="648072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56176" y="2355726"/>
            <a:ext cx="2304256" cy="792088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9512" y="4083918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Обавјештавамо</a:t>
            </a:r>
          </a:p>
          <a:p>
            <a:r>
              <a:rPr lang="sr-Cyrl-RS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или изјављујемо.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2699792" y="4083918"/>
            <a:ext cx="2713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Неког нешто питамо,</a:t>
            </a:r>
          </a:p>
          <a:p>
            <a:r>
              <a:rPr lang="sr-Cyrl-RS" sz="2000" dirty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п</a:t>
            </a:r>
            <a:r>
              <a:rPr lang="sr-Cyrl-RS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остављамо питање.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355976" y="3363838"/>
            <a:ext cx="0" cy="6480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572000" y="1203598"/>
            <a:ext cx="0" cy="6480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508104" y="4083918"/>
            <a:ext cx="3390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Изражавамо јака осјећања</a:t>
            </a:r>
          </a:p>
          <a:p>
            <a:r>
              <a:rPr lang="sr-Cyrl-RS" sz="20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(радост, срећу, тугу, бол...)</a:t>
            </a:r>
            <a:endParaRPr lang="en-US" sz="2000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380312" y="3291830"/>
            <a:ext cx="0" cy="648072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707904" y="2139702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3848" y="915566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880" y="1563638"/>
            <a:ext cx="432048" cy="432048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5616" y="19548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tx1"/>
                  </a:solidFill>
                  <a:prstDash val="solid"/>
                </a:ln>
                <a:cs typeface="Arial" pitchFamily="34" charset="0"/>
              </a:rPr>
              <a:t>1. Стави одговарајући знак на крају реченице:</a:t>
            </a:r>
            <a:endParaRPr lang="en-US" sz="2400" dirty="0">
              <a:ln w="12700">
                <a:solidFill>
                  <a:schemeClr val="tx1"/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9912" y="2139702"/>
            <a:ext cx="2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sr-Cyrl-RS" sz="24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264375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tx1"/>
                  </a:solidFill>
                  <a:prstDash val="solid"/>
                </a:ln>
                <a:cs typeface="Arial" pitchFamily="34" charset="0"/>
              </a:rPr>
              <a:t>2. У овим реченицама ријечи су се измјешале. Сложи их и напиши правилно и стави одговарајући реченични знак:</a:t>
            </a:r>
            <a:endParaRPr lang="en-US" sz="2400" dirty="0">
              <a:ln w="12700">
                <a:solidFill>
                  <a:schemeClr val="tx1"/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3579862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Је дан лијеп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7504" y="3939902"/>
            <a:ext cx="1801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Отишао си гдје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7504" y="4371950"/>
            <a:ext cx="2669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Смо побиједили, урааа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3568" y="915566"/>
            <a:ext cx="35283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Шта си нацртао</a:t>
            </a:r>
          </a:p>
          <a:p>
            <a:endParaRPr lang="sr-Cyrl-RS" sz="16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Јупи, пада снијег</a:t>
            </a:r>
          </a:p>
          <a:p>
            <a:endParaRPr lang="sr-Cyrl-RS" sz="16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Маја свира виолину</a:t>
            </a:r>
            <a:endParaRPr lang="en-US" sz="24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3848" y="915566"/>
            <a:ext cx="2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63888" y="1563638"/>
            <a:ext cx="216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32040" y="3579862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Дан је лијеп.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932040" y="4011910"/>
            <a:ext cx="1908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Гдје си отишао?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32040" y="4443958"/>
            <a:ext cx="2576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Урааа, побједили смо!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9548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tx1"/>
                  </a:solidFill>
                  <a:prstDash val="solid"/>
                </a:ln>
                <a:cs typeface="Arial" pitchFamily="34" charset="0"/>
              </a:rPr>
              <a:t>Повежи реченице са одговарјућим знаком:</a:t>
            </a:r>
            <a:endParaRPr lang="en-US" sz="2400" dirty="0">
              <a:ln w="12700">
                <a:solidFill>
                  <a:schemeClr val="tx1"/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711517"/>
            <a:ext cx="49685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Сутра ће падати киша                                                            </a:t>
            </a:r>
          </a:p>
          <a:p>
            <a:endParaRPr lang="sr-Cyrl-RS" sz="24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Пази, иде ауто</a:t>
            </a:r>
          </a:p>
          <a:p>
            <a:endParaRPr lang="sr-Cyrl-RS" sz="2400" dirty="0" smtClean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Гдје је моја играчка</a:t>
            </a:r>
          </a:p>
          <a:p>
            <a:endParaRPr lang="sr-Cyrl-RS" sz="24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Браво, урадили сте све задатке</a:t>
            </a:r>
          </a:p>
          <a:p>
            <a:endParaRPr lang="sr-Cyrl-RS" sz="24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Шта ћеш бити када порастеш</a:t>
            </a:r>
          </a:p>
          <a:p>
            <a:endParaRPr lang="sr-Cyrl-RS" sz="2400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sr-Cyrl-RS" sz="240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j-lt"/>
                <a:cs typeface="Arial" pitchFamily="34" charset="0"/>
              </a:rPr>
              <a:t>Бојан пјева</a:t>
            </a:r>
          </a:p>
          <a:p>
            <a:endParaRPr lang="en-US" dirty="0"/>
          </a:p>
        </p:txBody>
      </p:sp>
      <p:pic>
        <p:nvPicPr>
          <p:cNvPr id="1027" name="Picture 3" descr="C:\Users\Win7\Downloads\jing.fm-questions-mark-clip-art-4042335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10000" contrast="71000"/>
          </a:blip>
          <a:srcRect/>
          <a:stretch>
            <a:fillRect/>
          </a:stretch>
        </p:blipFill>
        <p:spPr bwMode="auto">
          <a:xfrm>
            <a:off x="7884368" y="2211710"/>
            <a:ext cx="684642" cy="936104"/>
          </a:xfrm>
          <a:prstGeom prst="rect">
            <a:avLst/>
          </a:prstGeom>
          <a:noFill/>
        </p:spPr>
      </p:pic>
      <p:pic>
        <p:nvPicPr>
          <p:cNvPr id="1028" name="Picture 4" descr="C:\Users\Win7\Desktop\ПНГ\Exclamation-Mark-PNG-Transparent-Pic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7534"/>
            <a:ext cx="960107" cy="1080120"/>
          </a:xfrm>
          <a:prstGeom prst="rect">
            <a:avLst/>
          </a:prstGeom>
          <a:noFill/>
        </p:spPr>
      </p:pic>
      <p:pic>
        <p:nvPicPr>
          <p:cNvPr id="1029" name="Picture 5" descr="C:\Users\Win7\Downloads\dlf.pt-subscribe-button-png-1954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8000" contrast="60000"/>
          </a:blip>
          <a:srcRect/>
          <a:stretch>
            <a:fillRect/>
          </a:stretch>
        </p:blipFill>
        <p:spPr bwMode="auto">
          <a:xfrm flipH="1">
            <a:off x="8028384" y="3939902"/>
            <a:ext cx="298700" cy="288032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3347864" y="987574"/>
            <a:ext cx="4464496" cy="2808312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2483768" y="1131590"/>
            <a:ext cx="5112568" cy="576064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59832" y="2427734"/>
            <a:ext cx="4464496" cy="144016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72000" y="1491630"/>
            <a:ext cx="3168352" cy="1656184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283968" y="2931790"/>
            <a:ext cx="3456384" cy="936104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051720" y="4083918"/>
            <a:ext cx="5616624" cy="504056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Задаци за самосталан рад 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9582"/>
            <a:ext cx="8229600" cy="3394472"/>
          </a:xfrm>
        </p:spPr>
        <p:txBody>
          <a:bodyPr/>
          <a:lstStyle/>
          <a:p>
            <a:r>
              <a:rPr lang="sr-Cyrl-RS" dirty="0" smtClean="0"/>
              <a:t>Сљедеће реченице препиши у свеску и на крају сваке стави одговарајући знак.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2211710"/>
            <a:ext cx="427392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r-Cyrl-R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 пише писмо </a:t>
            </a:r>
          </a:p>
          <a:p>
            <a:r>
              <a:rPr lang="sr-Cyrl-R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Јао, боли ме зуб</a:t>
            </a:r>
            <a:r>
              <a:rPr lang="sr-Cyrl-R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r>
              <a:rPr lang="sr-Cyrl-RS" sz="4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Зашто си љут 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writing-letter-clipart-png-clip-art-library-writing-a-letter-png-500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283718"/>
            <a:ext cx="2669282" cy="26692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333</Words>
  <Application>Microsoft Office PowerPoint</Application>
  <PresentationFormat>On-screen Show (16:9)</PresentationFormat>
  <Paragraphs>78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СРПСКИ ЈЕЗИК – 2. РАЗРЕД</vt:lpstr>
      <vt:lpstr>ДА ПОНОВИМО:</vt:lpstr>
      <vt:lpstr>Slide 3</vt:lpstr>
      <vt:lpstr>Упознајмо реченичне знакове </vt:lpstr>
      <vt:lpstr>Slide 5</vt:lpstr>
      <vt:lpstr>Slide 6</vt:lpstr>
      <vt:lpstr>Slide 7</vt:lpstr>
      <vt:lpstr>Задаци за самосталан рад  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СРПСКИ ЈЕЗИК – 2. РАЗРЕД</dc:title>
  <dc:creator>Win7</dc:creator>
  <cp:lastModifiedBy>Win7</cp:lastModifiedBy>
  <cp:revision>62</cp:revision>
  <dcterms:created xsi:type="dcterms:W3CDTF">2020-11-30T16:42:28Z</dcterms:created>
  <dcterms:modified xsi:type="dcterms:W3CDTF">2020-12-01T23:10:55Z</dcterms:modified>
</cp:coreProperties>
</file>