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5"/>
  </p:notesMasterIdLst>
  <p:sldIdLst>
    <p:sldId id="300" r:id="rId2"/>
    <p:sldId id="286" r:id="rId3"/>
    <p:sldId id="287" r:id="rId4"/>
    <p:sldId id="289" r:id="rId5"/>
    <p:sldId id="295" r:id="rId6"/>
    <p:sldId id="291" r:id="rId7"/>
    <p:sldId id="292" r:id="rId8"/>
    <p:sldId id="298" r:id="rId9"/>
    <p:sldId id="299" r:id="rId10"/>
    <p:sldId id="297" r:id="rId11"/>
    <p:sldId id="264" r:id="rId12"/>
    <p:sldId id="269" r:id="rId13"/>
    <p:sldId id="301" r:id="rId14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CC3300"/>
    <a:srgbClr val="FF3300"/>
    <a:srgbClr val="FFFFFF"/>
    <a:srgbClr val="FF6600"/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660"/>
  </p:normalViewPr>
  <p:slideViewPr>
    <p:cSldViewPr>
      <p:cViewPr varScale="1">
        <p:scale>
          <a:sx n="72" d="100"/>
          <a:sy n="72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621607E8-1F6B-431E-ACF8-5531D0792CB7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68444-4B20-4E19-9C14-2F374AC4F850}" type="slidenum">
              <a:rPr lang="hr-HR"/>
              <a:pPr/>
              <a:t>2</a:t>
            </a:fld>
            <a:endParaRPr lang="hr-H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/>
              <a:t>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AEE58-CD37-4939-8029-F0000644894E}" type="slidenum">
              <a:rPr lang="hr-HR"/>
              <a:pPr/>
              <a:t>11</a:t>
            </a:fld>
            <a:endParaRPr lang="hr-H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/>
              <a:t>Usmeno provjeravanje.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1389D-DE8A-4B4D-9633-2BC5C9726237}" type="slidenum">
              <a:rPr lang="hr-HR"/>
              <a:pPr/>
              <a:t>12</a:t>
            </a:fld>
            <a:endParaRPr lang="hr-H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/>
              <a:t>Tri zadatka za samostalan rad.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D255F-0B6B-4978-BFE6-A91391B234A1}" type="slidenum">
              <a:rPr lang="hr-HR"/>
              <a:pPr/>
              <a:t>3</a:t>
            </a:fld>
            <a:endParaRPr lang="hr-H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/>
              <a:t>Ponoviti pojmove: pribrojnik, zbir.    Uočiti da se zbir ne mijenja ako sabirci zamijene mjesta.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AE363-E45D-426B-9DC3-A1694301BE27}" type="slidenum">
              <a:rPr lang="hr-HR"/>
              <a:pPr/>
              <a:t>4</a:t>
            </a:fld>
            <a:endParaRPr lang="hr-H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936BD-8E61-434E-B404-5A0C8EBA30B3}" type="slidenum">
              <a:rPr lang="hr-HR"/>
              <a:pPr/>
              <a:t>5</a:t>
            </a:fld>
            <a:endParaRPr lang="hr-H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391C4-101C-45B4-BAB8-B0EB2763767B}" type="slidenum">
              <a:rPr lang="hr-HR"/>
              <a:pPr/>
              <a:t>6</a:t>
            </a:fld>
            <a:endParaRPr lang="hr-H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D581B-4FFE-4891-832A-29C1C5FEF3CA}" type="slidenum">
              <a:rPr lang="hr-HR"/>
              <a:pPr/>
              <a:t>7</a:t>
            </a:fld>
            <a:endParaRPr lang="hr-H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50BB0-5B79-4889-998B-EE66860FCCF1}" type="slidenum">
              <a:rPr lang="hr-HR"/>
              <a:pPr/>
              <a:t>8</a:t>
            </a:fld>
            <a:endParaRPr lang="hr-H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3D18F-4C2E-4D61-BFA2-E1B7CDB564E8}" type="slidenum">
              <a:rPr lang="hr-HR"/>
              <a:pPr/>
              <a:t>9</a:t>
            </a:fld>
            <a:endParaRPr lang="hr-H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1BB0A-0891-4817-AC04-9413DDFF3583}" type="slidenum">
              <a:rPr lang="hr-HR"/>
              <a:pPr/>
              <a:t>10</a:t>
            </a:fld>
            <a:endParaRPr lang="hr-H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43C88-F8D0-4788-A903-CA9CA97E0D3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18172-3811-40D8-A28C-91AE2C21F56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4601-0123-4954-BC7B-64C8B2EDA29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12E10-E5CA-4342-9D13-3CEDB856C2B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E94D6-F14C-4AE1-92DB-0E74CB38789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E1601-9072-48C9-B4D2-34AB857A0C5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601F1-F921-4B1C-829C-33A7D446CBF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C1DB6-15F4-493C-BD52-92293063726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00D01-20BC-409B-BDF1-029D34538AB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491F5-704F-42B6-9E6B-7FFC0CEC467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8E491-6FEA-4FCA-AFCF-0EA8A498595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1D0274A-3C9A-4310-94FA-50210FB9530F}" type="slidenum">
              <a:rPr lang="hr-HR"/>
              <a:pPr/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3600" dirty="0" smtClean="0">
                <a:latin typeface="Times New Roman" pitchFamily="18" charset="0"/>
                <a:cs typeface="Times New Roman" pitchFamily="18" charset="0"/>
              </a:rPr>
              <a:t>Математика 3.разред</a:t>
            </a:r>
            <a:r>
              <a:rPr lang="sr-Cyrl-BA" dirty="0" smtClean="0"/>
              <a:t/>
            </a:r>
            <a:br>
              <a:rPr lang="sr-Cyrl-B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114800"/>
          </a:xfrm>
        </p:spPr>
        <p:txBody>
          <a:bodyPr/>
          <a:lstStyle/>
          <a:p>
            <a:pPr algn="ctr">
              <a:buNone/>
            </a:pPr>
            <a:r>
              <a:rPr lang="sr-Latn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sr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Множење</a:t>
            </a:r>
            <a:r>
              <a:rPr lang="sr-Latn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збир једнаких сабирака као</a:t>
            </a:r>
            <a:r>
              <a:rPr lang="sr-Latn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  и математички знак за множење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BA" sz="4000" dirty="0">
                <a:solidFill>
                  <a:srgbClr val="FF0000"/>
                </a:solidFill>
              </a:rPr>
              <a:t>Множење</a:t>
            </a:r>
            <a:endParaRPr lang="hr-HR" sz="1800" dirty="0">
              <a:solidFill>
                <a:srgbClr val="FF0000"/>
              </a:solidFill>
            </a:endParaRP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4495800" y="12954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Колико</a:t>
            </a: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је</a:t>
            </a: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свјетала</a:t>
            </a: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на</a:t>
            </a: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свим</a:t>
            </a: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семафорима</a:t>
            </a: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 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4495800" y="28956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Сабирамо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+ 3 + 3 + 3 = 12 </a:t>
            </a: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-381000" y="45339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Множимо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     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  3 = 12</a:t>
            </a:r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-1524000" y="5040313"/>
            <a:ext cx="1043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Читамо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Четири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пута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дванаест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4305300" y="4762500"/>
            <a:ext cx="76200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191000" cy="314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38100" y="5791200"/>
            <a:ext cx="9105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Множење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 краће сабирање једнаких сабирака.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/>
      <p:bldP spid="319495" grpId="0"/>
      <p:bldP spid="319496" grpId="0"/>
      <p:bldP spid="319497" grpId="0" animBg="1"/>
      <p:bldP spid="3194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92964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BA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r-Cyrl-C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BA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чно</a:t>
            </a:r>
            <a:r>
              <a:rPr lang="hr-HR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hr-HR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sr-Cyrl-C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BA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чно</a:t>
            </a:r>
            <a:r>
              <a:rPr lang="hr-HR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?  </a:t>
            </a:r>
            <a:r>
              <a:rPr lang="hr-HR" sz="1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sr-Cyrl-BA" sz="1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hr-HR" sz="1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Cyrl-BA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Провјера</a:t>
            </a:r>
            <a:r>
              <a:rPr lang="hr-HR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152400" y="34290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hr-H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176212" y="3200400"/>
            <a:ext cx="70627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множење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BA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облику тачке</a:t>
            </a:r>
            <a:r>
              <a:rPr lang="sr-Cyrl-BA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hr-HR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152400" y="22098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BA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Множење</a:t>
            </a:r>
            <a:r>
              <a:rPr lang="hr-H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краће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сабирање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једнаких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сабирака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6659563" y="2835275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Тачно</a:t>
            </a:r>
            <a:r>
              <a:rPr lang="hr-H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6602413" y="3897313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Тачно</a:t>
            </a:r>
            <a:r>
              <a:rPr lang="hr-H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/>
      <p:bldP spid="240646" grpId="0"/>
      <p:bldP spid="240647" grpId="0"/>
      <p:bldP spid="240648" grpId="0"/>
      <p:bldP spid="2406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76200"/>
            <a:ext cx="90678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BA" sz="4000" dirty="0">
                <a:solidFill>
                  <a:srgbClr val="009900"/>
                </a:solidFill>
              </a:rPr>
              <a:t>Задатак за самосталан рад: </a:t>
            </a:r>
            <a:endParaRPr lang="hr-HR" sz="1800" dirty="0">
              <a:solidFill>
                <a:srgbClr val="009900"/>
              </a:solidFill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8839200" cy="10668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hr-HR" dirty="0"/>
              <a:t>1.  </a:t>
            </a:r>
            <a:r>
              <a:rPr lang="sr-Cyrl-BA" dirty="0"/>
              <a:t>Запиши</a:t>
            </a:r>
            <a:r>
              <a:rPr lang="hr-HR" dirty="0"/>
              <a:t> </a:t>
            </a:r>
            <a:r>
              <a:rPr lang="sr-Cyrl-BA" dirty="0"/>
              <a:t>сабирање</a:t>
            </a:r>
            <a:r>
              <a:rPr lang="hr-HR" dirty="0"/>
              <a:t> </a:t>
            </a:r>
            <a:r>
              <a:rPr lang="sr-Cyrl-BA" dirty="0"/>
              <a:t>као</a:t>
            </a:r>
            <a:r>
              <a:rPr lang="hr-HR" dirty="0"/>
              <a:t> </a:t>
            </a:r>
            <a:r>
              <a:rPr lang="sr-Cyrl-BA" dirty="0"/>
              <a:t>множење</a:t>
            </a:r>
            <a:r>
              <a:rPr lang="hr-HR" dirty="0"/>
              <a:t>!</a:t>
            </a:r>
          </a:p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hr-HR" dirty="0"/>
              <a:t>     3 + 3 + 3 + 3 + 3 + 3 =  </a:t>
            </a: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228600" y="34290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Запиши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множење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облику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сабирања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5   2 =     </a:t>
            </a:r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190500" y="51054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 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точкова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имају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три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аутомобила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Израчунај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сабирањем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множењем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!  </a:t>
            </a:r>
          </a:p>
        </p:txBody>
      </p:sp>
      <p:sp>
        <p:nvSpPr>
          <p:cNvPr id="248842" name="Rectangle 10"/>
          <p:cNvSpPr>
            <a:spLocks noChangeArrowheads="1"/>
          </p:cNvSpPr>
          <p:nvPr/>
        </p:nvSpPr>
        <p:spPr bwMode="auto">
          <a:xfrm>
            <a:off x="228600" y="25908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8 + 8 + 8 =  </a:t>
            </a:r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228600" y="44958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7   1 =  </a:t>
            </a:r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1371600" y="4191000"/>
            <a:ext cx="76200" cy="76200"/>
          </a:xfrm>
          <a:prstGeom prst="ellipse">
            <a:avLst/>
          </a:prstGeom>
          <a:solidFill>
            <a:schemeClr val="tx1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ellipse">
            <a:avLst/>
          </a:prstGeom>
          <a:solidFill>
            <a:schemeClr val="tx1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8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8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8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8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8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4" grpId="0" animBg="1"/>
      <p:bldP spid="2488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B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Сабирање</a:t>
            </a:r>
            <a:r>
              <a:rPr lang="hr-H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sr-Cyrl-B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Понављање</a:t>
            </a:r>
            <a:r>
              <a:rPr lang="hr-H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8229600" y="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hr-HR" sz="2000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4419600" y="55626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0" y="53340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96970" name="Oval 10"/>
          <p:cNvSpPr>
            <a:spLocks noChangeArrowheads="1"/>
          </p:cNvSpPr>
          <p:nvPr/>
        </p:nvSpPr>
        <p:spPr bwMode="auto">
          <a:xfrm>
            <a:off x="609600" y="1905000"/>
            <a:ext cx="304800" cy="304800"/>
          </a:xfrm>
          <a:prstGeom prst="ellipse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71" name="Oval 11"/>
          <p:cNvSpPr>
            <a:spLocks noChangeArrowheads="1"/>
          </p:cNvSpPr>
          <p:nvPr/>
        </p:nvSpPr>
        <p:spPr bwMode="auto">
          <a:xfrm>
            <a:off x="1371600" y="1905000"/>
            <a:ext cx="304800" cy="304800"/>
          </a:xfrm>
          <a:prstGeom prst="ellipse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73" name="Oval 13"/>
          <p:cNvSpPr>
            <a:spLocks noChangeArrowheads="1"/>
          </p:cNvSpPr>
          <p:nvPr/>
        </p:nvSpPr>
        <p:spPr bwMode="auto">
          <a:xfrm>
            <a:off x="990600" y="2286000"/>
            <a:ext cx="304800" cy="304800"/>
          </a:xfrm>
          <a:prstGeom prst="ellipse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74" name="Oval 14"/>
          <p:cNvSpPr>
            <a:spLocks noChangeArrowheads="1"/>
          </p:cNvSpPr>
          <p:nvPr/>
        </p:nvSpPr>
        <p:spPr bwMode="auto">
          <a:xfrm>
            <a:off x="3124200" y="1676400"/>
            <a:ext cx="304800" cy="304800"/>
          </a:xfrm>
          <a:prstGeom prst="ellipse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75" name="Oval 15"/>
          <p:cNvSpPr>
            <a:spLocks noChangeArrowheads="1"/>
          </p:cNvSpPr>
          <p:nvPr/>
        </p:nvSpPr>
        <p:spPr bwMode="auto">
          <a:xfrm>
            <a:off x="3124200" y="2286000"/>
            <a:ext cx="304800" cy="304800"/>
          </a:xfrm>
          <a:prstGeom prst="ellipse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77" name="Oval 17"/>
          <p:cNvSpPr>
            <a:spLocks noChangeArrowheads="1"/>
          </p:cNvSpPr>
          <p:nvPr/>
        </p:nvSpPr>
        <p:spPr bwMode="auto">
          <a:xfrm>
            <a:off x="533400" y="1295400"/>
            <a:ext cx="1295400" cy="1752600"/>
          </a:xfrm>
          <a:prstGeom prst="ellips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79" name="Oval 19"/>
          <p:cNvSpPr>
            <a:spLocks noChangeArrowheads="1"/>
          </p:cNvSpPr>
          <p:nvPr/>
        </p:nvSpPr>
        <p:spPr bwMode="auto">
          <a:xfrm>
            <a:off x="2987675" y="1387475"/>
            <a:ext cx="609600" cy="1447800"/>
          </a:xfrm>
          <a:prstGeom prst="ellips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82" name="Oval 22"/>
          <p:cNvSpPr>
            <a:spLocks noChangeArrowheads="1"/>
          </p:cNvSpPr>
          <p:nvPr/>
        </p:nvSpPr>
        <p:spPr bwMode="auto">
          <a:xfrm>
            <a:off x="304800" y="838200"/>
            <a:ext cx="3657600" cy="2819400"/>
          </a:xfrm>
          <a:prstGeom prst="ellips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83" name="Oval 23"/>
          <p:cNvSpPr>
            <a:spLocks noChangeArrowheads="1"/>
          </p:cNvSpPr>
          <p:nvPr/>
        </p:nvSpPr>
        <p:spPr bwMode="auto">
          <a:xfrm>
            <a:off x="990600" y="1524000"/>
            <a:ext cx="304800" cy="304800"/>
          </a:xfrm>
          <a:prstGeom prst="ellipse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84" name="Line 24"/>
          <p:cNvSpPr>
            <a:spLocks noChangeShapeType="1"/>
          </p:cNvSpPr>
          <p:nvPr/>
        </p:nvSpPr>
        <p:spPr bwMode="auto">
          <a:xfrm flipH="1">
            <a:off x="1066800" y="3048000"/>
            <a:ext cx="76200" cy="914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762000" y="41148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</a:p>
        </p:txBody>
      </p:sp>
      <p:sp>
        <p:nvSpPr>
          <p:cNvPr id="296994" name="Line 34"/>
          <p:cNvSpPr>
            <a:spLocks noChangeShapeType="1"/>
          </p:cNvSpPr>
          <p:nvPr/>
        </p:nvSpPr>
        <p:spPr bwMode="auto">
          <a:xfrm>
            <a:off x="3276600" y="2895600"/>
            <a:ext cx="0" cy="1066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5" name="Rectangle 35"/>
          <p:cNvSpPr>
            <a:spLocks noChangeArrowheads="1"/>
          </p:cNvSpPr>
          <p:nvPr/>
        </p:nvSpPr>
        <p:spPr bwMode="auto">
          <a:xfrm>
            <a:off x="914400" y="42672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96996" name="Rectangle 36"/>
          <p:cNvSpPr>
            <a:spLocks noChangeArrowheads="1"/>
          </p:cNvSpPr>
          <p:nvPr/>
        </p:nvSpPr>
        <p:spPr bwMode="auto">
          <a:xfrm>
            <a:off x="3048000" y="41148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</a:p>
        </p:txBody>
      </p:sp>
      <p:sp>
        <p:nvSpPr>
          <p:cNvPr id="296997" name="Line 37"/>
          <p:cNvSpPr>
            <a:spLocks noChangeShapeType="1"/>
          </p:cNvSpPr>
          <p:nvPr/>
        </p:nvSpPr>
        <p:spPr bwMode="auto">
          <a:xfrm>
            <a:off x="2133600" y="3657600"/>
            <a:ext cx="0" cy="9144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8" name="Rectangle 38"/>
          <p:cNvSpPr>
            <a:spLocks noChangeArrowheads="1"/>
          </p:cNvSpPr>
          <p:nvPr/>
        </p:nvSpPr>
        <p:spPr bwMode="auto">
          <a:xfrm>
            <a:off x="1905000" y="45720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97000" name="Text Box 40"/>
          <p:cNvSpPr txBox="1">
            <a:spLocks noChangeArrowheads="1"/>
          </p:cNvSpPr>
          <p:nvPr/>
        </p:nvSpPr>
        <p:spPr bwMode="auto">
          <a:xfrm>
            <a:off x="4495800" y="1676400"/>
            <a:ext cx="3733800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hr-HR" sz="4800" dirty="0">
                <a:latin typeface="Times New Roman" pitchFamily="18" charset="0"/>
                <a:cs typeface="Times New Roman" pitchFamily="18" charset="0"/>
              </a:rPr>
              <a:t>4 + 2 = </a:t>
            </a:r>
            <a:r>
              <a:rPr lang="hr-HR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7001" name="Text Box 41"/>
          <p:cNvSpPr txBox="1">
            <a:spLocks noChangeArrowheads="1"/>
          </p:cNvSpPr>
          <p:nvPr/>
        </p:nvSpPr>
        <p:spPr bwMode="auto">
          <a:xfrm>
            <a:off x="4191000" y="3505200"/>
            <a:ext cx="198120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r-Cyrl-BA" sz="3600">
                <a:latin typeface="Times New Roman" pitchFamily="18" charset="0"/>
                <a:cs typeface="Times New Roman" pitchFamily="18" charset="0"/>
              </a:rPr>
              <a:t>сабирци</a:t>
            </a:r>
            <a:endParaRPr lang="hr-HR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2" name="Text Box 42"/>
          <p:cNvSpPr txBox="1">
            <a:spLocks noChangeArrowheads="1"/>
          </p:cNvSpPr>
          <p:nvPr/>
        </p:nvSpPr>
        <p:spPr bwMode="auto">
          <a:xfrm>
            <a:off x="6553200" y="3505200"/>
            <a:ext cx="198120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r-Cyrl-BA" sz="3600">
                <a:latin typeface="Times New Roman" pitchFamily="18" charset="0"/>
                <a:cs typeface="Times New Roman" pitchFamily="18" charset="0"/>
              </a:rPr>
              <a:t>збир</a:t>
            </a:r>
            <a:endParaRPr lang="hr-HR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3" name="Line 43"/>
          <p:cNvSpPr>
            <a:spLocks noChangeShapeType="1"/>
          </p:cNvSpPr>
          <p:nvPr/>
        </p:nvSpPr>
        <p:spPr bwMode="auto">
          <a:xfrm flipH="1">
            <a:off x="5181600" y="2667000"/>
            <a:ext cx="76200" cy="838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5" name="Line 45"/>
          <p:cNvSpPr>
            <a:spLocks noChangeShapeType="1"/>
          </p:cNvSpPr>
          <p:nvPr/>
        </p:nvSpPr>
        <p:spPr bwMode="auto">
          <a:xfrm flipH="1">
            <a:off x="5715000" y="2667000"/>
            <a:ext cx="457200" cy="838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6" name="Line 46"/>
          <p:cNvSpPr>
            <a:spLocks noChangeShapeType="1"/>
          </p:cNvSpPr>
          <p:nvPr/>
        </p:nvSpPr>
        <p:spPr bwMode="auto">
          <a:xfrm>
            <a:off x="7467600" y="2590800"/>
            <a:ext cx="0" cy="838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7" name="Text Box 47"/>
          <p:cNvSpPr txBox="1">
            <a:spLocks noChangeArrowheads="1"/>
          </p:cNvSpPr>
          <p:nvPr/>
        </p:nvSpPr>
        <p:spPr bwMode="auto">
          <a:xfrm>
            <a:off x="873125" y="5435600"/>
            <a:ext cx="693420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BA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Сабирци</a:t>
            </a:r>
            <a:r>
              <a:rPr lang="hr-HR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hr-HR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бројеви</a:t>
            </a:r>
            <a:r>
              <a:rPr lang="hr-HR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hr-HR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сабирамо</a:t>
            </a:r>
            <a:r>
              <a:rPr lang="hr-HR" sz="320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97008" name="Text Box 48"/>
          <p:cNvSpPr txBox="1">
            <a:spLocks noChangeArrowheads="1"/>
          </p:cNvSpPr>
          <p:nvPr/>
        </p:nvSpPr>
        <p:spPr bwMode="auto">
          <a:xfrm>
            <a:off x="914400" y="6024563"/>
            <a:ext cx="69342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B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Збир</a:t>
            </a:r>
            <a:r>
              <a:rPr lang="hr-H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hr-H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резултат</a:t>
            </a:r>
            <a:r>
              <a:rPr lang="hr-H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hr-H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сабирању</a:t>
            </a:r>
            <a:r>
              <a:rPr lang="hr-H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9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9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9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9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9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9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9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9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29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0" grpId="0" animBg="1"/>
      <p:bldP spid="296971" grpId="0" animBg="1"/>
      <p:bldP spid="296973" grpId="0" animBg="1"/>
      <p:bldP spid="296974" grpId="0" animBg="1"/>
      <p:bldP spid="296975" grpId="0" animBg="1"/>
      <p:bldP spid="296977" grpId="0" animBg="1"/>
      <p:bldP spid="296979" grpId="0" animBg="1"/>
      <p:bldP spid="296982" grpId="0" animBg="1"/>
      <p:bldP spid="296983" grpId="0" animBg="1"/>
      <p:bldP spid="296984" grpId="0" animBg="1"/>
      <p:bldP spid="296993" grpId="0"/>
      <p:bldP spid="296994" grpId="0" animBg="1"/>
      <p:bldP spid="296996" grpId="0"/>
      <p:bldP spid="296997" grpId="0" animBg="1"/>
      <p:bldP spid="296998" grpId="0"/>
      <p:bldP spid="297000" grpId="0"/>
      <p:bldP spid="297001" grpId="0"/>
      <p:bldP spid="297002" grpId="0"/>
      <p:bldP spid="297003" grpId="0" animBg="1"/>
      <p:bldP spid="297005" grpId="0" animBg="1"/>
      <p:bldP spid="297006" grpId="0" animBg="1"/>
      <p:bldP spid="297007" grpId="0"/>
      <p:bldP spid="2970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BA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Сабирање</a:t>
            </a:r>
            <a:r>
              <a:rPr lang="hr-HR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hr-HR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sr-Cyrl-BA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Понављање</a:t>
            </a:r>
            <a:r>
              <a:rPr lang="hr-HR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 flipH="1">
            <a:off x="9067800" y="0"/>
            <a:ext cx="762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hr-HR" sz="2000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152400" y="11430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Колико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сабирака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овој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једнакости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76200" y="29718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којем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мјесту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највећи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сабирак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299015" name="Rectangle 7"/>
          <p:cNvSpPr>
            <a:spLocks noChangeArrowheads="1"/>
          </p:cNvSpPr>
          <p:nvPr/>
        </p:nvSpPr>
        <p:spPr bwMode="auto">
          <a:xfrm>
            <a:off x="2743200" y="19812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299017" name="Rectangle 9"/>
          <p:cNvSpPr>
            <a:spLocks noChangeArrowheads="1"/>
          </p:cNvSpPr>
          <p:nvPr/>
        </p:nvSpPr>
        <p:spPr bwMode="auto">
          <a:xfrm>
            <a:off x="2819400" y="36576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76200" y="46482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haroni" pitchFamily="2" charset="-79"/>
              </a:rPr>
              <a:t>Шт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haroni" pitchFamily="2" charset="-79"/>
              </a:rPr>
              <a:t>a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haroni" pitchFamily="2" charset="-79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haroni" pitchFamily="2" charset="-79"/>
              </a:rPr>
              <a:t>примјећујеш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haroni" pitchFamily="2" charset="-79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haroni" pitchFamily="2" charset="-79"/>
              </a:rPr>
              <a:t>у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haroni" pitchFamily="2" charset="-79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haroni" pitchFamily="2" charset="-79"/>
              </a:rPr>
              <a:t>ова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haroni" pitchFamily="2" charset="-79"/>
              </a:rPr>
              <a:t> </a:t>
            </a:r>
            <a:r>
              <a:rPr lang="sr-Cyrl-B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haroni" pitchFamily="2" charset="-79"/>
              </a:rPr>
              <a:t>два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haroni" pitchFamily="2" charset="-79"/>
              </a:rPr>
              <a:t> </a:t>
            </a:r>
            <a:r>
              <a:rPr lang="sr-Cyrl-BA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haroni" pitchFamily="2" charset="-79"/>
              </a:rPr>
              <a:t>задатка</a:t>
            </a:r>
            <a:r>
              <a:rPr lang="hr-H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cs typeface="Aharoni" pitchFamily="2" charset="-79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5105400" y="53340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20+30+10=60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99020" name="Rectangle 12"/>
          <p:cNvSpPr>
            <a:spLocks noChangeArrowheads="1"/>
          </p:cNvSpPr>
          <p:nvPr/>
        </p:nvSpPr>
        <p:spPr bwMode="auto">
          <a:xfrm>
            <a:off x="685800" y="54102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10+30+20=60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9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4" grpId="0"/>
      <p:bldP spid="299017" grpId="0"/>
      <p:bldP spid="299018" grpId="0"/>
      <p:bldP spid="299019" grpId="0"/>
      <p:bldP spid="2990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BA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Множење</a:t>
            </a:r>
            <a:endParaRPr lang="hr-HR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0" y="1371600"/>
            <a:ext cx="441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Колико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банана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столу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76200" y="5181600"/>
            <a:ext cx="487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Марија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разреда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израчунала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сабирају</a:t>
            </a:r>
            <a:r>
              <a:rPr lang="sr-Cyrl-C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ћи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5105400" y="5638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419600" cy="3429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3113" name="Rectangle 9"/>
          <p:cNvSpPr>
            <a:spLocks noChangeArrowheads="1"/>
          </p:cNvSpPr>
          <p:nvPr/>
        </p:nvSpPr>
        <p:spPr bwMode="auto">
          <a:xfrm>
            <a:off x="0" y="2971800"/>
            <a:ext cx="541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разреда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једноставно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избројио</a:t>
            </a:r>
            <a:r>
              <a:rPr lang="hr-H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рекао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Осам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303114" name="Rectangle 10"/>
          <p:cNvSpPr>
            <a:spLocks noChangeArrowheads="1"/>
          </p:cNvSpPr>
          <p:nvPr/>
        </p:nvSpPr>
        <p:spPr bwMode="auto">
          <a:xfrm>
            <a:off x="5562600" y="56388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hr-H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3115" name="Rectangle 11"/>
          <p:cNvSpPr>
            <a:spLocks noChangeArrowheads="1"/>
          </p:cNvSpPr>
          <p:nvPr/>
        </p:nvSpPr>
        <p:spPr bwMode="auto">
          <a:xfrm>
            <a:off x="6400800" y="56388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7239000" y="56388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8024813" y="5791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" name="Okvir za tekst 1"/>
          <p:cNvSpPr txBox="1">
            <a:spLocks noChangeArrowheads="1"/>
          </p:cNvSpPr>
          <p:nvPr/>
        </p:nvSpPr>
        <p:spPr bwMode="auto">
          <a:xfrm>
            <a:off x="5268913" y="56515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3200">
                <a:latin typeface="Times New Roman" pitchFamily="18" charset="0"/>
                <a:cs typeface="Times New Roman" pitchFamily="18" charset="0"/>
              </a:rPr>
              <a:t>2 + 2 + 2 + 2 = 8 </a:t>
            </a:r>
            <a:endParaRPr lang="sr-Latn-BA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3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3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3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B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Множење</a:t>
            </a:r>
            <a:endParaRPr lang="hr-HR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0" y="1371600"/>
            <a:ext cx="441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76200" y="50292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читамо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пута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множење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419600" cy="3429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4724400" y="14478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+ 2 + 2 + 2 = 8 </a:t>
            </a:r>
          </a:p>
        </p:txBody>
      </p:sp>
      <p:sp>
        <p:nvSpPr>
          <p:cNvPr id="315409" name="Rectangle 17"/>
          <p:cNvSpPr>
            <a:spLocks noChangeArrowheads="1"/>
          </p:cNvSpPr>
          <p:nvPr/>
        </p:nvSpPr>
        <p:spPr bwMode="auto">
          <a:xfrm>
            <a:off x="4343400" y="2209800"/>
            <a:ext cx="487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сабирци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једнаки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краћи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начин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15410" name="Rectangle 18"/>
          <p:cNvSpPr>
            <a:spLocks noChangeArrowheads="1"/>
          </p:cNvSpPr>
          <p:nvPr/>
        </p:nvSpPr>
        <p:spPr bwMode="auto">
          <a:xfrm>
            <a:off x="4648200" y="39624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  2 = 8</a:t>
            </a:r>
          </a:p>
        </p:txBody>
      </p:sp>
      <p:sp>
        <p:nvSpPr>
          <p:cNvPr id="315411" name="Oval 19"/>
          <p:cNvSpPr>
            <a:spLocks noChangeArrowheads="1"/>
          </p:cNvSpPr>
          <p:nvPr/>
        </p:nvSpPr>
        <p:spPr bwMode="auto">
          <a:xfrm>
            <a:off x="5105400" y="4267200"/>
            <a:ext cx="76200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315412" name="Rectangle 20"/>
          <p:cNvSpPr>
            <a:spLocks noChangeArrowheads="1"/>
          </p:cNvSpPr>
          <p:nvPr/>
        </p:nvSpPr>
        <p:spPr bwMode="auto">
          <a:xfrm>
            <a:off x="114300" y="5710238"/>
            <a:ext cx="906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Множење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краће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сабирање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једнаких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сабирака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15413" name="Oval 21"/>
          <p:cNvSpPr>
            <a:spLocks noChangeArrowheads="1"/>
          </p:cNvSpPr>
          <p:nvPr/>
        </p:nvSpPr>
        <p:spPr bwMode="auto">
          <a:xfrm>
            <a:off x="1295400" y="5295900"/>
            <a:ext cx="76200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8" grpId="0"/>
      <p:bldP spid="315411" grpId="0" animBg="1"/>
      <p:bldP spid="3154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B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Множење</a:t>
            </a:r>
            <a:endParaRPr lang="hr-H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4495800" y="12954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Колико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кашика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столу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915988" y="459105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краће</a:t>
            </a:r>
            <a:r>
              <a:rPr lang="hr-H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BA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hr-H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r-H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307206" name="Rectangle 6"/>
          <p:cNvSpPr>
            <a:spLocks noChangeArrowheads="1"/>
          </p:cNvSpPr>
          <p:nvPr/>
        </p:nvSpPr>
        <p:spPr bwMode="auto">
          <a:xfrm>
            <a:off x="838200" y="51054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Читамо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sr-Cyrl-BA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hr-HR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пута</a:t>
            </a:r>
            <a:r>
              <a:rPr lang="hr-HR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hr-HR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hr-HR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шест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3987800" cy="299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7208" name="Rectangle 8"/>
          <p:cNvSpPr>
            <a:spLocks noChangeArrowheads="1"/>
          </p:cNvSpPr>
          <p:nvPr/>
        </p:nvSpPr>
        <p:spPr bwMode="auto">
          <a:xfrm>
            <a:off x="4495800" y="28956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Сабирамо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+ 2 + 2 = 6 </a:t>
            </a:r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-76200" y="5943600"/>
            <a:ext cx="967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Множење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краће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сабирање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једнаких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сабирака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pic>
        <p:nvPicPr>
          <p:cNvPr id="13321" name="Slika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9538" y="4848225"/>
            <a:ext cx="6826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/>
      <p:bldP spid="307206" grpId="0"/>
      <p:bldP spid="307208" grpId="0"/>
      <p:bldP spid="307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BA" sz="4000" dirty="0">
                <a:solidFill>
                  <a:srgbClr val="FF0000"/>
                </a:solidFill>
              </a:rPr>
              <a:t>Множење</a:t>
            </a:r>
            <a:endParaRPr lang="hr-HR" sz="1800" dirty="0">
              <a:solidFill>
                <a:srgbClr val="FF0000"/>
              </a:solidFill>
            </a:endParaRP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962400" cy="297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4495800" y="12954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прстију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показују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дјечаци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? </a:t>
            </a:r>
          </a:p>
        </p:txBody>
      </p:sp>
      <p:sp>
        <p:nvSpPr>
          <p:cNvPr id="309258" name="Rectangle 10"/>
          <p:cNvSpPr>
            <a:spLocks noChangeArrowheads="1"/>
          </p:cNvSpPr>
          <p:nvPr/>
        </p:nvSpPr>
        <p:spPr bwMode="auto">
          <a:xfrm>
            <a:off x="4495800" y="28956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Сабирамо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 + 5 + 5 = 15 </a:t>
            </a:r>
          </a:p>
        </p:txBody>
      </p:sp>
      <p:sp>
        <p:nvSpPr>
          <p:cNvPr id="309259" name="Rectangle 11"/>
          <p:cNvSpPr>
            <a:spLocks noChangeArrowheads="1"/>
          </p:cNvSpPr>
          <p:nvPr/>
        </p:nvSpPr>
        <p:spPr bwMode="auto">
          <a:xfrm>
            <a:off x="1676400" y="44958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Множимо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     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  5 = 15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1676400" y="5105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Читамо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:   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пута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петнаест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 rot="-3383463">
            <a:off x="4789488" y="4762500"/>
            <a:ext cx="76200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309262" name="Rectangle 14"/>
          <p:cNvSpPr>
            <a:spLocks noChangeArrowheads="1"/>
          </p:cNvSpPr>
          <p:nvPr/>
        </p:nvSpPr>
        <p:spPr bwMode="auto">
          <a:xfrm>
            <a:off x="0" y="5867400"/>
            <a:ext cx="952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Множење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краће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сабирање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једнаких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сабирака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8" grpId="0"/>
      <p:bldP spid="309259" grpId="0"/>
      <p:bldP spid="309260" grpId="0"/>
      <p:bldP spid="309261" grpId="0" animBg="1"/>
      <p:bldP spid="3092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BA" sz="4000" dirty="0">
                <a:solidFill>
                  <a:srgbClr val="FF0000"/>
                </a:solidFill>
              </a:rPr>
              <a:t>Множење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4495800" y="12954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Колико</a:t>
            </a: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прстију</a:t>
            </a: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показују</a:t>
            </a: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дјевојчице</a:t>
            </a:r>
            <a:r>
              <a:rPr lang="hr-H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 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4495800" y="28956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Сабирамо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 + 10 + 10 = 30 </a:t>
            </a: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447800" y="4648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Множимо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       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sr-Cyrl-C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10 = 30</a:t>
            </a:r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304800" y="5181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Читамо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  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пута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десет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тридесет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21544" name="Oval 8"/>
          <p:cNvSpPr>
            <a:spLocks noChangeArrowheads="1"/>
          </p:cNvSpPr>
          <p:nvPr/>
        </p:nvSpPr>
        <p:spPr bwMode="auto">
          <a:xfrm>
            <a:off x="4876800" y="4953000"/>
            <a:ext cx="76200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267200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21546" name="Rectangle 10"/>
          <p:cNvSpPr>
            <a:spLocks noChangeArrowheads="1"/>
          </p:cNvSpPr>
          <p:nvPr/>
        </p:nvSpPr>
        <p:spPr bwMode="auto">
          <a:xfrm>
            <a:off x="0" y="5753100"/>
            <a:ext cx="937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Множење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краће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сабирање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једнаких сабирака.</a:t>
            </a:r>
            <a:endParaRPr lang="hr-HR" sz="32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/>
      <p:bldP spid="3215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BA" sz="4000" dirty="0">
                <a:solidFill>
                  <a:srgbClr val="FF0000"/>
                </a:solidFill>
              </a:rPr>
              <a:t>Множење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495800" y="12954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је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кашика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све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три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шоље</a:t>
            </a:r>
            <a:r>
              <a:rPr lang="hr-H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 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4495800" y="28956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Сабирамо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+ 4 + 4 = 12 </a:t>
            </a: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1524000" y="45720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Множимо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   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  4 = 12</a:t>
            </a: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0" y="5105400"/>
            <a:ext cx="944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Читамо</a:t>
            </a:r>
            <a:r>
              <a:rPr lang="hr-H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sr-Cyrl-B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пута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четири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дванаест</a:t>
            </a:r>
            <a:r>
              <a:rPr lang="hr-H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23592" name="Oval 8"/>
          <p:cNvSpPr>
            <a:spLocks noChangeArrowheads="1"/>
          </p:cNvSpPr>
          <p:nvPr/>
        </p:nvSpPr>
        <p:spPr bwMode="auto">
          <a:xfrm>
            <a:off x="4419600" y="4838700"/>
            <a:ext cx="76200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267200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0" y="56769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Множење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краће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сабирање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једнаких</a:t>
            </a:r>
            <a:r>
              <a:rPr lang="hr-H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BA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сабирака.</a:t>
            </a:r>
            <a:endParaRPr lang="hr-HR" sz="32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9" grpId="0"/>
      <p:bldP spid="323591" grpId="0"/>
      <p:bldP spid="323592" grpId="0" animBg="1"/>
    </p:bldLst>
  </p:timing>
</p:sld>
</file>

<file path=ppt/theme/theme1.xml><?xml version="1.0" encoding="utf-8"?>
<a:theme xmlns:a="http://schemas.openxmlformats.org/drawingml/2006/main" name="Textured">
  <a:themeElements>
    <a:clrScheme name="Textured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2905</TotalTime>
  <Words>508</Words>
  <Application>Microsoft Office PowerPoint</Application>
  <PresentationFormat>On-screen Show (4:3)</PresentationFormat>
  <Paragraphs>103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Textured</vt:lpstr>
      <vt:lpstr>Математика 3.разред </vt:lpstr>
      <vt:lpstr>Сабирање                                                Понављање </vt:lpstr>
      <vt:lpstr>Сабирање                                              Понављање </vt:lpstr>
      <vt:lpstr>Множење</vt:lpstr>
      <vt:lpstr>Множење</vt:lpstr>
      <vt:lpstr>Множење</vt:lpstr>
      <vt:lpstr>Множење</vt:lpstr>
      <vt:lpstr>Множење</vt:lpstr>
      <vt:lpstr>Множење</vt:lpstr>
      <vt:lpstr>Множење</vt:lpstr>
      <vt:lpstr>Тачно или нетачно ?                                                                              Провјера </vt:lpstr>
      <vt:lpstr>Задатак за самосталан рад: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Trulex</dc:creator>
  <cp:lastModifiedBy>Laptop 002</cp:lastModifiedBy>
  <cp:revision>88</cp:revision>
  <cp:lastPrinted>1601-01-01T00:00:00Z</cp:lastPrinted>
  <dcterms:created xsi:type="dcterms:W3CDTF">1601-01-01T00:00:00Z</dcterms:created>
  <dcterms:modified xsi:type="dcterms:W3CDTF">2020-12-06T21:12:44Z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