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77E7-C921-4676-86C9-E12138B932D8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562CF-E2A7-4B01-8CFF-4408D3EA5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800328"/>
            <a:ext cx="34290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/>
              <a:t>МАТЕМАТИКА</a:t>
            </a:r>
            <a:br>
              <a:rPr lang="sr-Cyrl-RS" dirty="0"/>
            </a:br>
            <a:r>
              <a:rPr lang="sr-Cyrl-RS" dirty="0"/>
              <a:t>Пети разред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2590800"/>
            <a:ext cx="6400800" cy="1981200"/>
          </a:xfrm>
        </p:spPr>
        <p:txBody>
          <a:bodyPr>
            <a:normAutofit/>
          </a:bodyPr>
          <a:lstStyle/>
          <a:p>
            <a:r>
              <a:rPr lang="sr-Cyrl-RS" sz="4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Дијељење збира и разлике бројем</a:t>
            </a:r>
            <a:endParaRPr lang="en-US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xmlns="" id="{0258D2EB-CD4C-433C-AFF1-904BF9AED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4076472"/>
            <a:ext cx="3761989" cy="2781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23119"/>
            <a:ext cx="6629400" cy="1096962"/>
          </a:xfrm>
        </p:spPr>
        <p:txBody>
          <a:bodyPr>
            <a:normAutofit/>
          </a:bodyPr>
          <a:lstStyle/>
          <a:p>
            <a:pPr algn="l"/>
            <a:r>
              <a:rPr lang="sr-Cyrl-RS" sz="3200" dirty="0">
                <a:latin typeface="Arial" pitchFamily="34" charset="0"/>
                <a:cs typeface="Arial" pitchFamily="34" charset="0"/>
              </a:rPr>
              <a:t>ЗАДАЦИ СА САМОСТАЛАН РАД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63861"/>
            <a:ext cx="99060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1. Примјеном својства дијељење збира и разлике бројем,</a:t>
            </a:r>
          </a:p>
          <a:p>
            <a:pPr marL="0" indent="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    одреди количнике:</a:t>
            </a:r>
          </a:p>
          <a:p>
            <a:pPr marL="514350" indent="-514350">
              <a:buAutoNum type="arabicPeriod"/>
            </a:pPr>
            <a:endParaRPr lang="sr-Cyrl-RS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  а) 132 : 3 =</a:t>
            </a:r>
          </a:p>
          <a:p>
            <a:pPr marL="514350" indent="-51435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  б) 165 : 5 = </a:t>
            </a:r>
          </a:p>
          <a:p>
            <a:pPr marL="514350" indent="-51435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  в) 497 : 7 = </a:t>
            </a:r>
          </a:p>
          <a:p>
            <a:pPr marL="514350" indent="-514350">
              <a:buNone/>
            </a:pPr>
            <a:r>
              <a:rPr lang="sr-Cyrl-RS" sz="2800" dirty="0">
                <a:latin typeface="Arial" pitchFamily="34" charset="0"/>
                <a:cs typeface="Arial" pitchFamily="34" charset="0"/>
              </a:rPr>
              <a:t>  г) 856 : 8 =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23">
            <a:extLst>
              <a:ext uri="{FF2B5EF4-FFF2-40B4-BE49-F238E27FC236}">
                <a16:creationId xmlns:a16="http://schemas.microsoft.com/office/drawing/2014/main" xmlns="" id="{3703CCCB-191E-4FDA-A55C-5545B2A42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5800" y="3810000"/>
            <a:ext cx="1537254" cy="2360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553200" cy="792162"/>
          </a:xfrm>
        </p:spPr>
        <p:txBody>
          <a:bodyPr>
            <a:normAutofit/>
          </a:bodyPr>
          <a:lstStyle/>
          <a:p>
            <a:pPr algn="l"/>
            <a:r>
              <a:rPr lang="sr-Cyrl-RS" sz="3600" dirty="0">
                <a:latin typeface="Arial" pitchFamily="34" charset="0"/>
                <a:cs typeface="Arial" pitchFamily="34" charset="0"/>
              </a:rPr>
              <a:t>ПОНОВИМО!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8763000" cy="5486400"/>
          </a:xfrm>
        </p:spPr>
        <p:txBody>
          <a:bodyPr/>
          <a:lstStyle/>
          <a:p>
            <a:pPr algn="ctr">
              <a:buNone/>
            </a:pPr>
            <a:r>
              <a:rPr lang="sr-Cyrl-R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ДИЈЕЉЕЊЕ</a:t>
            </a:r>
          </a:p>
          <a:p>
            <a:pPr algn="r">
              <a:buNone/>
            </a:pPr>
            <a:r>
              <a:rPr lang="sr-Cyrl-RS" sz="3400" dirty="0">
                <a:latin typeface="Arial" pitchFamily="34" charset="0"/>
                <a:cs typeface="Arial" pitchFamily="34" charset="0"/>
              </a:rPr>
              <a:t>   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користимо знак </a:t>
            </a:r>
            <a:r>
              <a:rPr lang="sr-Cyrl-RS" u="sng" dirty="0" smtClean="0">
                <a:latin typeface="Arial" pitchFamily="34" charset="0"/>
                <a:cs typeface="Arial" pitchFamily="34" charset="0"/>
              </a:rPr>
              <a:t>подијељено</a:t>
            </a:r>
            <a:r>
              <a:rPr lang="sr-Cyrl-R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sr-Cyrl-R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sr-Cyrl-R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умањујемо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неколико  </a:t>
            </a:r>
            <a:r>
              <a:rPr lang="sr-Cyrl-R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ПУТА</a:t>
            </a:r>
          </a:p>
          <a:p>
            <a:pPr>
              <a:buNone/>
            </a:pPr>
            <a:endParaRPr lang="sr-Cyrl-R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r>
              <a:rPr lang="sr-Latn-RS" sz="3600" b="1" dirty="0">
                <a:latin typeface="Arial" pitchFamily="34" charset="0"/>
                <a:cs typeface="Arial" pitchFamily="34" charset="0"/>
              </a:rPr>
              <a:t>   </a:t>
            </a:r>
            <a:r>
              <a:rPr lang="sr-Cyrl-RS" sz="3600" b="1" dirty="0">
                <a:latin typeface="Arial" pitchFamily="34" charset="0"/>
                <a:cs typeface="Arial" pitchFamily="34" charset="0"/>
              </a:rPr>
              <a:t>: </a:t>
            </a:r>
            <a:r>
              <a:rPr lang="sr-Latn-RS" sz="3600" b="1" dirty="0">
                <a:latin typeface="Arial" pitchFamily="34" charset="0"/>
                <a:cs typeface="Arial" pitchFamily="34" charset="0"/>
              </a:rPr>
              <a:t>  b    </a:t>
            </a:r>
            <a:r>
              <a:rPr lang="sr-Cyrl-RS" sz="3600" b="1" dirty="0">
                <a:latin typeface="Arial" pitchFamily="34" charset="0"/>
                <a:cs typeface="Arial" pitchFamily="34" charset="0"/>
              </a:rPr>
              <a:t>=</a:t>
            </a:r>
            <a:r>
              <a:rPr lang="sr-Latn-RS" sz="3600" b="1" dirty="0">
                <a:latin typeface="Arial" pitchFamily="34" charset="0"/>
                <a:cs typeface="Arial" pitchFamily="34" charset="0"/>
              </a:rPr>
              <a:t>   c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4800600"/>
            <a:ext cx="2819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500" dirty="0">
                <a:latin typeface="Arial" pitchFamily="34" charset="0"/>
                <a:cs typeface="Arial" pitchFamily="34" charset="0"/>
              </a:rPr>
              <a:t>ДЈЕЉЕНИК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733308" y="5186548"/>
            <a:ext cx="2743200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500" dirty="0">
                <a:latin typeface="Arial" pitchFamily="34" charset="0"/>
                <a:cs typeface="Arial" pitchFamily="34" charset="0"/>
              </a:rPr>
              <a:t>ДЈЕЛИЛАЦ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315200" y="4648200"/>
            <a:ext cx="3048000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500" dirty="0">
                <a:latin typeface="Arial" pitchFamily="34" charset="0"/>
                <a:cs typeface="Arial" pitchFamily="34" charset="0"/>
              </a:rPr>
              <a:t>КОЛИЧНИК</a:t>
            </a:r>
            <a:endParaRPr lang="en-US" sz="25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200400" y="40386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>
            <a:off x="5943600" y="4267200"/>
            <a:ext cx="1524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696200" y="40386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Grafik 23">
            <a:extLst>
              <a:ext uri="{FF2B5EF4-FFF2-40B4-BE49-F238E27FC236}">
                <a16:creationId xmlns:a16="http://schemas.microsoft.com/office/drawing/2014/main" xmlns="" id="{3703CCCB-191E-4FDA-A55C-5545B2A42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373" y="1525420"/>
            <a:ext cx="1537254" cy="23607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11430000" cy="1554162"/>
          </a:xfrm>
        </p:spPr>
        <p:txBody>
          <a:bodyPr>
            <a:norm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Зоран, Зорица и Снежана желе да подијеле 12 воћних и 6 чоколадних  бомбона, тако да свако од њих добије исти број. По колико бомбона ће добити свако од њих?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11277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</a:rPr>
              <a:t>п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рви </a:t>
            </a:r>
            <a:r>
              <a:rPr lang="sr-Cyrl-RS" sz="3000" dirty="0">
                <a:latin typeface="Arial" pitchFamily="34" charset="0"/>
                <a:cs typeface="Arial" pitchFamily="34" charset="0"/>
              </a:rPr>
              <a:t>начин      ( 12 + 6 ) : 3 = 18 : 3 = 6</a:t>
            </a:r>
          </a:p>
          <a:p>
            <a:pPr>
              <a:buNone/>
            </a:pPr>
            <a:r>
              <a:rPr lang="sr-Cyrl-RS" sz="3000" dirty="0" smtClean="0">
                <a:latin typeface="Arial" pitchFamily="34" charset="0"/>
                <a:cs typeface="Arial" pitchFamily="34" charset="0"/>
              </a:rPr>
              <a:t>други начин                         = 12 </a:t>
            </a:r>
            <a:r>
              <a:rPr lang="sr-Cyrl-RS" sz="3000" dirty="0">
                <a:latin typeface="Arial" pitchFamily="34" charset="0"/>
                <a:cs typeface="Arial" pitchFamily="34" charset="0"/>
              </a:rPr>
              <a:t>: 3 + 6 : 3 = 4 + 2 = 6</a:t>
            </a:r>
          </a:p>
          <a:p>
            <a:pPr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</a:rPr>
              <a:t>                     За било која три природна броја 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, b, c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важи:</a:t>
            </a:r>
            <a:r>
              <a:rPr lang="sr-Latn-RS" sz="3000" dirty="0" smtClean="0">
                <a:latin typeface="Arial" pitchFamily="34" charset="0"/>
                <a:cs typeface="Arial" pitchFamily="34" charset="0"/>
              </a:rPr>
              <a:t> </a:t>
            </a:r>
            <a:endParaRPr lang="sr-Cyrl-RS" sz="3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Latn-RS" sz="3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a + b ) : c = a : c + b : c</a:t>
            </a:r>
            <a:endParaRPr lang="sr-Cyrl-R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</a:rPr>
              <a:t>Збир бројева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дијелимо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неким </a:t>
            </a:r>
            <a:r>
              <a:rPr lang="sr-Cyrl-RS" sz="3000" dirty="0">
                <a:latin typeface="Arial" pitchFamily="34" charset="0"/>
                <a:cs typeface="Arial" pitchFamily="34" charset="0"/>
              </a:rPr>
              <a:t>бројем тако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што сваки </a:t>
            </a:r>
            <a:r>
              <a:rPr lang="sr-Cyrl-RS" sz="3000" dirty="0">
                <a:latin typeface="Arial" pitchFamily="34" charset="0"/>
                <a:cs typeface="Arial" pitchFamily="34" charset="0"/>
              </a:rPr>
              <a:t>сабирак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подијели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мо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3000" dirty="0">
                <a:latin typeface="Arial" pitchFamily="34" charset="0"/>
                <a:cs typeface="Arial" pitchFamily="34" charset="0"/>
              </a:rPr>
              <a:t>тим бројем (ако је могуће), </a:t>
            </a:r>
          </a:p>
          <a:p>
            <a:pPr algn="ctr">
              <a:buNone/>
            </a:pPr>
            <a:r>
              <a:rPr lang="sr-Cyrl-RS" sz="3000" dirty="0">
                <a:latin typeface="Arial" pitchFamily="34" charset="0"/>
                <a:cs typeface="Arial" pitchFamily="34" charset="0"/>
              </a:rPr>
              <a:t>па  се добијени количници </a:t>
            </a:r>
            <a:r>
              <a:rPr lang="sr-Cyrl-RS" sz="3000" dirty="0" smtClean="0">
                <a:latin typeface="Arial" pitchFamily="34" charset="0"/>
                <a:cs typeface="Arial" pitchFamily="34" charset="0"/>
              </a:rPr>
              <a:t>саберу</a:t>
            </a:r>
            <a:r>
              <a:rPr lang="sr-Cyrl-RS" sz="3000" dirty="0">
                <a:latin typeface="Arial" pitchFamily="34" charset="0"/>
                <a:cs typeface="Arial" pitchFamily="34" charset="0"/>
              </a:rPr>
              <a:t>.</a:t>
            </a:r>
            <a:endParaRPr lang="sr-Latn-RS" sz="3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flipV="1">
            <a:off x="2286000" y="3886200"/>
            <a:ext cx="1371600" cy="457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43674"/>
            <a:ext cx="10058400" cy="792162"/>
          </a:xfrm>
        </p:spPr>
        <p:txBody>
          <a:bodyPr>
            <a:noAutofit/>
          </a:bodyPr>
          <a:lstStyle/>
          <a:p>
            <a:pPr algn="l"/>
            <a:r>
              <a:rPr lang="sr-Cyrl-RS" sz="3200" dirty="0">
                <a:latin typeface="Arial" pitchFamily="34" charset="0"/>
                <a:cs typeface="Arial" pitchFamily="34" charset="0"/>
              </a:rPr>
              <a:t>1. Дијељењем збира бројева израчунај количник: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50680"/>
            <a:ext cx="10515600" cy="2624889"/>
          </a:xfrm>
        </p:spPr>
        <p:txBody>
          <a:bodyPr>
            <a:normAutofit/>
          </a:bodyPr>
          <a:lstStyle/>
          <a:p>
            <a:pPr>
              <a:buNone/>
            </a:pPr>
            <a:endParaRPr lang="sr-Cyrl-RS" sz="2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65 : 5 =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dirty="0">
                <a:latin typeface="Arial" pitchFamily="34" charset="0"/>
                <a:cs typeface="Arial" pitchFamily="34" charset="0"/>
              </a:rPr>
              <a:t>318 : 3 =</a:t>
            </a:r>
            <a:endParaRPr lang="sr-Cyrl-RS" sz="2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7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7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15">
            <a:extLst>
              <a:ext uri="{FF2B5EF4-FFF2-40B4-BE49-F238E27FC236}">
                <a16:creationId xmlns:a16="http://schemas.microsoft.com/office/drawing/2014/main" xmlns="" id="{0650A1CD-CDE8-4DCC-B793-6190E320C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5600" y="4243997"/>
            <a:ext cx="5367564" cy="26248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A9C282D-3D81-4676-9907-B245C3A1CC83}"/>
              </a:ext>
            </a:extLst>
          </p:cNvPr>
          <p:cNvSpPr txBox="1"/>
          <p:nvPr/>
        </p:nvSpPr>
        <p:spPr>
          <a:xfrm>
            <a:off x="2438400" y="2160371"/>
            <a:ext cx="2759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(50 + 15) : 5 =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2AEA252-8E93-46E3-B47E-DC516E4104B1}"/>
              </a:ext>
            </a:extLst>
          </p:cNvPr>
          <p:cNvSpPr txBox="1"/>
          <p:nvPr/>
        </p:nvSpPr>
        <p:spPr>
          <a:xfrm>
            <a:off x="5117466" y="2141968"/>
            <a:ext cx="3055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50 : 5 + 15 : 5 =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917606C-B9A1-40FD-8777-775773EABB5F}"/>
              </a:ext>
            </a:extLst>
          </p:cNvPr>
          <p:cNvSpPr txBox="1"/>
          <p:nvPr/>
        </p:nvSpPr>
        <p:spPr>
          <a:xfrm>
            <a:off x="7927271" y="2141968"/>
            <a:ext cx="23727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10 </a:t>
            </a:r>
            <a:r>
              <a:rPr lang="sr-Cyrl-RS" sz="3200" dirty="0">
                <a:latin typeface="Arial" pitchFamily="34" charset="0"/>
                <a:cs typeface="Arial" pitchFamily="34" charset="0"/>
              </a:rPr>
              <a:t>+ 3 = 13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34E00CB-B442-4C6E-9195-7740ACE29936}"/>
              </a:ext>
            </a:extLst>
          </p:cNvPr>
          <p:cNvSpPr txBox="1"/>
          <p:nvPr/>
        </p:nvSpPr>
        <p:spPr>
          <a:xfrm>
            <a:off x="2629734" y="3342255"/>
            <a:ext cx="2986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(300 + 18) : 3 =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A27FD22-863C-48E2-8D4D-FF3C20CC18EE}"/>
              </a:ext>
            </a:extLst>
          </p:cNvPr>
          <p:cNvSpPr txBox="1"/>
          <p:nvPr/>
        </p:nvSpPr>
        <p:spPr>
          <a:xfrm>
            <a:off x="5613947" y="3342255"/>
            <a:ext cx="32832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300 : 3 + 18 : 3 =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8053DB9-F7C1-48B4-8F44-B648D5E843D6}"/>
              </a:ext>
            </a:extLst>
          </p:cNvPr>
          <p:cNvSpPr txBox="1"/>
          <p:nvPr/>
        </p:nvSpPr>
        <p:spPr>
          <a:xfrm>
            <a:off x="8739384" y="3342255"/>
            <a:ext cx="27142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100 + 6 = 106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10820400" cy="1143000"/>
          </a:xfrm>
        </p:spPr>
        <p:txBody>
          <a:bodyPr>
            <a:noAutofit/>
          </a:bodyPr>
          <a:lstStyle/>
          <a:p>
            <a:r>
              <a:rPr lang="sr-Cyrl-RS" sz="2800" dirty="0">
                <a:latin typeface="Arial" pitchFamily="34" charset="0"/>
                <a:cs typeface="Arial" pitchFamily="34" charset="0"/>
              </a:rPr>
              <a:t>Јован, Павле и Дамјан дијеле 30 кликера, али 3 кликера су се изгубила. По колико кликера ће добити сваки од њих?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11277600" cy="4419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RS" sz="3000" dirty="0"/>
              <a:t> </a:t>
            </a:r>
            <a:r>
              <a:rPr lang="en-US" sz="3000" dirty="0"/>
              <a:t>   </a:t>
            </a:r>
            <a:r>
              <a:rPr lang="sr-Cyrl-RS" sz="3000" dirty="0"/>
              <a:t>  </a:t>
            </a:r>
            <a:r>
              <a:rPr lang="sr-Cyrl-RS" sz="3300" dirty="0">
                <a:latin typeface="Arial" panose="020B0604020202020204" pitchFamily="34" charset="0"/>
                <a:cs typeface="Arial" panose="020B0604020202020204" pitchFamily="34" charset="0"/>
              </a:rPr>
              <a:t>први начин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RS" sz="3300" dirty="0">
                <a:latin typeface="Arial" pitchFamily="34" charset="0"/>
                <a:cs typeface="Arial" pitchFamily="34" charset="0"/>
              </a:rPr>
              <a:t>(30 – 3) : 3 = 27 : 3 = 9</a:t>
            </a:r>
          </a:p>
          <a:p>
            <a:pPr>
              <a:buNone/>
            </a:pPr>
            <a:r>
              <a:rPr lang="sr-Cyrl-RS" sz="3300" dirty="0">
                <a:latin typeface="Arial" pitchFamily="34" charset="0"/>
                <a:cs typeface="Arial" pitchFamily="34" charset="0"/>
              </a:rPr>
              <a:t>   </a:t>
            </a:r>
            <a:r>
              <a:rPr lang="sr-Cyrl-RS" sz="3300" dirty="0" smtClean="0">
                <a:latin typeface="Arial" pitchFamily="34" charset="0"/>
                <a:cs typeface="Arial" pitchFamily="34" charset="0"/>
              </a:rPr>
              <a:t> други начин                       = 30 </a:t>
            </a:r>
            <a:r>
              <a:rPr lang="sr-Cyrl-RS" sz="3300" dirty="0">
                <a:latin typeface="Arial" pitchFamily="34" charset="0"/>
                <a:cs typeface="Arial" pitchFamily="34" charset="0"/>
              </a:rPr>
              <a:t>: 3 – 3 : 3 = 10 – 1 = 9</a:t>
            </a:r>
          </a:p>
          <a:p>
            <a:pPr>
              <a:buNone/>
            </a:pPr>
            <a:endParaRPr lang="sr-Cyrl-RS" sz="33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3300" dirty="0">
                <a:latin typeface="Arial" pitchFamily="34" charset="0"/>
                <a:cs typeface="Arial" pitchFamily="34" charset="0"/>
              </a:rPr>
              <a:t>		Одговор: Сваки од њих ће добити 9 кликера. </a:t>
            </a:r>
          </a:p>
          <a:p>
            <a:pPr>
              <a:buNone/>
            </a:pPr>
            <a:r>
              <a:rPr lang="sr-Cyrl-RS" sz="3300" dirty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sr-Cyrl-RS" sz="3300" dirty="0">
                <a:latin typeface="Arial" pitchFamily="34" charset="0"/>
                <a:cs typeface="Arial" pitchFamily="34" charset="0"/>
              </a:rPr>
              <a:t>					За било која три природна броја </a:t>
            </a:r>
            <a:r>
              <a:rPr lang="en-US" sz="33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3300" dirty="0" smtClean="0">
                <a:latin typeface="Arial" pitchFamily="34" charset="0"/>
                <a:cs typeface="Arial" pitchFamily="34" charset="0"/>
              </a:rPr>
              <a:t>, b, c </a:t>
            </a:r>
            <a:r>
              <a:rPr lang="sr-Cyrl-RS" sz="3300" dirty="0" smtClean="0">
                <a:latin typeface="Arial" pitchFamily="34" charset="0"/>
                <a:cs typeface="Arial" pitchFamily="34" charset="0"/>
              </a:rPr>
              <a:t>важи:</a:t>
            </a:r>
            <a:r>
              <a:rPr lang="sr-Latn-RS" sz="3300" dirty="0" smtClean="0">
                <a:latin typeface="Arial" pitchFamily="34" charset="0"/>
                <a:cs typeface="Arial" pitchFamily="34" charset="0"/>
              </a:rPr>
              <a:t> </a:t>
            </a:r>
            <a:endParaRPr lang="sr-Cyrl-RS" sz="33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3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sr-Latn-RS" sz="3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 a </a:t>
            </a:r>
            <a:r>
              <a:rPr lang="sr-Cyrl-RS" sz="3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RS" sz="3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 ) : c = a : c </a:t>
            </a:r>
            <a:r>
              <a:rPr lang="sr-Cyrl-RS" sz="3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sr-Latn-RS" sz="33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 : c</a:t>
            </a:r>
            <a:endParaRPr lang="sr-Cyrl-RS" sz="3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3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sr-Cyrl-RS" sz="3300" dirty="0" smtClean="0">
                <a:latin typeface="Arial" pitchFamily="34" charset="0"/>
                <a:cs typeface="Arial" pitchFamily="34" charset="0"/>
              </a:rPr>
              <a:t>Разлику </a:t>
            </a:r>
            <a:r>
              <a:rPr lang="sr-Cyrl-RS" sz="3300" dirty="0">
                <a:latin typeface="Arial" pitchFamily="34" charset="0"/>
                <a:cs typeface="Arial" pitchFamily="34" charset="0"/>
              </a:rPr>
              <a:t>бројева </a:t>
            </a:r>
            <a:r>
              <a:rPr lang="sr-Cyrl-RS" sz="3300" dirty="0" smtClean="0">
                <a:latin typeface="Arial" pitchFamily="34" charset="0"/>
                <a:cs typeface="Arial" pitchFamily="34" charset="0"/>
              </a:rPr>
              <a:t>дијелимо </a:t>
            </a:r>
            <a:r>
              <a:rPr lang="sr-Cyrl-RS" sz="3300" dirty="0">
                <a:latin typeface="Arial" pitchFamily="34" charset="0"/>
                <a:cs typeface="Arial" pitchFamily="34" charset="0"/>
              </a:rPr>
              <a:t>неким бројем тако што умањеник и</a:t>
            </a:r>
          </a:p>
          <a:p>
            <a:pPr algn="ctr">
              <a:buNone/>
            </a:pPr>
            <a:r>
              <a:rPr lang="sr-Cyrl-RS" sz="3300" dirty="0">
                <a:latin typeface="Arial" pitchFamily="34" charset="0"/>
                <a:cs typeface="Arial" pitchFamily="34" charset="0"/>
              </a:rPr>
              <a:t>умањилац подијелимо тим бројем, </a:t>
            </a:r>
            <a:r>
              <a:rPr lang="sr-Cyrl-RS" sz="3300" dirty="0" smtClean="0">
                <a:latin typeface="Arial" pitchFamily="34" charset="0"/>
                <a:cs typeface="Arial" pitchFamily="34" charset="0"/>
              </a:rPr>
              <a:t>па добијене количнике одузмемо.</a:t>
            </a:r>
            <a:endParaRPr lang="sr-Cyrl-RS" sz="33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33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sr-Cyrl-RS" dirty="0"/>
          </a:p>
        </p:txBody>
      </p:sp>
      <p:sp>
        <p:nvSpPr>
          <p:cNvPr id="5" name="Right Arrow 4"/>
          <p:cNvSpPr/>
          <p:nvPr/>
        </p:nvSpPr>
        <p:spPr>
          <a:xfrm flipV="1">
            <a:off x="2514600" y="3962400"/>
            <a:ext cx="1371600" cy="4572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8200"/>
            <a:ext cx="8534400" cy="1096962"/>
          </a:xfrm>
        </p:spPr>
        <p:txBody>
          <a:bodyPr>
            <a:normAutofit/>
          </a:bodyPr>
          <a:lstStyle/>
          <a:p>
            <a:pPr algn="l"/>
            <a:r>
              <a:rPr lang="sr-Cyrl-RS" sz="2800" dirty="0">
                <a:latin typeface="Arial" pitchFamily="34" charset="0"/>
                <a:cs typeface="Arial" pitchFamily="34" charset="0"/>
              </a:rPr>
              <a:t>2. Користећи дијељење разлике бројем израчунај: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07623"/>
            <a:ext cx="9601200" cy="1435925"/>
          </a:xfrm>
        </p:spPr>
        <p:txBody>
          <a:bodyPr/>
          <a:lstStyle/>
          <a:p>
            <a:pPr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98 : 2 =</a:t>
            </a:r>
          </a:p>
          <a:p>
            <a:pPr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sr-Cyrl-R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3">
            <a:extLst>
              <a:ext uri="{FF2B5EF4-FFF2-40B4-BE49-F238E27FC236}">
                <a16:creationId xmlns:a16="http://schemas.microsoft.com/office/drawing/2014/main" xmlns="" id="{918AE57B-9B3C-4438-98AA-F748B334C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2271436" cy="27652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4BB6C3-9A0C-4424-BF52-15B9E6AC2D20}"/>
              </a:ext>
            </a:extLst>
          </p:cNvPr>
          <p:cNvSpPr txBox="1"/>
          <p:nvPr/>
        </p:nvSpPr>
        <p:spPr>
          <a:xfrm>
            <a:off x="3429000" y="3197686"/>
            <a:ext cx="2746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(100 – 2) : 2 =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805CD9A-B5A0-4C69-986F-1CB92A6AC233}"/>
              </a:ext>
            </a:extLst>
          </p:cNvPr>
          <p:cNvSpPr txBox="1"/>
          <p:nvPr/>
        </p:nvSpPr>
        <p:spPr>
          <a:xfrm>
            <a:off x="8915400" y="3197684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50 – 1 = 49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49A1F2E-B2BE-4D71-A9C2-6C5F52C95E0D}"/>
              </a:ext>
            </a:extLst>
          </p:cNvPr>
          <p:cNvSpPr txBox="1"/>
          <p:nvPr/>
        </p:nvSpPr>
        <p:spPr>
          <a:xfrm>
            <a:off x="6022389" y="3197685"/>
            <a:ext cx="3042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100 : 2 – 2 : 2 =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3EBC346-66D1-4FE4-BF3F-61E751439382}"/>
              </a:ext>
            </a:extLst>
          </p:cNvPr>
          <p:cNvSpPr txBox="1"/>
          <p:nvPr/>
        </p:nvSpPr>
        <p:spPr>
          <a:xfrm>
            <a:off x="1219200" y="4352729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234 : 6 =</a:t>
            </a:r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FB25210-2799-4DCC-B49C-274B1E2DD896}"/>
              </a:ext>
            </a:extLst>
          </p:cNvPr>
          <p:cNvSpPr txBox="1"/>
          <p:nvPr/>
        </p:nvSpPr>
        <p:spPr>
          <a:xfrm>
            <a:off x="2865153" y="4352729"/>
            <a:ext cx="2925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(240 – 6) : 6 =</a:t>
            </a: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DBA0351-1E26-4ECD-80C0-2741C81210C4}"/>
              </a:ext>
            </a:extLst>
          </p:cNvPr>
          <p:cNvSpPr txBox="1"/>
          <p:nvPr/>
        </p:nvSpPr>
        <p:spPr>
          <a:xfrm>
            <a:off x="5510382" y="4341222"/>
            <a:ext cx="3042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240 : 6 – 6 : 6 =</a:t>
            </a:r>
            <a:endParaRPr lang="en-US" sz="3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A873F0F6-FF16-4D06-B4AA-A07670D00AD6}"/>
              </a:ext>
            </a:extLst>
          </p:cNvPr>
          <p:cNvSpPr txBox="1"/>
          <p:nvPr/>
        </p:nvSpPr>
        <p:spPr>
          <a:xfrm>
            <a:off x="8518567" y="4329715"/>
            <a:ext cx="22461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40 – 1 = 39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43201"/>
            <a:ext cx="8610600" cy="3382963"/>
          </a:xfrm>
        </p:spPr>
        <p:txBody>
          <a:bodyPr/>
          <a:lstStyle/>
          <a:p>
            <a:pPr>
              <a:buNone/>
            </a:pPr>
            <a:r>
              <a:rPr lang="sr-Cyrl-RS" dirty="0"/>
              <a:t>       </a:t>
            </a:r>
          </a:p>
          <a:p>
            <a:pPr>
              <a:buNone/>
            </a:pPr>
            <a:r>
              <a:rPr lang="sr-Cyrl-RS" sz="3600" dirty="0"/>
              <a:t>             (45 + 18) : 9 = </a:t>
            </a:r>
          </a:p>
          <a:p>
            <a:pPr algn="ctr">
              <a:buNone/>
            </a:pPr>
            <a:r>
              <a:rPr lang="sr-Cyrl-RS" sz="3600" dirty="0"/>
              <a:t>или:</a:t>
            </a:r>
          </a:p>
          <a:p>
            <a:pPr>
              <a:buNone/>
            </a:pPr>
            <a:r>
              <a:rPr lang="sr-Cyrl-RS" sz="3600" dirty="0"/>
              <a:t>  (45 + 18) : 9 =</a:t>
            </a:r>
            <a:endParaRPr lang="en-US" sz="3600" dirty="0"/>
          </a:p>
        </p:txBody>
      </p:sp>
      <p:pic>
        <p:nvPicPr>
          <p:cNvPr id="4" name="Grafik 21">
            <a:extLst>
              <a:ext uri="{FF2B5EF4-FFF2-40B4-BE49-F238E27FC236}">
                <a16:creationId xmlns:a16="http://schemas.microsoft.com/office/drawing/2014/main" xmlns="" id="{BDF88CFB-4D77-40DE-B56E-CE28075C9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667958"/>
            <a:ext cx="1421365" cy="2761042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>
          <a:xfrm>
            <a:off x="3810000" y="829278"/>
            <a:ext cx="6248400" cy="1532921"/>
          </a:xfrm>
          <a:prstGeom prst="wedgeEllipseCallout">
            <a:avLst>
              <a:gd name="adj1" fmla="val -70033"/>
              <a:gd name="adj2" fmla="val 160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3200" dirty="0">
                <a:latin typeface="Arial" pitchFamily="34" charset="0"/>
                <a:cs typeface="Arial" pitchFamily="34" charset="0"/>
              </a:rPr>
              <a:t>3. Збир бројева 45 и 18 умањи 9 пута.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045CE8D-2893-438B-B6D6-9F4F30573B4F}"/>
              </a:ext>
            </a:extLst>
          </p:cNvPr>
          <p:cNvSpPr txBox="1"/>
          <p:nvPr/>
        </p:nvSpPr>
        <p:spPr>
          <a:xfrm>
            <a:off x="6400800" y="3367018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63 : 9 = 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C1BE626-87FD-4393-BF22-2DED80EC3082}"/>
              </a:ext>
            </a:extLst>
          </p:cNvPr>
          <p:cNvSpPr txBox="1"/>
          <p:nvPr/>
        </p:nvSpPr>
        <p:spPr>
          <a:xfrm>
            <a:off x="5265678" y="4746590"/>
            <a:ext cx="30556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45 : 9 + 18 : 9 =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A6C0283-39EA-47AF-95D9-8ACD5EBD5AA5}"/>
              </a:ext>
            </a:extLst>
          </p:cNvPr>
          <p:cNvSpPr txBox="1"/>
          <p:nvPr/>
        </p:nvSpPr>
        <p:spPr>
          <a:xfrm>
            <a:off x="8242833" y="4746590"/>
            <a:ext cx="1803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5 + 2 = 7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61557"/>
            <a:ext cx="9982200" cy="1249362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4. Колика је вриједност количника ако је дјељеник разлика бројева 64 и 16, а дјелилац број 8?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8686800" cy="4419600"/>
          </a:xfrm>
        </p:spPr>
        <p:txBody>
          <a:bodyPr/>
          <a:lstStyle/>
          <a:p>
            <a:pPr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                (64 – 16) : 8 = </a:t>
            </a:r>
          </a:p>
          <a:p>
            <a:pPr>
              <a:buNone/>
            </a:pPr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					или</a:t>
            </a: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xmlns="" id="{C7F6BD65-7908-41E4-9B4B-AA384D22F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714" y="4183687"/>
            <a:ext cx="1850571" cy="2102249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3733800" y="4161915"/>
            <a:ext cx="4876800" cy="1828800"/>
          </a:xfrm>
          <a:prstGeom prst="cloudCallout">
            <a:avLst>
              <a:gd name="adj1" fmla="val -74679"/>
              <a:gd name="adj2" fmla="val -2444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700" dirty="0">
                <a:latin typeface="Arial" pitchFamily="34" charset="0"/>
                <a:cs typeface="Arial" pitchFamily="34" charset="0"/>
              </a:rPr>
              <a:t>Количник је број 6.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6D6149-C938-4CCC-8AAD-3CFF2254012D}"/>
              </a:ext>
            </a:extLst>
          </p:cNvPr>
          <p:cNvSpPr txBox="1"/>
          <p:nvPr/>
        </p:nvSpPr>
        <p:spPr>
          <a:xfrm>
            <a:off x="6172200" y="2029691"/>
            <a:ext cx="19046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48 : 8 = 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92BF9BF-E689-4C4F-8D91-5DFD066C08DA}"/>
              </a:ext>
            </a:extLst>
          </p:cNvPr>
          <p:cNvSpPr txBox="1"/>
          <p:nvPr/>
        </p:nvSpPr>
        <p:spPr>
          <a:xfrm>
            <a:off x="2153839" y="3352431"/>
            <a:ext cx="2746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(64 – 16) : 8 =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10081D3-7EA1-4462-8B5A-882EE20C20AC}"/>
              </a:ext>
            </a:extLst>
          </p:cNvPr>
          <p:cNvSpPr txBox="1"/>
          <p:nvPr/>
        </p:nvSpPr>
        <p:spPr>
          <a:xfrm>
            <a:off x="4889218" y="3364843"/>
            <a:ext cx="3042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64 : 8 – 16 : 8 =</a:t>
            </a:r>
            <a:endParaRPr lang="en-US" sz="3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3CBDBF0-DA4A-4AD0-A387-97B7B5DC02AA}"/>
              </a:ext>
            </a:extLst>
          </p:cNvPr>
          <p:cNvSpPr txBox="1"/>
          <p:nvPr/>
        </p:nvSpPr>
        <p:spPr>
          <a:xfrm>
            <a:off x="7772400" y="3352430"/>
            <a:ext cx="17908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8 – 2 = 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73770"/>
            <a:ext cx="10896600" cy="1600200"/>
          </a:xfrm>
        </p:spPr>
        <p:txBody>
          <a:bodyPr>
            <a:no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5. На 5 полица треба подједнако распоредити 125 књига за одрасле и 75 књига за дјецу. По колико књига ће бити на свакој полици?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5">
            <a:extLst>
              <a:ext uri="{FF2B5EF4-FFF2-40B4-BE49-F238E27FC236}">
                <a16:creationId xmlns:a16="http://schemas.microsoft.com/office/drawing/2014/main" xmlns="" id="{C7F6BD65-7908-41E4-9B4B-AA384D22F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429" y="4348526"/>
            <a:ext cx="1850571" cy="2102249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3061855" y="3909941"/>
            <a:ext cx="5257800" cy="1600200"/>
          </a:xfrm>
          <a:prstGeom prst="cloudCallout">
            <a:avLst>
              <a:gd name="adj1" fmla="val 75574"/>
              <a:gd name="adj2" fmla="val 2144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>
                <a:latin typeface="Arial" pitchFamily="34" charset="0"/>
                <a:cs typeface="Arial" pitchFamily="34" charset="0"/>
              </a:rPr>
              <a:t>На једној полици ће бити 40 књига.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B3FD211-37D5-4F8B-8AE0-CA3AA655242D}"/>
              </a:ext>
            </a:extLst>
          </p:cNvPr>
          <p:cNvSpPr txBox="1"/>
          <p:nvPr/>
        </p:nvSpPr>
        <p:spPr>
          <a:xfrm>
            <a:off x="2961834" y="2691035"/>
            <a:ext cx="2986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(125 + 75) : 5 =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F16A5DF-E75F-49F4-B131-647537E3B1FF}"/>
              </a:ext>
            </a:extLst>
          </p:cNvPr>
          <p:cNvSpPr txBox="1"/>
          <p:nvPr/>
        </p:nvSpPr>
        <p:spPr>
          <a:xfrm>
            <a:off x="5867400" y="2691035"/>
            <a:ext cx="23599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>
                <a:latin typeface="Arial" pitchFamily="34" charset="0"/>
                <a:cs typeface="Arial" pitchFamily="34" charset="0"/>
              </a:rPr>
              <a:t>200 : 5 = 40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526</Words>
  <Application>Microsoft Office PowerPoint</Application>
  <PresentationFormat>Custom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МАТЕМАТИКА Пети разред</vt:lpstr>
      <vt:lpstr>ПОНОВИМО!</vt:lpstr>
      <vt:lpstr>Зоран, Зорица и Снежана желе да подијеле 12 воћних и 6 чоколадних  бомбона, тако да свако од њих добије исти број. По колико бомбона ће добити свако од њих?</vt:lpstr>
      <vt:lpstr>1. Дијељењем збира бројева израчунај количник:</vt:lpstr>
      <vt:lpstr>Јован, Павле и Дамјан дијеле 30 кликера, али 3 кликера су се изгубила. По колико кликера ће добити сваки од њих?</vt:lpstr>
      <vt:lpstr>2. Користећи дијељење разлике бројем израчунај: </vt:lpstr>
      <vt:lpstr>Slide 7</vt:lpstr>
      <vt:lpstr>4. Колика је вриједност количника ако је дјељеник разлика бројева 64 и 16, а дјелилац број 8?</vt:lpstr>
      <vt:lpstr>5. На 5 полица треба подједнако распоредити 125 књига за одрасле и 75 књига за дјецу. По колико књига ће бити на свакој полици?</vt:lpstr>
      <vt:lpstr>ЗАДАЦИ СА САМОСТАЛАН РАД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Пети разред</dc:title>
  <dc:creator>Korisnik1</dc:creator>
  <cp:lastModifiedBy>Korisnik1</cp:lastModifiedBy>
  <cp:revision>41</cp:revision>
  <dcterms:created xsi:type="dcterms:W3CDTF">2020-12-20T10:16:31Z</dcterms:created>
  <dcterms:modified xsi:type="dcterms:W3CDTF">2020-12-24T19:46:22Z</dcterms:modified>
</cp:coreProperties>
</file>