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8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471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48" autoAdjust="0"/>
    <p:restoredTop sz="94660" autoAdjust="0"/>
  </p:normalViewPr>
  <p:slideViewPr>
    <p:cSldViewPr snapToGrid="0">
      <p:cViewPr>
        <p:scale>
          <a:sx n="50" d="100"/>
          <a:sy n="50" d="100"/>
        </p:scale>
        <p:origin x="-1458" y="-5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57BCFE-A909-485D-9C13-DC8FEC153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4CD3402-64B5-40E5-B45A-AD2CE16F8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5A05310-9583-48CA-8535-FDE516695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B37507D-7584-4A0E-8E06-9A765BB86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F8F9DD-1489-41DC-AC1D-AD0982AA2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7133155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B7D9E8-DE58-40A5-9885-CC6DF88D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5DF49AA-0277-4E48-B176-B4BCE3762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B1507FD-4B0E-4222-AD3F-2E642E7F9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6669FA6-B1D6-478F-865E-BA7FCD581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441E3A-3FEB-42B0-8DCB-A1DA2A04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595941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FE5CC61-16EF-48D7-BA42-604E490C22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D447617-9C45-4097-B987-A3CB3DA6A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D5BBD1-7937-46DE-BE50-96D12D305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14B13E4-3041-46A4-A83F-A898FFA07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DFD1F5-0212-4BC0-A8CF-9DA73111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316238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4D9154-EA70-42DD-A450-25181072E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231F9B-9F29-4639-B2AF-2CD84EA2F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8EF883A-945D-4754-A9A2-D04CFA4BC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B7FECF-EB64-4651-929D-1D20964C0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6A7FF57-DFB8-4A4E-9E91-6935B6062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77511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46B92B-E29E-46EC-B118-7F921FE18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60F90F8-6717-48D2-ABB9-D95606B2E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AD4EB5E-60BD-427C-B78B-763A635D3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9633EB-AB42-40CA-B58C-24AD4301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4202AE2-88E1-4071-84BA-B22C5DE9F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985776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B1B8BF-F2F0-4878-8A74-AAAD5B3F5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FADA4C2-ECB8-4C33-9C27-0AC92A7B7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9587C8B-597F-4A0B-B646-F38CEBBD7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466D444-4C62-4711-94A4-D90178751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ADB6896-DB6E-4179-A348-BA6591AFC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0683CA0-2E44-4D68-B0A5-DEB5C6529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617023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45DB03-23D8-4331-ADB7-058F3B064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4E1987A-D034-40F9-B4C8-7DF9118B2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C31810B-08CC-49E6-8633-DCAD1075E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D36B128-13C5-4598-8CA5-559EF34245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E260068-196B-458E-81B4-8176AA2D2D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6DD8A91-A259-4A0D-B220-7059F33C4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BA404DF-3AFE-4C32-B603-D7B0A5304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0A09D37-661D-4FC3-AFF0-9800E0FC1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152194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0AF26D-5312-4507-8ECC-284FB3726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7F0DD99-B26C-4B64-A2C3-F13DACDEA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57CA43A-54FE-498B-A6D0-F616A7500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DB1281E-BE98-4191-AAFF-95DB38FAA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3549085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29390FF-D2FA-422A-A59C-301448469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A4DFB8C-3E9B-4074-9060-EBD21AEAF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16C094D-FAD1-4F8F-BD8A-B3A0993C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292390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98550E-A5DD-4289-AB48-D20E2CC93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95F6ED-383C-4B5F-9691-383650FF9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714376A-4D4D-48D5-83FB-82EA43344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FA119BE-035D-4D35-AE7E-42EA88E72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3A470F3-3D83-4A37-98FE-9B2D0780F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7898B80-F26E-4463-AFCA-E0BCE8565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111432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566306-1611-41D5-9477-8C2638DF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7C21581-C743-447F-8F4F-B2F14A85E3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7BB8381-DE11-4AEB-A218-D9C4FCCD3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5388665-A8C4-490A-9183-3D90F70C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B8F5D3-B826-42EC-AB2B-2ECC42FA7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C0E125D-7EE4-4FEA-B307-0D392CE9E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619074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01FAD56-615F-471C-A3F2-7431007E0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2155ED7-AE3C-4FC2-B258-DBF86C3A3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3C82AA1-8DCA-4BE4-A204-AF9AA1E5E1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DCFE9-BE81-439D-999F-2528D1E32EF4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B950579-CDCB-41EA-9F43-ED9659D17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E612DF0-5518-4700-A4B5-200C0B848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AF8D4-0040-4C6F-BF2C-47E085289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397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D74701CC-FDDB-46BA-9637-0C17ED8EF68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4683" y="473935"/>
            <a:ext cx="7897091" cy="445033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162454" y="1388968"/>
            <a:ext cx="6221237" cy="175432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BA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Правилни многоуглови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2234" y="5196468"/>
            <a:ext cx="90770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accent1">
                    <a:lumMod val="75000"/>
                  </a:schemeClr>
                </a:solidFill>
              </a:rPr>
              <a:t>Наставник: Данијела Пилиповић</a:t>
            </a:r>
          </a:p>
          <a:p>
            <a:r>
              <a:rPr lang="sr-Cyrl-BA" sz="2800" b="1" dirty="0" smtClean="0">
                <a:solidFill>
                  <a:schemeClr val="accent1">
                    <a:lumMod val="75000"/>
                  </a:schemeClr>
                </a:solidFill>
              </a:rPr>
              <a:t>ОШ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,,</a:t>
            </a:r>
            <a:r>
              <a:rPr lang="sr-Cyrl-BA" sz="2800" b="1" dirty="0" smtClean="0">
                <a:solidFill>
                  <a:schemeClr val="accent1">
                    <a:lumMod val="75000"/>
                  </a:schemeClr>
                </a:solidFill>
              </a:rPr>
              <a:t>Доситеј Обрадовић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’’</a:t>
            </a:r>
            <a:endParaRPr lang="sr-Cyrl-BA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Cyrl-BA" sz="2800" b="1" dirty="0" smtClean="0">
                <a:solidFill>
                  <a:schemeClr val="accent1">
                    <a:lumMod val="75000"/>
                  </a:schemeClr>
                </a:solidFill>
              </a:rPr>
              <a:t>Приједор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 descr="naslovna plava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58400" y="3807229"/>
            <a:ext cx="2133600" cy="30507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07446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2741" y="2094808"/>
            <a:ext cx="5942011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r-Cyrl-BA" sz="6000" dirty="0" smtClean="0">
                <a:solidFill>
                  <a:schemeClr val="bg1">
                    <a:lumMod val="95000"/>
                  </a:schemeClr>
                </a:solidFill>
              </a:rPr>
              <a:t>Хвала на пажњи !</a:t>
            </a:r>
            <a:endParaRPr lang="en-US" sz="6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3" name="Picture 2" descr="nasmijan nastavn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12556" y="2337695"/>
            <a:ext cx="2810309" cy="4520305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267302" y="211279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04850" y="361950"/>
            <a:ext cx="10093725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sr-Latn-BA" sz="2400" dirty="0" smtClean="0"/>
          </a:p>
          <a:p>
            <a:r>
              <a:rPr lang="sr-Cyrl-BA" sz="2400" dirty="0" smtClean="0"/>
              <a:t>Многоугао који има све странице једнаких дужина и све углове међусобно </a:t>
            </a:r>
          </a:p>
          <a:p>
            <a:r>
              <a:rPr lang="sr-Cyrl-BA" sz="2400" dirty="0" smtClean="0"/>
              <a:t>једнаке назива се ПРАВИЛАН МНОГОУГАО.</a:t>
            </a:r>
            <a:endParaRPr lang="sr-Latn-BA" sz="2400" dirty="0" smtClean="0"/>
          </a:p>
          <a:p>
            <a:endParaRPr lang="en-US" sz="2400" dirty="0"/>
          </a:p>
        </p:txBody>
      </p:sp>
      <p:pic>
        <p:nvPicPr>
          <p:cNvPr id="5" name="Picture 4" descr="naslovna plava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9606" y="2100262"/>
            <a:ext cx="3653888" cy="1933574"/>
          </a:xfrm>
          <a:prstGeom prst="rect">
            <a:avLst/>
          </a:prstGeom>
        </p:spPr>
      </p:pic>
      <p:pic>
        <p:nvPicPr>
          <p:cNvPr id="10" name="Picture 9" descr="пет и шес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14950" y="1981200"/>
            <a:ext cx="2262187" cy="2819400"/>
          </a:xfrm>
          <a:prstGeom prst="rect">
            <a:avLst/>
          </a:prstGeom>
        </p:spPr>
      </p:pic>
      <p:pic>
        <p:nvPicPr>
          <p:cNvPr id="11" name="Picture 10" descr="седм и осм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38375" y="4586287"/>
            <a:ext cx="2838450" cy="1571625"/>
          </a:xfrm>
          <a:prstGeom prst="rect">
            <a:avLst/>
          </a:prstGeom>
        </p:spPr>
      </p:pic>
      <p:pic>
        <p:nvPicPr>
          <p:cNvPr id="12" name="Picture 11" descr="десет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15425" y="2247900"/>
            <a:ext cx="1619250" cy="1409700"/>
          </a:xfrm>
          <a:prstGeom prst="rect">
            <a:avLst/>
          </a:prstGeom>
        </p:spPr>
      </p:pic>
      <p:pic>
        <p:nvPicPr>
          <p:cNvPr id="14" name="Picture 13" descr="дванест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96275" y="4633912"/>
            <a:ext cx="1504950" cy="140017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95300" y="4076700"/>
            <a:ext cx="4966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/>
              <a:t>квадрат и једнакостраничан троугао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896100" y="2495550"/>
            <a:ext cx="163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петоугао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981700" y="4800600"/>
            <a:ext cx="1521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/>
              <a:t>шестоугао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8229600" y="6096000"/>
            <a:ext cx="2076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/>
              <a:t>дванаестоугао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9372600" y="3790950"/>
            <a:ext cx="1618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/>
              <a:t>десетоугао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638300" y="6091535"/>
            <a:ext cx="1679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/>
              <a:t>седмоугао </a:t>
            </a:r>
            <a:r>
              <a:rPr lang="sr-Cyrl-BA" dirty="0" smtClean="0"/>
              <a:t>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133850" y="6115050"/>
            <a:ext cx="1398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/>
              <a:t>осмоугао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63901472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552450"/>
            <a:ext cx="1102995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sr-Cyrl-BA" sz="2400" dirty="0" smtClean="0"/>
          </a:p>
          <a:p>
            <a:r>
              <a:rPr lang="sr-Cyrl-BA" sz="2400" dirty="0" smtClean="0"/>
              <a:t>ПРАВИЛНИ </a:t>
            </a:r>
            <a:r>
              <a:rPr lang="en-US" sz="2400" dirty="0" smtClean="0"/>
              <a:t>n-</a:t>
            </a:r>
            <a:r>
              <a:rPr lang="sr-Cyrl-BA" sz="2400" dirty="0" smtClean="0"/>
              <a:t>тоугао:</a:t>
            </a:r>
          </a:p>
          <a:p>
            <a:endParaRPr lang="en-US" sz="24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304800" y="20002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 - број страница или број углова или број тјемена многоугла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628900"/>
            <a:ext cx="333375" cy="409575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723900" y="2609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број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дијагонала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једног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тјемена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3181350"/>
            <a:ext cx="352425" cy="409575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809235" y="3168134"/>
            <a:ext cx="4786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dirty="0" smtClean="0"/>
              <a:t>- укупан број дијагонала многоугла</a:t>
            </a:r>
            <a:endParaRPr lang="en-US" sz="2400" dirty="0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3733800"/>
            <a:ext cx="304800" cy="409575"/>
          </a:xfrm>
          <a:prstGeom prst="rect">
            <a:avLst/>
          </a:prstGeom>
          <a:noFill/>
        </p:spPr>
      </p:pic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4095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838200" y="37338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збир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унутрашњих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углова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многоугла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" y="4267200"/>
            <a:ext cx="266700" cy="409575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4095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742950" y="42672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збир спољашњих углова многоугла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8150" y="4781550"/>
            <a:ext cx="342900" cy="409575"/>
          </a:xfrm>
          <a:prstGeom prst="rect">
            <a:avLst/>
          </a:prstGeom>
          <a:noFill/>
        </p:spPr>
      </p:pic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4095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83878" y="4730234"/>
            <a:ext cx="3875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- </a:t>
            </a:r>
            <a:r>
              <a:rPr lang="sr-Cyrl-BA" sz="2400" dirty="0" smtClean="0"/>
              <a:t>унутрашњи угао многоугла</a:t>
            </a:r>
            <a:endParaRPr lang="en-US" sz="2400" dirty="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6250" y="5276850"/>
            <a:ext cx="323850" cy="409575"/>
          </a:xfrm>
          <a:prstGeom prst="rect">
            <a:avLst/>
          </a:prstGeom>
          <a:noFill/>
        </p:spPr>
      </p:pic>
      <p:sp>
        <p:nvSpPr>
          <p:cNvPr id="46" name="Rectangle 45"/>
          <p:cNvSpPr/>
          <p:nvPr/>
        </p:nvSpPr>
        <p:spPr>
          <a:xfrm>
            <a:off x="883878" y="5263634"/>
            <a:ext cx="38278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- </a:t>
            </a:r>
            <a:r>
              <a:rPr lang="sr-Cyrl-BA" sz="2400" dirty="0" smtClean="0"/>
              <a:t>спољашњи угао многоугла</a:t>
            </a:r>
            <a:endParaRPr lang="en-US" sz="2400" dirty="0"/>
          </a:p>
        </p:txBody>
      </p:sp>
      <p:pic>
        <p:nvPicPr>
          <p:cNvPr id="47" name="Picture 46" descr="укратко многоугао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29362" y="2628900"/>
            <a:ext cx="3633788" cy="36004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многоуглови рачу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61950"/>
            <a:ext cx="11963400" cy="6076949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5505450"/>
            <a:ext cx="10224017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sz="2400" dirty="0" smtClean="0"/>
              <a:t>Сваки правилан многоугао има онолико оса симетрије колико има страница.</a:t>
            </a:r>
            <a:endParaRPr lang="en-US" sz="2400" dirty="0"/>
          </a:p>
        </p:txBody>
      </p:sp>
      <p:pic>
        <p:nvPicPr>
          <p:cNvPr id="4" name="Picture 3" descr="симетрале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5350" y="954182"/>
            <a:ext cx="10229850" cy="4238632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4705350"/>
            <a:ext cx="10096500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sz="2400" dirty="0" smtClean="0"/>
              <a:t>Сваки правилан многоугао има описану и уписану кружницу. </a:t>
            </a:r>
          </a:p>
          <a:p>
            <a:r>
              <a:rPr lang="sr-Cyrl-BA" sz="2400" dirty="0" smtClean="0"/>
              <a:t>Центар описане и уписане кружнице се поклапа.</a:t>
            </a:r>
          </a:p>
          <a:p>
            <a:r>
              <a:rPr lang="sr-Cyrl-BA" sz="2400" dirty="0" smtClean="0"/>
              <a:t>Пресјек симетрала углова је центар уписане кружнице.</a:t>
            </a:r>
          </a:p>
          <a:p>
            <a:r>
              <a:rPr lang="sr-Cyrl-BA" sz="2400" dirty="0" smtClean="0"/>
              <a:t>Пресјек симетрала страница је центар описане кружнице.</a:t>
            </a:r>
            <a:endParaRPr lang="en-US" sz="2400" dirty="0"/>
          </a:p>
        </p:txBody>
      </p:sp>
      <p:pic>
        <p:nvPicPr>
          <p:cNvPr id="6" name="Picture 5" descr="описана и уписана 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66900" y="266700"/>
            <a:ext cx="8115300" cy="4217945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карактеристичан троуга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048500" cy="40425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05650" y="495300"/>
            <a:ext cx="4901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Када из тјемена неког правилног</a:t>
            </a:r>
          </a:p>
          <a:p>
            <a:r>
              <a:rPr lang="sr-Cyrl-BA" sz="2400" dirty="0" smtClean="0"/>
              <a:t>многоугла повучемо дужи тако да </a:t>
            </a:r>
          </a:p>
          <a:p>
            <a:r>
              <a:rPr lang="sr-Cyrl-BA" sz="2400" dirty="0" smtClean="0"/>
              <a:t>се спајају у центру описане или </a:t>
            </a:r>
          </a:p>
          <a:p>
            <a:r>
              <a:rPr lang="sr-Cyrl-BA" sz="2400" dirty="0" smtClean="0"/>
              <a:t>уписане кружнице добијамо </a:t>
            </a:r>
          </a:p>
          <a:p>
            <a:r>
              <a:rPr lang="sr-Cyrl-BA" sz="2400" dirty="0" smtClean="0"/>
              <a:t>подударне троуглове.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2571750"/>
            <a:ext cx="4591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У троуглу добијамо таква три, у четвороуглу четири, итд...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00050" y="4838700"/>
            <a:ext cx="110299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Те троуглове ћемо звати карактеристични троуглови неког </a:t>
            </a:r>
            <a:r>
              <a:rPr lang="en-US" sz="2400" dirty="0" smtClean="0"/>
              <a:t>n-</a:t>
            </a:r>
            <a:r>
              <a:rPr lang="sr-Cyrl-BA" sz="2400" dirty="0" smtClean="0"/>
              <a:t>тоугла.</a:t>
            </a:r>
          </a:p>
          <a:p>
            <a:r>
              <a:rPr lang="sr-Cyrl-BA" sz="2400" dirty="0" smtClean="0"/>
              <a:t>Када знамо особине тих троуглова онда ћемо знати и особине правилног </a:t>
            </a:r>
            <a:r>
              <a:rPr lang="en-US" sz="2400" dirty="0" smtClean="0"/>
              <a:t>n-</a:t>
            </a:r>
            <a:r>
              <a:rPr lang="sr-Cyrl-BA" sz="2400" dirty="0" smtClean="0"/>
              <a:t>тоугла.</a:t>
            </a:r>
          </a:p>
          <a:p>
            <a:r>
              <a:rPr lang="sr-Cyrl-BA" sz="2400" dirty="0" smtClean="0"/>
              <a:t>Карактеристични троуглови су једнакокраки, краци су им полупречници описане кружнице а основица страница тог многоугла.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централни угао многоугл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1" y="2038350"/>
            <a:ext cx="7593769" cy="430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8650" y="438150"/>
            <a:ext cx="10915650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sr-Latn-BA" sz="2400" dirty="0" smtClean="0">
              <a:solidFill>
                <a:schemeClr val="tx1"/>
              </a:solidFill>
            </a:endParaRPr>
          </a:p>
          <a:p>
            <a:r>
              <a:rPr lang="sr-Cyrl-BA" sz="2400" dirty="0" smtClean="0">
                <a:solidFill>
                  <a:schemeClr val="tx1"/>
                </a:solidFill>
              </a:rPr>
              <a:t>Угао при врху карактеристичних  троуглова или угао у центру многоугла назива се ЦЕНТРАЛНИ УГАО многоугла.</a:t>
            </a:r>
            <a:endParaRPr lang="sr-Latn-BA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43950" y="3276600"/>
            <a:ext cx="2381250" cy="180975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742950"/>
            <a:ext cx="1143000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sz="2400" dirty="0" smtClean="0"/>
              <a:t>Израчунај централни угао правилног многоугла чији број страница износи </a:t>
            </a:r>
          </a:p>
          <a:p>
            <a:r>
              <a:rPr lang="sr-Cyrl-BA" sz="2400" dirty="0" smtClean="0"/>
              <a:t> а)  3 </a:t>
            </a:r>
          </a:p>
          <a:p>
            <a:r>
              <a:rPr lang="sr-Cyrl-BA" sz="2400" dirty="0" smtClean="0"/>
              <a:t> б)  5 </a:t>
            </a:r>
          </a:p>
          <a:p>
            <a:r>
              <a:rPr lang="sr-Cyrl-BA" sz="2400" dirty="0" smtClean="0"/>
              <a:t> </a:t>
            </a:r>
            <a:r>
              <a:rPr lang="sr-Cyrl-BA" sz="2400" b="1" dirty="0" smtClean="0">
                <a:solidFill>
                  <a:srgbClr val="FF0000"/>
                </a:solidFill>
              </a:rPr>
              <a:t>в)  8 </a:t>
            </a:r>
          </a:p>
          <a:p>
            <a:r>
              <a:rPr lang="sr-Cyrl-BA" sz="2400" dirty="0" smtClean="0"/>
              <a:t> г) 24</a:t>
            </a:r>
          </a:p>
          <a:p>
            <a:endParaRPr lang="en-US" sz="24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00450" y="3505200"/>
            <a:ext cx="4743450" cy="1466850"/>
          </a:xfrm>
          <a:prstGeom prst="rect">
            <a:avLst/>
          </a:prstGeom>
          <a:noFill/>
        </p:spPr>
      </p:pic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1238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191000"/>
            <a:ext cx="952500" cy="736048"/>
          </a:xfrm>
          <a:prstGeom prst="rect">
            <a:avLst/>
          </a:prstGeom>
          <a:noFill/>
        </p:spPr>
      </p:pic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54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" y="3390900"/>
            <a:ext cx="1143000" cy="742950"/>
          </a:xfrm>
          <a:prstGeom prst="rect">
            <a:avLst/>
          </a:prstGeom>
          <a:noFill/>
        </p:spPr>
      </p:pic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2381250" y="3352800"/>
            <a:ext cx="19050" cy="158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3393</TotalTime>
  <Words>253</Words>
  <Application>Microsoft Office PowerPoint</Application>
  <PresentationFormat>Custom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Данијела Пилиповић</dc:creator>
  <cp:lastModifiedBy>Windows User</cp:lastModifiedBy>
  <cp:revision>223</cp:revision>
  <dcterms:created xsi:type="dcterms:W3CDTF">2021-01-12T13:46:17Z</dcterms:created>
  <dcterms:modified xsi:type="dcterms:W3CDTF">2021-01-26T21:41:58Z</dcterms:modified>
</cp:coreProperties>
</file>