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9"/>
    </p:embeddedFont>
    <p:embeddedFont>
      <p:font typeface="Century Gothic" panose="020B0502020202020204" pitchFamily="34" charset="0"/>
      <p:regular r:id="rId10"/>
      <p:bold r:id="rId11"/>
      <p:italic r:id="rId12"/>
      <p:boldItalic r:id="rId13"/>
    </p:embeddedFont>
    <p:embeddedFont>
      <p:font typeface="Verdana" panose="020B060403050404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46487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6508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9091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7029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6358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0296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4515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 rot="-54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>
            <a:gsLst>
              <a:gs pos="0">
                <a:srgbClr val="468F0A"/>
              </a:gs>
              <a:gs pos="60000">
                <a:srgbClr val="7AFD0E"/>
              </a:gs>
              <a:gs pos="100000">
                <a:srgbClr val="A7FF77"/>
              </a:gs>
            </a:gsLst>
            <a:lin ang="155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97F164"/>
              </a:buClr>
              <a:buSzPts val="4400"/>
              <a:buFont typeface="Century Gothic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36576"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71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1371600" y="6012656"/>
            <a:ext cx="579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1371600" y="5650704"/>
            <a:ext cx="579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1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392247" y="5752307"/>
            <a:ext cx="5029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B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7F1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 rot="5400000">
            <a:off x="2286000" y="54008"/>
            <a:ext cx="45720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⦿"/>
              <a:defRPr/>
            </a:lvl1pPr>
            <a:lvl2pPr marL="914400" lvl="1" indent="-337185" algn="l">
              <a:spcBef>
                <a:spcPts val="360"/>
              </a:spcBef>
              <a:spcAft>
                <a:spcPts val="0"/>
              </a:spcAft>
              <a:buSzPts val="1710"/>
              <a:buChar char="›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dt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ft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B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>
            <a:spLocks noGrp="1"/>
          </p:cNvSpPr>
          <p:nvPr>
            <p:ph type="title"/>
          </p:nvPr>
        </p:nvSpPr>
        <p:spPr>
          <a:xfrm rot="5400000">
            <a:off x="4991100" y="2171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7F1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body" idx="1"/>
          </p:nvPr>
        </p:nvSpPr>
        <p:spPr>
          <a:xfrm rot="5400000">
            <a:off x="838200" y="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⦿"/>
              <a:defRPr/>
            </a:lvl1pPr>
            <a:lvl2pPr marL="914400" lvl="1" indent="-337185" algn="l">
              <a:spcBef>
                <a:spcPts val="360"/>
              </a:spcBef>
              <a:spcAft>
                <a:spcPts val="0"/>
              </a:spcAft>
              <a:buSzPts val="1710"/>
              <a:buChar char="›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dt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ft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B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7F1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⦿"/>
              <a:defRPr/>
            </a:lvl1pPr>
            <a:lvl2pPr marL="914400" lvl="1" indent="-337185" algn="l">
              <a:spcBef>
                <a:spcPts val="360"/>
              </a:spcBef>
              <a:spcAft>
                <a:spcPts val="0"/>
              </a:spcAft>
              <a:buSzPts val="1710"/>
              <a:buChar char="›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791456" y="6480048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57200" y="6480969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B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gradFill>
          <a:gsLst>
            <a:gs pos="0">
              <a:schemeClr val="dk1"/>
            </a:gs>
            <a:gs pos="60000">
              <a:schemeClr val="dk1"/>
            </a:gs>
            <a:gs pos="100000">
              <a:srgbClr val="6C6C6C"/>
            </a:gs>
          </a:gsLst>
          <a:lin ang="5400000" scaled="0"/>
        </a:gra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 rot="10800000" flipH="1">
            <a:off x="7034" y="7034"/>
            <a:ext cx="9129932" cy="6836899"/>
          </a:xfrm>
          <a:prstGeom prst="rtTriangle">
            <a:avLst/>
          </a:prstGeom>
          <a:gradFill>
            <a:gsLst>
              <a:gs pos="0">
                <a:srgbClr val="D6ECFF">
                  <a:alpha val="9803"/>
                </a:srgbClr>
              </a:gs>
              <a:gs pos="70000">
                <a:srgbClr val="D6ECFF">
                  <a:alpha val="7843"/>
                </a:srgbClr>
              </a:gs>
              <a:gs pos="100000">
                <a:srgbClr val="D6ECFF">
                  <a:alpha val="784"/>
                </a:srgbClr>
              </a:gs>
            </a:gsLst>
            <a:lin ang="8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" name="Google Shape;29;p4"/>
          <p:cNvSpPr/>
          <p:nvPr/>
        </p:nvSpPr>
        <p:spPr>
          <a:xfrm rot="-5400000" flipH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>
            <a:gsLst>
              <a:gs pos="0">
                <a:srgbClr val="468F0A"/>
              </a:gs>
              <a:gs pos="60000">
                <a:srgbClr val="7AFD0E"/>
              </a:gs>
              <a:gs pos="100000">
                <a:srgbClr val="A7FF77"/>
              </a:gs>
            </a:gsLst>
            <a:lin ang="155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955632" y="6477000"/>
            <a:ext cx="2133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2619376" y="6480969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451056" y="809624"/>
            <a:ext cx="502920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BA"/>
              <a:t>‹#›</a:t>
            </a:fld>
            <a:endParaRPr/>
          </a:p>
        </p:txBody>
      </p:sp>
      <p:cxnSp>
        <p:nvCxnSpPr>
          <p:cNvPr id="33" name="Google Shape;33;p4"/>
          <p:cNvCxnSpPr/>
          <p:nvPr/>
        </p:nvCxnSpPr>
        <p:spPr>
          <a:xfrm rot="10800000">
            <a:off x="6468794" y="9381"/>
            <a:ext cx="2672861" cy="1900210"/>
          </a:xfrm>
          <a:prstGeom prst="straightConnector1">
            <a:avLst/>
          </a:prstGeom>
          <a:noFill/>
          <a:ln w="9525" cap="rnd" cmpd="sng">
            <a:solidFill>
              <a:srgbClr val="BCC2CA">
                <a:alpha val="44705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" name="Google Shape;34;p4"/>
          <p:cNvCxnSpPr/>
          <p:nvPr/>
        </p:nvCxnSpPr>
        <p:spPr>
          <a:xfrm rot="10800000" flipH="1">
            <a:off x="0" y="7034"/>
            <a:ext cx="9136966" cy="6843933"/>
          </a:xfrm>
          <a:prstGeom prst="straightConnector1">
            <a:avLst/>
          </a:prstGeom>
          <a:noFill/>
          <a:ln w="9525" cap="rnd" cmpd="sng">
            <a:solidFill>
              <a:srgbClr val="B4BAC3">
                <a:alpha val="3490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7F164"/>
              </a:buClr>
              <a:buSzPts val="3600"/>
              <a:buFont typeface="Century Gothic"/>
              <a:buNone/>
              <a:defRPr sz="36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71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7F164"/>
              </a:buClr>
              <a:buSzPts val="4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457200" y="172243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spcBef>
                <a:spcPts val="520"/>
              </a:spcBef>
              <a:spcAft>
                <a:spcPts val="0"/>
              </a:spcAft>
              <a:buSzPts val="2080"/>
              <a:buChar char="⦿"/>
              <a:defRPr sz="2600"/>
            </a:lvl1pPr>
            <a:lvl2pPr marL="914400" lvl="1" indent="-373380" algn="l">
              <a:spcBef>
                <a:spcPts val="480"/>
              </a:spcBef>
              <a:spcAft>
                <a:spcPts val="0"/>
              </a:spcAft>
              <a:buSzPts val="2280"/>
              <a:buChar char="›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2"/>
          </p:nvPr>
        </p:nvSpPr>
        <p:spPr>
          <a:xfrm>
            <a:off x="4648200" y="172243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spcBef>
                <a:spcPts val="520"/>
              </a:spcBef>
              <a:spcAft>
                <a:spcPts val="0"/>
              </a:spcAft>
              <a:buSzPts val="2080"/>
              <a:buChar char="⦿"/>
              <a:defRPr sz="2600"/>
            </a:lvl1pPr>
            <a:lvl2pPr marL="914400" lvl="1" indent="-373380" algn="l">
              <a:spcBef>
                <a:spcPts val="480"/>
              </a:spcBef>
              <a:spcAft>
                <a:spcPts val="0"/>
              </a:spcAft>
              <a:buSzPts val="2280"/>
              <a:buChar char="›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457200" y="6480969"/>
            <a:ext cx="4260056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B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bg>
      <p:bgPr>
        <a:gradFill>
          <a:gsLst>
            <a:gs pos="0">
              <a:srgbClr val="273E5E"/>
            </a:gs>
            <a:gs pos="60000">
              <a:srgbClr val="36527E"/>
            </a:gs>
            <a:gs pos="100000">
              <a:srgbClr val="637FAB"/>
            </a:gs>
          </a:gsLst>
          <a:lin ang="5400000" scaled="0"/>
        </a:gra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 rot="-5400000">
            <a:off x="-2295358" y="2834288"/>
            <a:ext cx="615391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entury Gothic"/>
              <a:buNone/>
              <a:defRPr sz="33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 rot="-5400000">
            <a:off x="146758" y="1508980"/>
            <a:ext cx="3017520" cy="58102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9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 rot="-5400000">
            <a:off x="146758" y="4645372"/>
            <a:ext cx="3017520" cy="58102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9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3"/>
          </p:nvPr>
        </p:nvSpPr>
        <p:spPr>
          <a:xfrm>
            <a:off x="2022230" y="290732"/>
            <a:ext cx="68580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spcBef>
                <a:spcPts val="480"/>
              </a:spcBef>
              <a:spcAft>
                <a:spcPts val="0"/>
              </a:spcAft>
              <a:buSzPts val="1920"/>
              <a:buChar char="⦿"/>
              <a:defRPr sz="2400"/>
            </a:lvl1pPr>
            <a:lvl2pPr marL="914400" lvl="1" indent="-349250" algn="l">
              <a:spcBef>
                <a:spcPts val="400"/>
              </a:spcBef>
              <a:spcAft>
                <a:spcPts val="0"/>
              </a:spcAft>
              <a:buSzPts val="1900"/>
              <a:buChar char="›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4"/>
          </p:nvPr>
        </p:nvSpPr>
        <p:spPr>
          <a:xfrm>
            <a:off x="2022230" y="3427124"/>
            <a:ext cx="68580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spcBef>
                <a:spcPts val="480"/>
              </a:spcBef>
              <a:spcAft>
                <a:spcPts val="0"/>
              </a:spcAft>
              <a:buSzPts val="1920"/>
              <a:buChar char="⦿"/>
              <a:defRPr sz="2400"/>
            </a:lvl1pPr>
            <a:lvl2pPr marL="914400" lvl="1" indent="-349250" algn="l">
              <a:spcBef>
                <a:spcPts val="400"/>
              </a:spcBef>
              <a:spcAft>
                <a:spcPts val="0"/>
              </a:spcAft>
              <a:buSzPts val="1900"/>
              <a:buChar char="›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dt" idx="10"/>
          </p:nvPr>
        </p:nvSpPr>
        <p:spPr>
          <a:xfrm>
            <a:off x="4791456" y="6480969"/>
            <a:ext cx="2130552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457200" y="6480969"/>
            <a:ext cx="4261104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7589520" y="6483096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ct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ct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ct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ct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ct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ct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ct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ct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B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7F164"/>
              </a:buClr>
              <a:buSzPts val="4200"/>
              <a:buFont typeface="Century Gothic"/>
              <a:buNone/>
              <a:defRPr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B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dt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ft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B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bg>
      <p:bgPr>
        <a:gradFill>
          <a:gsLst>
            <a:gs pos="0">
              <a:srgbClr val="273E5E"/>
            </a:gs>
            <a:gs pos="60000">
              <a:srgbClr val="36527E"/>
            </a:gs>
            <a:gs pos="100000">
              <a:srgbClr val="637FAB"/>
            </a:gs>
          </a:gsLst>
          <a:lin ang="5400000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>
            <a:spLocks noGrp="1"/>
          </p:cNvSpPr>
          <p:nvPr>
            <p:ph type="title"/>
          </p:nvPr>
        </p:nvSpPr>
        <p:spPr>
          <a:xfrm rot="-5400000">
            <a:off x="-2295144" y="2882264"/>
            <a:ext cx="5943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18288" lvl="0" algn="r">
              <a:spcBef>
                <a:spcPts val="0"/>
              </a:spcBef>
              <a:spcAft>
                <a:spcPts val="0"/>
              </a:spcAft>
              <a:buClr>
                <a:srgbClr val="97F164"/>
              </a:buClr>
              <a:buSzPts val="2900"/>
              <a:buFont typeface="Century Gothic"/>
              <a:buNone/>
              <a:defRPr sz="29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1"/>
          </p:nvPr>
        </p:nvSpPr>
        <p:spPr>
          <a:xfrm>
            <a:off x="1135856" y="367664"/>
            <a:ext cx="243840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14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2"/>
          </p:nvPr>
        </p:nvSpPr>
        <p:spPr>
          <a:xfrm>
            <a:off x="3651250" y="320040"/>
            <a:ext cx="5276088" cy="5989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0"/>
              </a:spcBef>
              <a:spcAft>
                <a:spcPts val="0"/>
              </a:spcAft>
              <a:buSzPts val="2400"/>
              <a:buChar char="⦿"/>
              <a:defRPr sz="3000"/>
            </a:lvl1pPr>
            <a:lvl2pPr marL="914400" lvl="1" indent="-385444" algn="l">
              <a:spcBef>
                <a:spcPts val="520"/>
              </a:spcBef>
              <a:spcAft>
                <a:spcPts val="0"/>
              </a:spcAft>
              <a:buSzPts val="2470"/>
              <a:buChar char="›"/>
              <a:defRPr sz="26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dt" idx="10"/>
          </p:nvPr>
        </p:nvSpPr>
        <p:spPr>
          <a:xfrm>
            <a:off x="6278976" y="6556248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ftr" idx="11"/>
          </p:nvPr>
        </p:nvSpPr>
        <p:spPr>
          <a:xfrm>
            <a:off x="1135856" y="6556248"/>
            <a:ext cx="51431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ldNum" idx="12"/>
          </p:nvPr>
        </p:nvSpPr>
        <p:spPr>
          <a:xfrm>
            <a:off x="8410576" y="6556248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B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bg>
      <p:bgPr>
        <a:gradFill>
          <a:gsLst>
            <a:gs pos="0">
              <a:schemeClr val="dk1"/>
            </a:gs>
            <a:gs pos="60000">
              <a:schemeClr val="dk1"/>
            </a:gs>
            <a:gs pos="100000">
              <a:srgbClr val="6C6C6C"/>
            </a:gs>
          </a:gsLst>
          <a:lin ang="5400000" scaled="0"/>
        </a:gra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>
            <a:spLocks noGrp="1"/>
          </p:cNvSpPr>
          <p:nvPr>
            <p:ph type="title"/>
          </p:nvPr>
        </p:nvSpPr>
        <p:spPr>
          <a:xfrm rot="-5400000">
            <a:off x="-2523744" y="2894096"/>
            <a:ext cx="6400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7F164"/>
              </a:buClr>
              <a:buSzPts val="3000"/>
              <a:buFont typeface="Century Gothic"/>
              <a:buNone/>
              <a:defRPr sz="30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>
            <a:spLocks noGrp="1"/>
          </p:cNvSpPr>
          <p:nvPr>
            <p:ph type="pic" idx="2"/>
          </p:nvPr>
        </p:nvSpPr>
        <p:spPr>
          <a:xfrm>
            <a:off x="1138237" y="373966"/>
            <a:ext cx="7333488" cy="5486400"/>
          </a:xfrm>
          <a:prstGeom prst="rect">
            <a:avLst/>
          </a:prstGeom>
          <a:solidFill>
            <a:srgbClr val="38425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380"/>
              </a:spcBef>
              <a:spcAft>
                <a:spcPts val="0"/>
              </a:spcAft>
              <a:buClr>
                <a:srgbClr val="AADE8F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AADE8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rgbClr val="AADE8F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rgbClr val="AADE8F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320"/>
              </a:spcBef>
              <a:spcAft>
                <a:spcPts val="0"/>
              </a:spcAft>
              <a:buClr>
                <a:srgbClr val="AADE8F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1143000" y="5867400"/>
            <a:ext cx="7333488" cy="685800"/>
          </a:xfrm>
          <a:prstGeom prst="rect">
            <a:avLst/>
          </a:prstGeom>
          <a:solidFill>
            <a:schemeClr val="accent1">
              <a:alpha val="14901"/>
            </a:schemeClr>
          </a:soli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300990" algn="l">
              <a:spcBef>
                <a:spcPts val="240"/>
              </a:spcBef>
              <a:spcAft>
                <a:spcPts val="0"/>
              </a:spcAft>
              <a:buSzPts val="1140"/>
              <a:buChar char="›"/>
              <a:defRPr sz="1200"/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dt" idx="10"/>
          </p:nvPr>
        </p:nvSpPr>
        <p:spPr>
          <a:xfrm>
            <a:off x="6108192" y="6556248"/>
            <a:ext cx="21031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ftr" idx="11"/>
          </p:nvPr>
        </p:nvSpPr>
        <p:spPr>
          <a:xfrm>
            <a:off x="1170432" y="6557169"/>
            <a:ext cx="4948072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8217192" y="6556248"/>
            <a:ext cx="36576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ct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B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73E5E"/>
            </a:gs>
            <a:gs pos="60000">
              <a:srgbClr val="36527E"/>
            </a:gs>
            <a:gs pos="100000">
              <a:srgbClr val="637FAB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>
            <a:gsLst>
              <a:gs pos="0">
                <a:srgbClr val="D6ECFF">
                  <a:alpha val="9803"/>
                </a:srgbClr>
              </a:gs>
              <a:gs pos="70000">
                <a:srgbClr val="D6ECFF">
                  <a:alpha val="7843"/>
                </a:srgbClr>
              </a:gs>
              <a:gs pos="100000">
                <a:srgbClr val="D6ECFF">
                  <a:alpha val="784"/>
                </a:srgbClr>
              </a:gs>
            </a:gsLst>
            <a:lin ang="8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7" name="Google Shape;7;p1"/>
          <p:cNvCxnSpPr/>
          <p:nvPr/>
        </p:nvCxnSpPr>
        <p:spPr>
          <a:xfrm>
            <a:off x="0" y="7034"/>
            <a:ext cx="9136966" cy="6843933"/>
          </a:xfrm>
          <a:prstGeom prst="straightConnector1">
            <a:avLst/>
          </a:prstGeom>
          <a:noFill/>
          <a:ln w="9525" cap="rnd" cmpd="sng">
            <a:solidFill>
              <a:srgbClr val="B4BAC3">
                <a:alpha val="3490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" name="Google Shape;8;p1"/>
          <p:cNvCxnSpPr/>
          <p:nvPr/>
        </p:nvCxnSpPr>
        <p:spPr>
          <a:xfrm flipH="1">
            <a:off x="6468794" y="4948410"/>
            <a:ext cx="2672861" cy="1900210"/>
          </a:xfrm>
          <a:prstGeom prst="straightConnector1">
            <a:avLst/>
          </a:prstGeom>
          <a:noFill/>
          <a:ln w="9525" cap="rnd" cmpd="sng">
            <a:solidFill>
              <a:srgbClr val="BCC2CA">
                <a:alpha val="44705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Google Shape;9;p1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97F164"/>
              </a:buClr>
              <a:buSzPts val="4200"/>
              <a:buFont typeface="Century Gothic"/>
              <a:buNone/>
              <a:defRPr sz="4200" b="0" i="0" u="none" strike="noStrike" cap="none">
                <a:solidFill>
                  <a:srgbClr val="97F1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544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9250" algn="l" rtl="0">
              <a:spcBef>
                <a:spcPts val="380"/>
              </a:spcBef>
              <a:spcAft>
                <a:spcPts val="0"/>
              </a:spcAft>
              <a:buClr>
                <a:srgbClr val="AADE8F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AADE8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AADE8F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AADE8F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AADE8F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dt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B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>
            <a:spLocks noGrp="1"/>
          </p:cNvSpPr>
          <p:nvPr>
            <p:ph type="ctrTitle"/>
          </p:nvPr>
        </p:nvSpPr>
        <p:spPr>
          <a:xfrm>
            <a:off x="1444487" y="2268003"/>
            <a:ext cx="6272506" cy="1515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484632" lvl="0" indent="0" algn="ctr" rtl="0">
              <a:spcBef>
                <a:spcPts val="0"/>
              </a:spcBef>
              <a:spcAft>
                <a:spcPts val="0"/>
              </a:spcAft>
              <a:buClr>
                <a:srgbClr val="97F164"/>
              </a:buClr>
              <a:buSzPts val="3600"/>
              <a:buFont typeface="Arial Black"/>
              <a:buNone/>
            </a:pPr>
            <a:r>
              <a:rPr lang="sr-Cyrl-BA" sz="3600" b="1" dirty="0">
                <a:latin typeface="Arial Black"/>
                <a:ea typeface="Arial Black"/>
                <a:cs typeface="Arial Black"/>
                <a:sym typeface="Arial Black"/>
              </a:rPr>
              <a:t>ОПИСИВАЊЕ</a:t>
            </a:r>
            <a:br>
              <a:rPr lang="sr-Cyrl-BA" sz="3600" b="1" dirty="0"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sr-Cyrl-RS" sz="3600" b="1" dirty="0" smtClean="0">
                <a:latin typeface="Arial Black"/>
                <a:ea typeface="Arial Black"/>
                <a:cs typeface="Arial Black"/>
                <a:sym typeface="Arial Black"/>
              </a:rPr>
              <a:t>ДРУГА/ДРУГАРИЦЕ</a:t>
            </a:r>
            <a:r>
              <a:rPr lang="sr-Cyrl-BA" sz="3959" b="1" dirty="0">
                <a:latin typeface="Arial Black"/>
                <a:ea typeface="Arial Black"/>
                <a:cs typeface="Arial Black"/>
                <a:sym typeface="Arial Black"/>
              </a:rPr>
              <a:t/>
            </a:r>
            <a:br>
              <a:rPr lang="sr-Cyrl-BA" sz="3959" b="1" dirty="0">
                <a:latin typeface="Arial Black"/>
                <a:ea typeface="Arial Black"/>
                <a:cs typeface="Arial Black"/>
                <a:sym typeface="Arial Black"/>
              </a:rPr>
            </a:br>
            <a:endParaRPr sz="3959" b="1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2064365" y="3198761"/>
            <a:ext cx="5652628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32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Писање писмене вјежбе</a:t>
            </a:r>
            <a:endParaRPr sz="32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94" name="Google Shape;9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92890" y="3783536"/>
            <a:ext cx="1422916" cy="15155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>
            <a:spLocks noGrp="1"/>
          </p:cNvSpPr>
          <p:nvPr>
            <p:ph type="title"/>
          </p:nvPr>
        </p:nvSpPr>
        <p:spPr>
          <a:xfrm>
            <a:off x="928662" y="510657"/>
            <a:ext cx="846341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97F164"/>
              </a:buClr>
              <a:buSzPts val="3780"/>
              <a:buFont typeface="Arial Black"/>
              <a:buNone/>
            </a:pPr>
            <a:r>
              <a:rPr lang="sr-Cyrl-BA" sz="3780">
                <a:latin typeface="Arial Black"/>
                <a:ea typeface="Arial Black"/>
                <a:cs typeface="Arial Black"/>
                <a:sym typeface="Arial Black"/>
              </a:rPr>
              <a:t>КАКО ТРЕБА ДА ИЗГЛЕДА ПИСМЕНИ РАД?</a:t>
            </a:r>
            <a:r>
              <a:rPr lang="sr-Cyrl-BA" sz="3780">
                <a:latin typeface="Century Gothic"/>
                <a:ea typeface="Century Gothic"/>
                <a:cs typeface="Century Gothic"/>
                <a:sym typeface="Century Gothic"/>
              </a:rPr>
              <a:t/>
            </a:r>
            <a:br>
              <a:rPr lang="sr-Cyrl-BA" sz="3780">
                <a:latin typeface="Century Gothic"/>
                <a:ea typeface="Century Gothic"/>
                <a:cs typeface="Century Gothic"/>
                <a:sym typeface="Century Gothic"/>
              </a:rPr>
            </a:br>
            <a:endParaRPr sz="378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0" name="Google Shape;100;p14"/>
          <p:cNvSpPr txBox="1">
            <a:spLocks noGrp="1"/>
          </p:cNvSpPr>
          <p:nvPr>
            <p:ph type="body" idx="1"/>
          </p:nvPr>
        </p:nvSpPr>
        <p:spPr>
          <a:xfrm>
            <a:off x="685800" y="1844824"/>
            <a:ext cx="777240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8056" lvl="0" indent="-27228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60"/>
              <a:buFont typeface="Noto Sans Symbols"/>
              <a:buNone/>
            </a:pPr>
            <a:endParaRPr sz="2200"/>
          </a:p>
          <a:p>
            <a:pPr marL="448056" lvl="0" indent="-38404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1760"/>
              <a:buNone/>
            </a:pPr>
            <a:endParaRPr sz="2200"/>
          </a:p>
          <a:p>
            <a:pPr marL="448056" lvl="0" indent="-38404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1760"/>
              <a:buChar char="⦿"/>
            </a:pPr>
            <a:r>
              <a:rPr lang="sr-Cyrl-BA" sz="2200">
                <a:latin typeface="Arial Black"/>
                <a:ea typeface="Arial Black"/>
                <a:cs typeface="Arial Black"/>
                <a:sym typeface="Arial Black"/>
              </a:rPr>
              <a:t>Сваки рад мора да има УВОДНИ, ГЛАВНИ и ЗАВРШНИ ДИО.</a:t>
            </a:r>
            <a:endParaRPr sz="2200">
              <a:latin typeface="Arial Black"/>
              <a:ea typeface="Arial Black"/>
              <a:cs typeface="Arial Black"/>
              <a:sym typeface="Arial Black"/>
            </a:endParaRPr>
          </a:p>
          <a:p>
            <a:pPr marL="448056" lvl="0" indent="-27228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1760"/>
              <a:buNone/>
            </a:pPr>
            <a:endParaRPr sz="2200">
              <a:latin typeface="Arial Black"/>
              <a:ea typeface="Arial Black"/>
              <a:cs typeface="Arial Black"/>
              <a:sym typeface="Arial Black"/>
            </a:endParaRPr>
          </a:p>
          <a:p>
            <a:pPr marL="448056" lvl="0" indent="-38404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1760"/>
              <a:buChar char="⦿"/>
            </a:pPr>
            <a:r>
              <a:rPr lang="sr-Cyrl-BA" sz="2200">
                <a:latin typeface="Arial Black"/>
                <a:ea typeface="Arial Black"/>
                <a:cs typeface="Arial Black"/>
                <a:sym typeface="Arial Black"/>
              </a:rPr>
              <a:t>Дијелови се пишу у одвојеним цјелинама, а свака цјелина се на почетку реда мало увуче.</a:t>
            </a:r>
            <a:endParaRPr sz="2200">
              <a:latin typeface="Arial Black"/>
              <a:ea typeface="Arial Black"/>
              <a:cs typeface="Arial Black"/>
              <a:sym typeface="Arial Black"/>
            </a:endParaRPr>
          </a:p>
          <a:p>
            <a:pPr marL="448056" lvl="0" indent="-27228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1760"/>
              <a:buNone/>
            </a:pPr>
            <a:endParaRPr sz="2200">
              <a:latin typeface="Arial Black"/>
              <a:ea typeface="Arial Black"/>
              <a:cs typeface="Arial Black"/>
              <a:sym typeface="Arial Black"/>
            </a:endParaRPr>
          </a:p>
          <a:p>
            <a:pPr marL="448056" lvl="0" indent="-38404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1760"/>
              <a:buChar char="⦿"/>
            </a:pPr>
            <a:r>
              <a:rPr lang="sr-Cyrl-BA" sz="2200">
                <a:latin typeface="Arial Black"/>
                <a:ea typeface="Arial Black"/>
                <a:cs typeface="Arial Black"/>
                <a:sym typeface="Arial Black"/>
              </a:rPr>
              <a:t>Водите рачуна да не правите правописне и граматичке грешке.</a:t>
            </a:r>
            <a:endParaRPr sz="2200">
              <a:latin typeface="Arial Black"/>
              <a:ea typeface="Arial Black"/>
              <a:cs typeface="Arial Black"/>
              <a:sym typeface="Arial Black"/>
            </a:endParaRPr>
          </a:p>
          <a:p>
            <a:pPr marL="448056" lvl="0" indent="-23164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marL="448056" lvl="0" indent="-23164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48056" lvl="0" indent="-23164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48056" lvl="0" indent="-23164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48056" lvl="0" indent="-23164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48056" lvl="0" indent="-23164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48056" lvl="0" indent="-23164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48056" lvl="0" indent="-23164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48056" lvl="0" indent="-23164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  <p:pic>
        <p:nvPicPr>
          <p:cNvPr id="101" name="Google Shape;10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63134" y="5344840"/>
            <a:ext cx="2280866" cy="1513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819" y="301738"/>
            <a:ext cx="1341130" cy="17922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85800" y="484632"/>
            <a:ext cx="820668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97F164"/>
              </a:buClr>
              <a:buSzPts val="3780"/>
              <a:buFont typeface="Arial Black"/>
              <a:buNone/>
            </a:pPr>
            <a:r>
              <a:rPr lang="sr-Cyrl-BA" sz="3780">
                <a:latin typeface="Arial Black"/>
                <a:ea typeface="Arial Black"/>
                <a:cs typeface="Arial Black"/>
                <a:sym typeface="Arial Black"/>
              </a:rPr>
              <a:t>ДА БИ ПИСМЕНИ РАД БИО КВАЛИТЕТАН МОЖЕ НАМ ПОМОЋИ...</a:t>
            </a:r>
            <a:endParaRPr sz="378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8" name="Google Shape;108;p15"/>
          <p:cNvSpPr txBox="1">
            <a:spLocks noGrp="1"/>
          </p:cNvSpPr>
          <p:nvPr>
            <p:ph type="body" idx="1"/>
          </p:nvPr>
        </p:nvSpPr>
        <p:spPr>
          <a:xfrm>
            <a:off x="467544" y="2322576"/>
            <a:ext cx="777240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8056" lvl="0" indent="-384047" algn="l" rtl="0">
              <a:spcBef>
                <a:spcPts val="0"/>
              </a:spcBef>
              <a:spcAft>
                <a:spcPts val="0"/>
              </a:spcAft>
              <a:buSzPts val="1920"/>
              <a:buFont typeface="Noto Sans Symbols"/>
              <a:buChar char="▪"/>
            </a:pPr>
            <a:r>
              <a:rPr lang="sr-Cyrl-BA" sz="2400">
                <a:latin typeface="Arial Black"/>
                <a:ea typeface="Arial Black"/>
                <a:cs typeface="Arial Black"/>
                <a:sym typeface="Arial Black"/>
              </a:rPr>
              <a:t>Да много читамо.</a:t>
            </a:r>
            <a:br>
              <a:rPr lang="sr-Cyrl-BA" sz="2400">
                <a:latin typeface="Arial Black"/>
                <a:ea typeface="Arial Black"/>
                <a:cs typeface="Arial Black"/>
                <a:sym typeface="Arial Black"/>
              </a:rPr>
            </a:br>
            <a:endParaRPr sz="2400">
              <a:latin typeface="Arial Black"/>
              <a:ea typeface="Arial Black"/>
              <a:cs typeface="Arial Black"/>
              <a:sym typeface="Arial Black"/>
            </a:endParaRPr>
          </a:p>
          <a:p>
            <a:pPr marL="448056" lvl="0" indent="-384047" algn="l" rtl="0">
              <a:spcBef>
                <a:spcPts val="480"/>
              </a:spcBef>
              <a:spcAft>
                <a:spcPts val="0"/>
              </a:spcAft>
              <a:buSzPts val="1920"/>
              <a:buFont typeface="Noto Sans Symbols"/>
              <a:buChar char="▪"/>
            </a:pPr>
            <a:r>
              <a:rPr lang="sr-Cyrl-BA" sz="2400">
                <a:latin typeface="Arial Black"/>
                <a:ea typeface="Arial Black"/>
                <a:cs typeface="Arial Black"/>
                <a:sym typeface="Arial Black"/>
              </a:rPr>
              <a:t>Да будемо добри слушаоци и</a:t>
            </a:r>
            <a:endParaRPr/>
          </a:p>
          <a:p>
            <a:pPr marL="448056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sr-Cyrl-BA" sz="2400">
                <a:latin typeface="Arial Black"/>
                <a:ea typeface="Arial Black"/>
                <a:cs typeface="Arial Black"/>
                <a:sym typeface="Arial Black"/>
              </a:rPr>
              <a:t> посматрачи.</a:t>
            </a:r>
            <a:endParaRPr sz="2400">
              <a:latin typeface="Arial Black"/>
              <a:ea typeface="Arial Black"/>
              <a:cs typeface="Arial Black"/>
              <a:sym typeface="Arial Black"/>
            </a:endParaRPr>
          </a:p>
          <a:p>
            <a:pPr marL="448056" lvl="0" indent="-262128" algn="l" rtl="0">
              <a:spcBef>
                <a:spcPts val="480"/>
              </a:spcBef>
              <a:spcAft>
                <a:spcPts val="0"/>
              </a:spcAft>
              <a:buSzPts val="1920"/>
              <a:buFont typeface="Noto Sans Symbols"/>
              <a:buNone/>
            </a:pPr>
            <a:endParaRPr sz="2400">
              <a:latin typeface="Arial Black"/>
              <a:ea typeface="Arial Black"/>
              <a:cs typeface="Arial Black"/>
              <a:sym typeface="Arial Black"/>
            </a:endParaRPr>
          </a:p>
          <a:p>
            <a:pPr marL="448056" lvl="0" indent="-384047" algn="l" rtl="0">
              <a:spcBef>
                <a:spcPts val="480"/>
              </a:spcBef>
              <a:spcAft>
                <a:spcPts val="0"/>
              </a:spcAft>
              <a:buSzPts val="1920"/>
              <a:buFont typeface="Noto Sans Symbols"/>
              <a:buChar char="▪"/>
            </a:pPr>
            <a:r>
              <a:rPr lang="sr-Cyrl-BA" sz="2400">
                <a:latin typeface="Arial Black"/>
                <a:ea typeface="Arial Black"/>
                <a:cs typeface="Arial Black"/>
                <a:sym typeface="Arial Black"/>
              </a:rPr>
              <a:t>Да слободно изражавамо своја мишљења и </a:t>
            </a:r>
            <a:br>
              <a:rPr lang="sr-Cyrl-BA" sz="2400"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sr-Cyrl-BA" sz="2400">
                <a:latin typeface="Arial Black"/>
                <a:ea typeface="Arial Black"/>
                <a:cs typeface="Arial Black"/>
                <a:sym typeface="Arial Black"/>
              </a:rPr>
              <a:t> запажања.</a:t>
            </a:r>
            <a:endParaRPr sz="2400">
              <a:latin typeface="Arial Black"/>
              <a:ea typeface="Arial Black"/>
              <a:cs typeface="Arial Black"/>
              <a:sym typeface="Arial Black"/>
            </a:endParaRPr>
          </a:p>
          <a:p>
            <a:pPr marL="448056" lvl="0" indent="-262128" algn="l" rtl="0">
              <a:spcBef>
                <a:spcPts val="480"/>
              </a:spcBef>
              <a:spcAft>
                <a:spcPts val="0"/>
              </a:spcAft>
              <a:buSzPts val="1920"/>
              <a:buFont typeface="Noto Sans Symbols"/>
              <a:buNone/>
            </a:pPr>
            <a:endParaRPr sz="2400">
              <a:latin typeface="Arial Black"/>
              <a:ea typeface="Arial Black"/>
              <a:cs typeface="Arial Black"/>
              <a:sym typeface="Arial Black"/>
            </a:endParaRPr>
          </a:p>
          <a:p>
            <a:pPr marL="448056" lvl="0" indent="-384047" algn="l" rtl="0">
              <a:spcBef>
                <a:spcPts val="480"/>
              </a:spcBef>
              <a:spcAft>
                <a:spcPts val="0"/>
              </a:spcAft>
              <a:buSzPts val="1920"/>
              <a:buFont typeface="Noto Sans Symbols"/>
              <a:buChar char="▪"/>
            </a:pPr>
            <a:r>
              <a:rPr lang="sr-Cyrl-BA" sz="2400">
                <a:latin typeface="Arial Black"/>
                <a:ea typeface="Arial Black"/>
                <a:cs typeface="Arial Black"/>
                <a:sym typeface="Arial Black"/>
              </a:rPr>
              <a:t>Да уживамо у писању свог рада.</a:t>
            </a:r>
            <a:endParaRPr sz="2400"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09" name="Google Shape;10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27815" y="1968785"/>
            <a:ext cx="2444608" cy="4889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97F164"/>
              </a:buClr>
              <a:buSzPts val="3780"/>
              <a:buFont typeface="Arial Black"/>
              <a:buNone/>
            </a:pPr>
            <a:r>
              <a:rPr lang="sr-Cyrl-BA" sz="3780">
                <a:latin typeface="Arial Black"/>
                <a:ea typeface="Arial Black"/>
                <a:cs typeface="Arial Black"/>
                <a:sym typeface="Arial Black"/>
              </a:rPr>
              <a:t>КАКО УСПЈЕШНО НАПИСАТИ ПИСМЕНИ САСТАВ?</a:t>
            </a:r>
            <a:br>
              <a:rPr lang="sr-Cyrl-BA" sz="3780"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sr-Cyrl-BA" sz="3780">
                <a:latin typeface="Arial Black"/>
                <a:ea typeface="Arial Black"/>
                <a:cs typeface="Arial Black"/>
                <a:sym typeface="Arial Black"/>
              </a:rPr>
              <a:t/>
            </a:r>
            <a:br>
              <a:rPr lang="sr-Cyrl-BA" sz="3780">
                <a:latin typeface="Arial Black"/>
                <a:ea typeface="Arial Black"/>
                <a:cs typeface="Arial Black"/>
                <a:sym typeface="Arial Black"/>
              </a:rPr>
            </a:br>
            <a:endParaRPr sz="378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15" name="Google Shape;115;p16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8056" lvl="0" indent="-384047" algn="l" rtl="0">
              <a:spcBef>
                <a:spcPts val="0"/>
              </a:spcBef>
              <a:spcAft>
                <a:spcPts val="0"/>
              </a:spcAft>
              <a:buSzPts val="1600"/>
              <a:buChar char="⦿"/>
            </a:pPr>
            <a:r>
              <a:rPr lang="sr-Cyrl-BA" sz="2000" dirty="0">
                <a:latin typeface="Arial Black"/>
                <a:ea typeface="Arial Black"/>
                <a:cs typeface="Arial Black"/>
                <a:sym typeface="Arial Black"/>
              </a:rPr>
              <a:t>Напишите које је доби та особа, како изгледа физички и каквог је изгледа њено лице.</a:t>
            </a:r>
            <a:endParaRPr dirty="0"/>
          </a:p>
          <a:p>
            <a:pPr marL="448056" lvl="0" indent="-282447" algn="l" rtl="0">
              <a:spcBef>
                <a:spcPts val="400"/>
              </a:spcBef>
              <a:spcAft>
                <a:spcPts val="0"/>
              </a:spcAft>
              <a:buSzPts val="1600"/>
              <a:buNone/>
            </a:pPr>
            <a:endParaRPr sz="2000" dirty="0">
              <a:latin typeface="Arial Black"/>
              <a:ea typeface="Arial Black"/>
              <a:cs typeface="Arial Black"/>
              <a:sym typeface="Arial Black"/>
            </a:endParaRPr>
          </a:p>
          <a:p>
            <a:pPr marL="448056" lvl="0" indent="-384047" algn="l" rtl="0">
              <a:spcBef>
                <a:spcPts val="400"/>
              </a:spcBef>
              <a:spcAft>
                <a:spcPts val="0"/>
              </a:spcAft>
              <a:buSzPts val="1600"/>
              <a:buChar char="⦿"/>
            </a:pPr>
            <a:r>
              <a:rPr lang="sr-Cyrl-BA" sz="2000" dirty="0">
                <a:latin typeface="Arial Black"/>
                <a:ea typeface="Arial Black"/>
                <a:cs typeface="Arial Black"/>
                <a:sym typeface="Arial Black"/>
              </a:rPr>
              <a:t>Опишите свој однос према </a:t>
            </a:r>
            <a:r>
              <a:rPr lang="sr-Cyrl-BA" sz="2000" dirty="0" smtClean="0">
                <a:latin typeface="Arial Black"/>
                <a:ea typeface="Arial Black"/>
                <a:cs typeface="Arial Black"/>
                <a:sym typeface="Arial Black"/>
              </a:rPr>
              <a:t>другарици/другу. </a:t>
            </a:r>
            <a:r>
              <a:rPr lang="sr-Cyrl-BA" sz="2000" dirty="0">
                <a:latin typeface="Arial Black"/>
                <a:ea typeface="Arial Black"/>
                <a:cs typeface="Arial Black"/>
                <a:sym typeface="Arial Black"/>
              </a:rPr>
              <a:t>Због чега ти </a:t>
            </a:r>
            <a:r>
              <a:rPr lang="sr-Cyrl-BA" sz="2000" dirty="0" smtClean="0">
                <a:latin typeface="Arial Black"/>
                <a:ea typeface="Arial Black"/>
                <a:cs typeface="Arial Black"/>
                <a:sym typeface="Arial Black"/>
              </a:rPr>
              <a:t>је та особа </a:t>
            </a:r>
            <a:r>
              <a:rPr lang="sr-Cyrl-BA" sz="2000" dirty="0">
                <a:latin typeface="Arial Black"/>
                <a:ea typeface="Arial Black"/>
                <a:cs typeface="Arial Black"/>
                <a:sym typeface="Arial Black"/>
              </a:rPr>
              <a:t>драга? Како се осјећаш у њеном друштву? Како проводите заједничко вријеме?</a:t>
            </a:r>
            <a:endParaRPr sz="2000" dirty="0">
              <a:latin typeface="Arial Black"/>
              <a:ea typeface="Arial Black"/>
              <a:cs typeface="Arial Black"/>
              <a:sym typeface="Arial Black"/>
            </a:endParaRPr>
          </a:p>
          <a:p>
            <a:pPr marL="448056" lvl="0" indent="-282447" algn="l" rtl="0">
              <a:spcBef>
                <a:spcPts val="400"/>
              </a:spcBef>
              <a:spcAft>
                <a:spcPts val="0"/>
              </a:spcAft>
              <a:buSzPts val="1600"/>
              <a:buNone/>
            </a:pPr>
            <a:endParaRPr sz="2000" dirty="0">
              <a:latin typeface="Arial Black"/>
              <a:ea typeface="Arial Black"/>
              <a:cs typeface="Arial Black"/>
              <a:sym typeface="Arial Black"/>
            </a:endParaRPr>
          </a:p>
          <a:p>
            <a:pPr marL="448056" lvl="0" indent="-384047" algn="l" rtl="0">
              <a:spcBef>
                <a:spcPts val="400"/>
              </a:spcBef>
              <a:spcAft>
                <a:spcPts val="0"/>
              </a:spcAft>
              <a:buSzPts val="1600"/>
              <a:buChar char="⦿"/>
            </a:pPr>
            <a:r>
              <a:rPr lang="sr-Cyrl-BA" sz="2000" dirty="0">
                <a:latin typeface="Arial Black"/>
                <a:ea typeface="Arial Black"/>
                <a:cs typeface="Arial Black"/>
                <a:sym typeface="Arial Black"/>
              </a:rPr>
              <a:t>Обратите пажњу да реченице не буду предуге и о мјесту гдје стављате знакове интерпункције.</a:t>
            </a:r>
            <a:endParaRPr dirty="0"/>
          </a:p>
          <a:p>
            <a:pPr marL="448056" lvl="0" indent="-282447" algn="l" rtl="0">
              <a:spcBef>
                <a:spcPts val="400"/>
              </a:spcBef>
              <a:spcAft>
                <a:spcPts val="0"/>
              </a:spcAft>
              <a:buSzPts val="1600"/>
              <a:buNone/>
            </a:pPr>
            <a:endParaRPr sz="2000" dirty="0">
              <a:latin typeface="Arial Black"/>
              <a:ea typeface="Arial Black"/>
              <a:cs typeface="Arial Black"/>
              <a:sym typeface="Arial Black"/>
            </a:endParaRPr>
          </a:p>
          <a:p>
            <a:pPr marL="448056" lvl="0" indent="-384047" algn="l" rtl="0">
              <a:spcBef>
                <a:spcPts val="400"/>
              </a:spcBef>
              <a:spcAft>
                <a:spcPts val="0"/>
              </a:spcAft>
              <a:buSzPts val="1600"/>
              <a:buChar char="⦿"/>
            </a:pPr>
            <a:r>
              <a:rPr lang="sr-Cyrl-BA" sz="2000" dirty="0">
                <a:latin typeface="Arial Black"/>
                <a:ea typeface="Arial Black"/>
                <a:cs typeface="Arial Black"/>
                <a:sym typeface="Arial Black"/>
              </a:rPr>
              <a:t>Састав не мора бити дугачак да би био добар.</a:t>
            </a:r>
            <a:endParaRPr dirty="0"/>
          </a:p>
          <a:p>
            <a:pPr marL="448056" lvl="0" indent="-282447" algn="l" rtl="0">
              <a:spcBef>
                <a:spcPts val="400"/>
              </a:spcBef>
              <a:spcAft>
                <a:spcPts val="0"/>
              </a:spcAft>
              <a:buSzPts val="1600"/>
              <a:buNone/>
            </a:pPr>
            <a:endParaRPr sz="2000" dirty="0">
              <a:latin typeface="Arial Black"/>
              <a:ea typeface="Arial Black"/>
              <a:cs typeface="Arial Black"/>
              <a:sym typeface="Arial Black"/>
            </a:endParaRP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SzPts val="1760"/>
              <a:buNone/>
            </a:pPr>
            <a:endParaRPr sz="2200" dirty="0"/>
          </a:p>
          <a:p>
            <a:pPr marL="448056" lvl="0" indent="-272287" algn="l" rtl="0">
              <a:spcBef>
                <a:spcPts val="440"/>
              </a:spcBef>
              <a:spcAft>
                <a:spcPts val="0"/>
              </a:spcAft>
              <a:buSzPts val="1760"/>
              <a:buNone/>
            </a:pPr>
            <a:endParaRPr sz="2200" dirty="0"/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SzPts val="1760"/>
              <a:buNone/>
            </a:pPr>
            <a:endParaRPr sz="2200" dirty="0"/>
          </a:p>
          <a:p>
            <a:pPr marL="448056" lvl="0" indent="-231647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448056" lvl="0" indent="-231647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448056" lvl="0" indent="-231647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448056" lvl="0" indent="-231647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448056" lvl="0" indent="-231647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  <p:pic>
        <p:nvPicPr>
          <p:cNvPr id="116" name="Google Shape;11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342950">
            <a:off x="5961858" y="5797193"/>
            <a:ext cx="2123630" cy="966252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6"/>
          <p:cNvSpPr/>
          <p:nvPr/>
        </p:nvSpPr>
        <p:spPr>
          <a:xfrm>
            <a:off x="8219176" y="5997277"/>
            <a:ext cx="899592" cy="836712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Google Shape;122;p17"/>
          <p:cNvCxnSpPr/>
          <p:nvPr/>
        </p:nvCxnSpPr>
        <p:spPr>
          <a:xfrm>
            <a:off x="6444208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3" name="Google Shape;123;p17"/>
          <p:cNvSpPr/>
          <p:nvPr/>
        </p:nvSpPr>
        <p:spPr>
          <a:xfrm>
            <a:off x="8219176" y="5997277"/>
            <a:ext cx="899592" cy="836712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124" name="Google Shape;124;p17"/>
          <p:cNvCxnSpPr/>
          <p:nvPr/>
        </p:nvCxnSpPr>
        <p:spPr>
          <a:xfrm rot="10800000" flipH="1">
            <a:off x="1391108" y="660592"/>
            <a:ext cx="5053100" cy="2576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5" name="Google Shape;125;p17"/>
          <p:cNvCxnSpPr/>
          <p:nvPr/>
        </p:nvCxnSpPr>
        <p:spPr>
          <a:xfrm>
            <a:off x="2477581" y="957600"/>
            <a:ext cx="3954253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6" name="Google Shape;126;p17"/>
          <p:cNvCxnSpPr/>
          <p:nvPr/>
        </p:nvCxnSpPr>
        <p:spPr>
          <a:xfrm>
            <a:off x="2483768" y="1196752"/>
            <a:ext cx="3954253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7" name="Google Shape;127;p17"/>
          <p:cNvCxnSpPr/>
          <p:nvPr/>
        </p:nvCxnSpPr>
        <p:spPr>
          <a:xfrm>
            <a:off x="2483768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8" name="Google Shape;128;p17"/>
          <p:cNvSpPr txBox="1"/>
          <p:nvPr/>
        </p:nvSpPr>
        <p:spPr>
          <a:xfrm>
            <a:off x="3419872" y="660592"/>
            <a:ext cx="245916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1600" b="0" i="0" u="none" strike="noStrike" cap="none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Писмена </a:t>
            </a:r>
            <a:r>
              <a:rPr lang="sr-Cyrl-BA" sz="16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вјежба</a:t>
            </a:r>
            <a:endParaRPr sz="16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9" name="Google Shape;129;p17"/>
          <p:cNvSpPr txBox="1"/>
          <p:nvPr/>
        </p:nvSpPr>
        <p:spPr>
          <a:xfrm>
            <a:off x="2483767" y="1341345"/>
            <a:ext cx="3954254" cy="5078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</a:t>
            </a:r>
            <a:r>
              <a:rPr lang="sr-Cyrl-BA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Она је татина мама. Не станује са нама, чак је и у другом граду, тако да је виђам само неколико пута годишње. Највише времена проведемо заједно током љетњег или зимског распуста, јер тада отпутујем са мамом и татом у Калиновик, гдје она живи.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Моја бака је најбоља бака на свијету. Веома је њежна и мила. У њеним смеђим очима и благом лицу види се само љубав и доброта. Бака ужива да проводи вријеме са својим унуцима и преко љета и зиме и кућа јој је увијек пуна нас, дјеце. Бакина кућа увијек мирише на колаче, а њен колач од јабука је право ремек-дјело.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Једва чекам Нову годину и Божић да отпутујем код баке и да код ње проведем још један распуст.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130" name="Google Shape;130;p17"/>
          <p:cNvCxnSpPr/>
          <p:nvPr/>
        </p:nvCxnSpPr>
        <p:spPr>
          <a:xfrm>
            <a:off x="2477581" y="7253213"/>
            <a:ext cx="792088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1" name="Google Shape;131;p17"/>
          <p:cNvSpPr txBox="1"/>
          <p:nvPr/>
        </p:nvSpPr>
        <p:spPr>
          <a:xfrm>
            <a:off x="3900226" y="903003"/>
            <a:ext cx="115212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Моја бака</a:t>
            </a:r>
            <a:endParaRPr sz="16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132" name="Google Shape;132;p17"/>
          <p:cNvCxnSpPr/>
          <p:nvPr/>
        </p:nvCxnSpPr>
        <p:spPr>
          <a:xfrm>
            <a:off x="2477580" y="1412776"/>
            <a:ext cx="3954253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3" name="Google Shape;133;p17"/>
          <p:cNvCxnSpPr/>
          <p:nvPr/>
        </p:nvCxnSpPr>
        <p:spPr>
          <a:xfrm>
            <a:off x="2499164" y="1677680"/>
            <a:ext cx="3954253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4" name="Google Shape;134;p17"/>
          <p:cNvCxnSpPr/>
          <p:nvPr/>
        </p:nvCxnSpPr>
        <p:spPr>
          <a:xfrm>
            <a:off x="2505351" y="1916832"/>
            <a:ext cx="3954253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5" name="Google Shape;135;p17"/>
          <p:cNvCxnSpPr/>
          <p:nvPr/>
        </p:nvCxnSpPr>
        <p:spPr>
          <a:xfrm>
            <a:off x="2499163" y="2132856"/>
            <a:ext cx="3954253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6" name="Google Shape;136;p17"/>
          <p:cNvCxnSpPr/>
          <p:nvPr/>
        </p:nvCxnSpPr>
        <p:spPr>
          <a:xfrm>
            <a:off x="2499164" y="2397760"/>
            <a:ext cx="3954253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7" name="Google Shape;137;p17"/>
          <p:cNvCxnSpPr/>
          <p:nvPr/>
        </p:nvCxnSpPr>
        <p:spPr>
          <a:xfrm>
            <a:off x="2505351" y="2636912"/>
            <a:ext cx="3954253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8" name="Google Shape;138;p17"/>
          <p:cNvCxnSpPr/>
          <p:nvPr/>
        </p:nvCxnSpPr>
        <p:spPr>
          <a:xfrm>
            <a:off x="2489963" y="2899211"/>
            <a:ext cx="3954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9" name="Google Shape;139;p17"/>
          <p:cNvCxnSpPr/>
          <p:nvPr/>
        </p:nvCxnSpPr>
        <p:spPr>
          <a:xfrm>
            <a:off x="2477581" y="3117840"/>
            <a:ext cx="3954253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0" name="Google Shape;140;p17"/>
          <p:cNvCxnSpPr/>
          <p:nvPr/>
        </p:nvCxnSpPr>
        <p:spPr>
          <a:xfrm>
            <a:off x="2489943" y="3385467"/>
            <a:ext cx="3954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1" name="Google Shape;141;p17"/>
          <p:cNvCxnSpPr/>
          <p:nvPr/>
        </p:nvCxnSpPr>
        <p:spPr>
          <a:xfrm>
            <a:off x="2477580" y="3670741"/>
            <a:ext cx="3954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2" name="Google Shape;142;p17"/>
          <p:cNvCxnSpPr/>
          <p:nvPr/>
        </p:nvCxnSpPr>
        <p:spPr>
          <a:xfrm>
            <a:off x="2477555" y="3894870"/>
            <a:ext cx="3954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3" name="Google Shape;143;p17"/>
          <p:cNvCxnSpPr/>
          <p:nvPr/>
        </p:nvCxnSpPr>
        <p:spPr>
          <a:xfrm>
            <a:off x="2499129" y="4151822"/>
            <a:ext cx="3954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4" name="Google Shape;144;p17"/>
          <p:cNvCxnSpPr/>
          <p:nvPr/>
        </p:nvCxnSpPr>
        <p:spPr>
          <a:xfrm>
            <a:off x="2486866" y="4392721"/>
            <a:ext cx="3954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5" name="Google Shape;145;p17"/>
          <p:cNvCxnSpPr/>
          <p:nvPr/>
        </p:nvCxnSpPr>
        <p:spPr>
          <a:xfrm>
            <a:off x="2499164" y="4630008"/>
            <a:ext cx="3954253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6" name="Google Shape;146;p17"/>
          <p:cNvCxnSpPr/>
          <p:nvPr/>
        </p:nvCxnSpPr>
        <p:spPr>
          <a:xfrm>
            <a:off x="2505351" y="4869160"/>
            <a:ext cx="3954253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7" name="Google Shape;147;p17"/>
          <p:cNvCxnSpPr/>
          <p:nvPr/>
        </p:nvCxnSpPr>
        <p:spPr>
          <a:xfrm>
            <a:off x="2489988" y="5140359"/>
            <a:ext cx="3954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8" name="Google Shape;148;p17"/>
          <p:cNvCxnSpPr/>
          <p:nvPr/>
        </p:nvCxnSpPr>
        <p:spPr>
          <a:xfrm>
            <a:off x="2490014" y="5396363"/>
            <a:ext cx="3954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9" name="Google Shape;149;p17"/>
          <p:cNvCxnSpPr/>
          <p:nvPr/>
        </p:nvCxnSpPr>
        <p:spPr>
          <a:xfrm>
            <a:off x="2499151" y="5651515"/>
            <a:ext cx="3954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0" name="Google Shape;150;p17"/>
          <p:cNvCxnSpPr/>
          <p:nvPr/>
        </p:nvCxnSpPr>
        <p:spPr>
          <a:xfrm>
            <a:off x="2505313" y="5903014"/>
            <a:ext cx="3954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1" name="Google Shape;151;p17"/>
          <p:cNvCxnSpPr/>
          <p:nvPr/>
        </p:nvCxnSpPr>
        <p:spPr>
          <a:xfrm>
            <a:off x="2499164" y="6142176"/>
            <a:ext cx="3954253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2" name="Google Shape;152;p17"/>
          <p:cNvCxnSpPr/>
          <p:nvPr/>
        </p:nvCxnSpPr>
        <p:spPr>
          <a:xfrm>
            <a:off x="2508375" y="6381325"/>
            <a:ext cx="3951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3" name="Google Shape;153;p17"/>
          <p:cNvSpPr/>
          <p:nvPr/>
        </p:nvSpPr>
        <p:spPr>
          <a:xfrm rot="5400000">
            <a:off x="6327808" y="294791"/>
            <a:ext cx="129502" cy="10404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AF0F5B"/>
          </a:solidFill>
          <a:ln w="25400" cap="flat" cmpd="sng">
            <a:solidFill>
              <a:srgbClr val="AF0F5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4" name="Google Shape;154;p17"/>
          <p:cNvSpPr txBox="1"/>
          <p:nvPr/>
        </p:nvSpPr>
        <p:spPr>
          <a:xfrm>
            <a:off x="6479421" y="230253"/>
            <a:ext cx="170490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Редни број писмене вјежбе</a:t>
            </a:r>
            <a:endParaRPr sz="16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5" name="Google Shape;155;p17"/>
          <p:cNvSpPr/>
          <p:nvPr/>
        </p:nvSpPr>
        <p:spPr>
          <a:xfrm rot="5400000">
            <a:off x="6054533" y="175245"/>
            <a:ext cx="111442" cy="1820039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AF0F5B"/>
          </a:solidFill>
          <a:ln w="25400" cap="flat" cmpd="sng">
            <a:solidFill>
              <a:srgbClr val="AF0F5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6" name="Google Shape;156;p17"/>
          <p:cNvSpPr txBox="1"/>
          <p:nvPr/>
        </p:nvSpPr>
        <p:spPr>
          <a:xfrm>
            <a:off x="6989374" y="848598"/>
            <a:ext cx="215103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Наслов / задата тема писменог рада</a:t>
            </a:r>
            <a:endParaRPr sz="16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7" name="Google Shape;157;p17"/>
          <p:cNvSpPr/>
          <p:nvPr/>
        </p:nvSpPr>
        <p:spPr>
          <a:xfrm rot="-5400000">
            <a:off x="1846595" y="1029297"/>
            <a:ext cx="129502" cy="10404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AF0F5B"/>
          </a:solidFill>
          <a:ln w="25400" cap="flat" cmpd="sng">
            <a:solidFill>
              <a:srgbClr val="AF0F5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8" name="Google Shape;158;p17"/>
          <p:cNvSpPr txBox="1"/>
          <p:nvPr/>
        </p:nvSpPr>
        <p:spPr>
          <a:xfrm>
            <a:off x="24312" y="1156393"/>
            <a:ext cx="241497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Текст увучен неколико центиметара</a:t>
            </a:r>
            <a:endParaRPr sz="16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9" name="Google Shape;159;p17"/>
          <p:cNvSpPr/>
          <p:nvPr/>
        </p:nvSpPr>
        <p:spPr>
          <a:xfrm rot="5400000">
            <a:off x="6107460" y="2086639"/>
            <a:ext cx="111442" cy="1820039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AF0F5B"/>
          </a:solidFill>
          <a:ln w="25400" cap="flat" cmpd="sng">
            <a:solidFill>
              <a:srgbClr val="AF0F5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0" name="Google Shape;160;p17"/>
          <p:cNvSpPr txBox="1"/>
          <p:nvPr/>
        </p:nvSpPr>
        <p:spPr>
          <a:xfrm>
            <a:off x="7241659" y="2581159"/>
            <a:ext cx="215103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Правилно искориштена интерпункција</a:t>
            </a:r>
            <a:endParaRPr sz="16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1" name="Google Shape;161;p17"/>
          <p:cNvSpPr/>
          <p:nvPr/>
        </p:nvSpPr>
        <p:spPr>
          <a:xfrm rot="5400000">
            <a:off x="6955522" y="3952710"/>
            <a:ext cx="129502" cy="10404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AF0F5B"/>
          </a:solidFill>
          <a:ln w="25400" cap="flat" cmpd="sng">
            <a:solidFill>
              <a:srgbClr val="AF0F5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2" name="Google Shape;162;p17"/>
          <p:cNvSpPr txBox="1"/>
          <p:nvPr/>
        </p:nvSpPr>
        <p:spPr>
          <a:xfrm>
            <a:off x="918377" y="2318031"/>
            <a:ext cx="241497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УВОДНИ ДИО</a:t>
            </a:r>
            <a:endParaRPr sz="16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3" name="Google Shape;163;p17"/>
          <p:cNvSpPr txBox="1"/>
          <p:nvPr/>
        </p:nvSpPr>
        <p:spPr>
          <a:xfrm>
            <a:off x="1008995" y="3930615"/>
            <a:ext cx="241497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ГЛАВНИ ДИО</a:t>
            </a:r>
            <a:endParaRPr sz="16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4" name="Google Shape;164;p17"/>
          <p:cNvSpPr txBox="1"/>
          <p:nvPr/>
        </p:nvSpPr>
        <p:spPr>
          <a:xfrm>
            <a:off x="841520" y="5603447"/>
            <a:ext cx="241497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ЗАВРШНИ ДИО</a:t>
            </a:r>
            <a:endParaRPr sz="16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5" name="Google Shape;165;p17"/>
          <p:cNvSpPr txBox="1"/>
          <p:nvPr/>
        </p:nvSpPr>
        <p:spPr>
          <a:xfrm>
            <a:off x="7540511" y="4042997"/>
            <a:ext cx="159989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Добро осмишљен текст и лијепо описано</a:t>
            </a:r>
            <a:endParaRPr sz="16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6" name="Google Shape;166;p17"/>
          <p:cNvSpPr txBox="1"/>
          <p:nvPr/>
        </p:nvSpPr>
        <p:spPr>
          <a:xfrm>
            <a:off x="1355609" y="348861"/>
            <a:ext cx="245916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20.01.2021.</a:t>
            </a:r>
            <a:endParaRPr sz="16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7" name="Google Shape;167;p17"/>
          <p:cNvSpPr/>
          <p:nvPr/>
        </p:nvSpPr>
        <p:spPr>
          <a:xfrm rot="-5400000">
            <a:off x="919091" y="178155"/>
            <a:ext cx="111194" cy="58299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AF0F5B"/>
          </a:solidFill>
          <a:ln w="25400" cap="flat" cmpd="sng">
            <a:solidFill>
              <a:srgbClr val="AF0F5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8" name="Google Shape;168;p17"/>
          <p:cNvSpPr txBox="1"/>
          <p:nvPr/>
        </p:nvSpPr>
        <p:spPr>
          <a:xfrm>
            <a:off x="0" y="0"/>
            <a:ext cx="241497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Датум писања рада</a:t>
            </a:r>
            <a:endParaRPr sz="16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8"/>
          <p:cNvSpPr txBox="1">
            <a:spLocks noGrp="1"/>
          </p:cNvSpPr>
          <p:nvPr>
            <p:ph type="title"/>
          </p:nvPr>
        </p:nvSpPr>
        <p:spPr>
          <a:xfrm>
            <a:off x="1088499" y="2438688"/>
            <a:ext cx="8462700" cy="16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97F164"/>
              </a:buClr>
              <a:buSzPts val="4200"/>
              <a:buFont typeface="Arial Black"/>
              <a:buNone/>
            </a:pPr>
            <a:r>
              <a:rPr lang="sr-Cyrl-BA">
                <a:latin typeface="Arial Black"/>
                <a:ea typeface="Arial Black"/>
                <a:cs typeface="Arial Black"/>
                <a:sym typeface="Arial Black"/>
              </a:rPr>
              <a:t>ХВАЛА НА ПАЖЊИ!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erve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319</Words>
  <Application>Microsoft Office PowerPoint</Application>
  <PresentationFormat>On-screen Show (4:3)</PresentationFormat>
  <Paragraphs>56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Century Gothic</vt:lpstr>
      <vt:lpstr>Noto Sans Symbols</vt:lpstr>
      <vt:lpstr>Verdana</vt:lpstr>
      <vt:lpstr>Verve</vt:lpstr>
      <vt:lpstr>ОПИСИВАЊЕ ДРУГА/ДРУГАРИЦЕ </vt:lpstr>
      <vt:lpstr>КАКО ТРЕБА ДА ИЗГЛЕДА ПИСМЕНИ РАД? </vt:lpstr>
      <vt:lpstr>ДА БИ ПИСМЕНИ РАД БИО КВАЛИТЕТАН МОЖЕ НАМ ПОМОЋИ...</vt:lpstr>
      <vt:lpstr>КАКО УСПЈЕШНО НАПИСАТИ ПИСМЕНИ САСТАВ?  </vt:lpstr>
      <vt:lpstr>PowerPoint Presentation</vt:lpstr>
      <vt:lpstr>ХВАЛА НА ПАЖЊИ!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ОПИСИВАЊЕ ДРУГА/ДРУГАРИЦЕ </dc:title>
  <cp:lastModifiedBy>mm</cp:lastModifiedBy>
  <cp:revision>2</cp:revision>
  <dcterms:modified xsi:type="dcterms:W3CDTF">2021-01-26T20:33:03Z</dcterms:modified>
</cp:coreProperties>
</file>