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8" r:id="rId13"/>
    <p:sldId id="269" r:id="rId14"/>
    <p:sldId id="264" r:id="rId15"/>
    <p:sldId id="26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urđica" initials="Đ" lastIdx="1" clrIdx="0">
    <p:extLst>
      <p:ext uri="{19B8F6BF-5375-455C-9EA6-DF929625EA0E}">
        <p15:presenceInfo xmlns:p15="http://schemas.microsoft.com/office/powerpoint/2012/main" userId="Đurđ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2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outlineViewPr>
    <p:cViewPr>
      <p:scale>
        <a:sx n="33" d="100"/>
        <a:sy n="33" d="100"/>
      </p:scale>
      <p:origin x="0" y="-27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sr-Cyrl-R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„Шарко“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tx1"/>
                </a:solidFill>
              </a:rPr>
              <a:t>Алија Хасагић Дубочанин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432C6-2DDA-4D70-9042-6AA3AF42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056" y="348354"/>
            <a:ext cx="4663440" cy="1504145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C00000"/>
                </a:solidFill>
              </a:rPr>
              <a:t>ТЕМА: </a:t>
            </a:r>
            <a:r>
              <a:rPr lang="sr-Cyrl-RS" dirty="0"/>
              <a:t>Однос човјека и пса.  Вјерност и оданост пса. 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4F3E4D-341F-4752-93BD-380507AD27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2320" y="1534921"/>
            <a:ext cx="3570007" cy="476000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3DE75-2C04-4091-BE5D-E5365171D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2537" y="706044"/>
            <a:ext cx="4993778" cy="1362786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C00000"/>
                </a:solidFill>
              </a:rPr>
              <a:t>КЊИЖЕВНИ РОД: </a:t>
            </a:r>
            <a:r>
              <a:rPr lang="sr-Cyrl-RS" dirty="0"/>
              <a:t>ЕПИКА</a:t>
            </a:r>
          </a:p>
          <a:p>
            <a:endParaRPr lang="sr-Cyrl-RS" dirty="0"/>
          </a:p>
          <a:p>
            <a:r>
              <a:rPr lang="sr-Cyrl-RS" dirty="0">
                <a:solidFill>
                  <a:srgbClr val="C00000"/>
                </a:solidFill>
              </a:rPr>
              <a:t>КЊИЖЕВНА ВРСТА: </a:t>
            </a:r>
            <a:r>
              <a:rPr lang="sr-Cyrl-RS" dirty="0"/>
              <a:t>ПРИПОВИЈЕТКА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F3458-BAE4-408A-B326-EE0231C92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2537" y="1864866"/>
            <a:ext cx="4663440" cy="3164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>
                <a:solidFill>
                  <a:srgbClr val="C00000"/>
                </a:solidFill>
              </a:rPr>
              <a:t>ПРИПОВЈЕДАЧ: </a:t>
            </a:r>
            <a:r>
              <a:rPr lang="sr-Cyrl-RS" b="1" dirty="0"/>
              <a:t>Алија Хасагић Дубочанин</a:t>
            </a:r>
          </a:p>
          <a:p>
            <a:pPr marL="0" indent="0">
              <a:buNone/>
            </a:pPr>
            <a:r>
              <a:rPr lang="sr-Cyrl-RS" b="1" dirty="0">
                <a:solidFill>
                  <a:srgbClr val="C00000"/>
                </a:solidFill>
              </a:rPr>
              <a:t>НАРАТОР: </a:t>
            </a:r>
            <a:r>
              <a:rPr lang="sr-Cyrl-RS" b="1" dirty="0"/>
              <a:t>Акијев отац</a:t>
            </a:r>
          </a:p>
          <a:p>
            <a:pPr marL="0" indent="0">
              <a:buNone/>
            </a:pPr>
            <a:r>
              <a:rPr lang="sr-Cyrl-RS" b="1" dirty="0"/>
              <a:t>Аутор прозног дјела назива се </a:t>
            </a:r>
            <a:r>
              <a:rPr lang="sr-Cyrl-RS" b="1" dirty="0">
                <a:solidFill>
                  <a:srgbClr val="C00000"/>
                </a:solidFill>
              </a:rPr>
              <a:t>приповједач</a:t>
            </a:r>
            <a:r>
              <a:rPr lang="sr-Cyrl-RS" b="1" dirty="0"/>
              <a:t>. Његова тачка гледишта је спољашња, јер он није дио књижевног дјела. </a:t>
            </a:r>
          </a:p>
          <a:p>
            <a:pPr marL="0" indent="0">
              <a:buNone/>
            </a:pPr>
            <a:r>
              <a:rPr lang="sr-Cyrl-RS" b="1" dirty="0">
                <a:solidFill>
                  <a:srgbClr val="C00000"/>
                </a:solidFill>
              </a:rPr>
              <a:t>Наратор</a:t>
            </a:r>
            <a:r>
              <a:rPr lang="sr-Cyrl-RS" b="1" dirty="0"/>
              <a:t> је казивач приче који је и сам дио књижевног дјела, односно лик у самом дјелу.</a:t>
            </a:r>
          </a:p>
          <a:p>
            <a:pPr marL="0" indent="0">
              <a:buNone/>
            </a:pPr>
            <a:endParaRPr lang="sr-Cyrl-RS" b="1" dirty="0"/>
          </a:p>
          <a:p>
            <a:pPr marL="0" indent="0">
              <a:buNone/>
            </a:pPr>
            <a:endParaRPr lang="sr-Cyrl-RS" b="1" dirty="0"/>
          </a:p>
          <a:p>
            <a:pPr marL="0" indent="0">
              <a:buNone/>
            </a:pPr>
            <a:endParaRPr lang="sr-Cyrl-R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87865-69E0-474A-B62F-831CE0D6C89E}"/>
              </a:ext>
            </a:extLst>
          </p:cNvPr>
          <p:cNvSpPr txBox="1"/>
          <p:nvPr/>
        </p:nvSpPr>
        <p:spPr>
          <a:xfrm>
            <a:off x="5842537" y="4993134"/>
            <a:ext cx="5903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ЛИКОВИ: </a:t>
            </a:r>
            <a:r>
              <a:rPr lang="ru-RU" b="1" dirty="0"/>
              <a:t>Шарко, Аки и Акијеви родитељи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МЈЕСТО РАДЊЕ: </a:t>
            </a:r>
            <a:r>
              <a:rPr lang="ru-RU" b="1" dirty="0"/>
              <a:t>Пјеваловац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ВРИЈЕМЕ РАДЊЕ: </a:t>
            </a:r>
            <a:r>
              <a:rPr lang="ru-RU" b="1" dirty="0"/>
              <a:t>Акијево рано дјетињство, љето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446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C000-1D3F-4583-B92C-46A86F8B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НАЈДРАМАТИЧНИЈИ ТРЕНУТАК </a:t>
            </a:r>
            <a:br>
              <a:rPr lang="sr-Cyrl-R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7E7F1-D9E7-4AA0-B23C-261A37F5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494503"/>
            <a:ext cx="10436943" cy="44582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i="1" dirty="0"/>
              <a:t>„Наједном, жена се укочи. И сада задрхтим кад се тога сјетим. Стајала је на кољенима, руке низа се објесила као мртве, уста јој отворена, а очи стаклене. Гледала је на брежуљак. А низ брежуљак иде Шарко. Иде мирно као да пази гдје ће стати. У зубима носи наше дијете. Дијете се не миче. Не  плаче. Пелена виси бијела...И жена и ја гледали смо у његове велике раље. Дијете се није мицало. Кад нам приђе на неколико корака, Шарко стаде. Погледа ме дуго и значајно. Све је ћутало. И жена, и ја, и поток, и врбе око потока, и трава. Занијемило вруће подне.“</a:t>
            </a:r>
          </a:p>
          <a:p>
            <a:pPr marL="0" indent="0" algn="just">
              <a:buNone/>
            </a:pPr>
            <a:r>
              <a:rPr lang="sr-Cyrl-RS" dirty="0"/>
              <a:t>УПОТРЕБА ПЕРСОНИФИКАЦИЈЕ И ХИПЕРБОЛЕ ПОЈАЧАВА ДРАМАТИЧНОСТ ТРЕНУТКА.</a:t>
            </a:r>
          </a:p>
          <a:p>
            <a:pPr marL="0" indent="0" algn="just">
              <a:buNone/>
            </a:pPr>
            <a:r>
              <a:rPr lang="sr-Cyrl-RS" b="1" dirty="0">
                <a:solidFill>
                  <a:srgbClr val="FF0000"/>
                </a:solidFill>
              </a:rPr>
              <a:t>ПЕРСОНИФИКАЦИЈА</a:t>
            </a:r>
            <a:r>
              <a:rPr lang="sr-Cyrl-RS" dirty="0"/>
              <a:t> ЈЕ СТИЛСКА ФИГУРА КОЈОМ СЕ ПРЕДМЕТИМА, БИЉКАМА, ЖИВОТИЊАМА, АПСТРАКТНИМ ПОЈМОВИМА ДОДЈЕЉУЈУ  ОСЈЕЋАЊА, МИСЛИ, ОСОБИНЕ КАРАКТЕРИСТИЧНЕ ЗА ЧОВЈЕКА. </a:t>
            </a:r>
          </a:p>
          <a:p>
            <a:pPr marL="0" indent="0" algn="just">
              <a:buNone/>
            </a:pPr>
            <a:r>
              <a:rPr lang="sr-Cyrl-RS" b="1" dirty="0">
                <a:solidFill>
                  <a:srgbClr val="FF0000"/>
                </a:solidFill>
              </a:rPr>
              <a:t>ХИПЕРБОЛА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ЈЕ СТИЛСКА ФИГУРА КОЈУ КАРАКТЕРИШЕ ПРЕУВЕЛИЧАВАЊЕ, ПРЕТЈЕРИВАЊЕ У ИЗРАЗУ. </a:t>
            </a:r>
          </a:p>
          <a:p>
            <a:pPr marL="0" indent="0" algn="just">
              <a:buNone/>
            </a:pPr>
            <a:r>
              <a:rPr lang="sr-Cyrl-RS" dirty="0"/>
              <a:t>РОДИТЕЉИ  ВРЛО БРЗО СХВАТАЈУ ДА ЈЕ ШАРКО ЊИХОВ НАЈВЕЋИ ПРИЈАТЕЉ И ДА ИМ ЈЕ СПАСАО СИНА ИЗ ПОЖАРОМ ЗАХВАЋЕНЕ КУЋЕ. ШАРКО  ЈЕ ЗАУВИЈЕК ОТИШАО ОД АКИЈЕВИХ РОДИТЕЉА ЈЕР ЈЕ СХВАТИО ДА ТАМО ЗА ЊЕГА ВИШЕ НЕМА МЈЕСТА. ПОРУЧИО ИМ ЈЕ ДА ЈЕ ОДАН И ВЈЕРАН ПРИЈАТЕЉ НА КОГА СЕ УВИЈЕК МОГУ ОСЛОНИТИ И ДА СУ ПОГРИЈЕШИЛИ МИСЛЕЋИ ДА ОН МОЖЕ НАУДИТИ АКИЈУ.</a:t>
            </a:r>
          </a:p>
          <a:p>
            <a:pPr marL="0" indent="0" algn="just">
              <a:buNone/>
            </a:pPr>
            <a:r>
              <a:rPr lang="sr-Cyrl-RS" i="1" dirty="0">
                <a:solidFill>
                  <a:srgbClr val="FF0000"/>
                </a:solidFill>
              </a:rPr>
              <a:t>„Шарко полако оде уз брдо. Окрену се пред шумарком, погледа нас, и нестаде у грмљу...Касније, с тугом сам мислио на Шарка.  Шарко се никада више није вратио.“ </a:t>
            </a:r>
          </a:p>
        </p:txBody>
      </p:sp>
    </p:spTree>
    <p:extLst>
      <p:ext uri="{BB962C8B-B14F-4D97-AF65-F5344CB8AC3E}">
        <p14:creationId xmlns:p14="http://schemas.microsoft.com/office/powerpoint/2010/main" val="345436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B38E5-671D-44CA-A22B-CA0B928A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ИДЕЈА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26929-96C5-4275-BD6F-18391109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3288"/>
            <a:ext cx="10058400" cy="3849624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 никада неће изневјерити свога господара.  </a:t>
            </a:r>
          </a:p>
          <a:p>
            <a:pPr marL="0" indent="0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Добар пријатељ је увијек уз нас.</a:t>
            </a:r>
          </a:p>
          <a:p>
            <a:pPr marL="0" indent="0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 су  одани и вјерни пријатељи људима. Они не знају бити неправедни, али људи и те како знају бити према  њима. </a:t>
            </a:r>
          </a:p>
          <a:p>
            <a:pPr marL="0" indent="0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Пријатељ се у невољи познаје као злато у ватри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E9CBB-664B-49F4-BBDD-BB2E11172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62" y="3873075"/>
            <a:ext cx="3484560" cy="26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7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944C-CB67-4C29-B9A6-2A7A108C9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ДОМАЋИ ЗАДАТАК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1D762-DE75-461D-83F6-3E148C7D7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000" dirty="0"/>
              <a:t>Напиши састав на тему </a:t>
            </a:r>
            <a:r>
              <a:rPr lang="sr-Cyrl-RS" sz="4000" i="1" dirty="0"/>
              <a:t>Мој кућни љубимац. 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3772B-27B9-476F-AA0C-F4852C30A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73" y="2989160"/>
            <a:ext cx="33337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82782BC-3B00-4416-8AFB-80C1B5751B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695" b="17695"/>
          <a:stretch>
            <a:fillRect/>
          </a:stretch>
        </p:blipFill>
        <p:spPr>
          <a:xfrm>
            <a:off x="246355" y="308793"/>
            <a:ext cx="7696200" cy="6381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7A3470-D5A7-4896-8610-7AA237C2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821" y="573852"/>
            <a:ext cx="2858496" cy="686777"/>
          </a:xfrm>
        </p:spPr>
        <p:txBody>
          <a:bodyPr/>
          <a:lstStyle/>
          <a:p>
            <a:pPr algn="ctr"/>
            <a:r>
              <a:rPr lang="sr-Cyrl-RS" sz="1400" i="1" dirty="0"/>
              <a:t>„За вјерног пријатеља никада не можете учинити превише!“</a:t>
            </a:r>
            <a:br>
              <a:rPr lang="sr-Cyrl-RS" sz="1400" i="1" dirty="0"/>
            </a:br>
            <a:r>
              <a:rPr lang="sr-Cyrl-RS" sz="1400" i="1" dirty="0"/>
              <a:t>                                            Ибзен</a:t>
            </a:r>
            <a:endParaRPr lang="en-US" sz="14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337AC-9510-4CBF-93E1-848C397E6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7254" y="1429305"/>
            <a:ext cx="3294770" cy="44685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dirty="0"/>
              <a:t>     Пас је човјеков најбољи пријатељ. Свако од нас имао је  неког Бобија, Манга, Меди, Брку, Бону, Флокија који су му уљепшавали живот и свако од нас би могао испричати по неколико прича о њиховој вјерности и оданости.</a:t>
            </a:r>
          </a:p>
          <a:p>
            <a:pPr algn="just"/>
            <a:r>
              <a:rPr lang="en-US" dirty="0"/>
              <a:t>     </a:t>
            </a:r>
            <a:r>
              <a:rPr lang="sr-Cyrl-RS" dirty="0"/>
              <a:t>Ја  ћу споменути једног као ноћ црног Гару који је свог газду вјерно чекао свако јутро на капији да му овај да сласни залогај хране и да га помилује. Чекао га је на истом  мјесту и када је његов газда, мој дјед, напустио овај свијет. </a:t>
            </a:r>
          </a:p>
        </p:txBody>
      </p:sp>
    </p:spTree>
    <p:extLst>
      <p:ext uri="{BB962C8B-B14F-4D97-AF65-F5344CB8AC3E}">
        <p14:creationId xmlns:p14="http://schemas.microsoft.com/office/powerpoint/2010/main" val="404009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EE687E-B949-4C65-8014-8D1163E36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8851" y="1320877"/>
            <a:ext cx="3123145" cy="4216246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61F989-4A57-4224-AEB2-00CDCD76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639" y="248575"/>
            <a:ext cx="7474997" cy="6356411"/>
          </a:xfrm>
        </p:spPr>
        <p:txBody>
          <a:bodyPr/>
          <a:lstStyle/>
          <a:p>
            <a:pPr algn="just"/>
            <a:r>
              <a:rPr lang="sr-Cyrl-RS" dirty="0"/>
              <a:t>    </a:t>
            </a:r>
          </a:p>
          <a:p>
            <a:pPr algn="just"/>
            <a:r>
              <a:rPr lang="sr-Cyrl-RS" dirty="0"/>
              <a:t>  </a:t>
            </a:r>
          </a:p>
          <a:p>
            <a:pPr algn="just"/>
            <a:r>
              <a:rPr lang="sr-Cyrl-RS" dirty="0"/>
              <a:t>   Приповијетку „Шарко“, о  којој ћемо данас разговарати, написао је Алија Хасагић Дубочанин. Рођен је 1949.године у Босанском Дубочцу на Сави. Књижевношћу се почео бавити још као средњошколац, а након објављивања првих радова потписује се као Алија Х. Дубочанин.  Филозофски факултет, смјер језик и књижевност, завршио је у Сарајеву. Он је свестран књижевник у чијем се опусу налазе романи, приповијетке, кратке приче, пјесме и есеји. </a:t>
            </a:r>
          </a:p>
          <a:p>
            <a:pPr algn="just"/>
            <a:r>
              <a:rPr lang="sr-Cyrl-RS" dirty="0"/>
              <a:t>  Нека од његових дјела су:  </a:t>
            </a:r>
            <a:r>
              <a:rPr lang="sr-Cyrl-RS" i="1" dirty="0"/>
              <a:t>Загрљени видик,  Брод на видику, Немирно љето, Да хоће нешто да ти се деси, Пјесме са лијепим очима, Свакодневни Прометеј, Слика на води, Бехар у Сарајеву, Оркестар, Сан у чамцу ....</a:t>
            </a:r>
          </a:p>
          <a:p>
            <a:pPr algn="ctr"/>
            <a:endParaRPr lang="sr-Cyrl-RS" dirty="0"/>
          </a:p>
          <a:p>
            <a:pPr algn="ctr"/>
            <a:r>
              <a:rPr lang="sr-Cyrl-RS" dirty="0"/>
              <a:t>Умро је 29.априла 2019. године у Сарајеву. </a:t>
            </a:r>
          </a:p>
          <a:p>
            <a:pPr algn="just"/>
            <a:r>
              <a:rPr lang="sr-Cyrl-RS" i="1" dirty="0"/>
              <a:t>                                                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82291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EA0-54F3-4F91-9F35-B8E2C92D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НЕПОЗНАТЕ РИЈЕЧИ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60DC6-EC9C-452C-A4F0-092C0B7EC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000" dirty="0"/>
              <a:t>ЗЕМЉОРАДИТИ – ОБРАЂИВАТИ ЗЕМЉУ</a:t>
            </a:r>
          </a:p>
          <a:p>
            <a:pPr marL="0" indent="0">
              <a:buNone/>
            </a:pPr>
            <a:r>
              <a:rPr lang="sr-Cyrl-RS" sz="2000" dirty="0"/>
              <a:t>ЗВЈЕЗДАН -  КАДА СУНЦЕ У ЗЕНИТУ НАЈЈАЧЕ ГРИЈЕ</a:t>
            </a:r>
          </a:p>
          <a:p>
            <a:pPr marL="0" indent="0">
              <a:buNone/>
            </a:pPr>
            <a:r>
              <a:rPr lang="sr-Cyrl-RS" sz="2000" dirty="0"/>
              <a:t>БЛАГОСЛОВЕНА – ТРУДНА </a:t>
            </a:r>
          </a:p>
          <a:p>
            <a:pPr marL="0" indent="0">
              <a:buNone/>
            </a:pPr>
            <a:r>
              <a:rPr lang="sr-Cyrl-RS" sz="2000" dirty="0"/>
              <a:t>КОШАВА – ЈУГОИСТОЧНИ ВЈЕТАР КОЈИ ДУВА СА КАРПАТА</a:t>
            </a:r>
          </a:p>
          <a:p>
            <a:pPr marL="0" indent="0">
              <a:buNone/>
            </a:pPr>
            <a:r>
              <a:rPr lang="sr-Cyrl-RS" sz="2000" dirty="0"/>
              <a:t>РАЉЕ – ВИЛИЦА, ЗУБАЛО</a:t>
            </a:r>
          </a:p>
          <a:p>
            <a:pPr marL="0" indent="0">
              <a:buNone/>
            </a:pPr>
            <a:r>
              <a:rPr lang="sr-Cyrl-RS" sz="2000" dirty="0"/>
              <a:t>ПОВОЈ – КОМАД ПЛАТНА У КОЈИ СЕ УМОТАВА НОВОРОЂЕНЧЕ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85C1B-4698-45C4-A6E8-D68A58198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5" y="2014194"/>
            <a:ext cx="3814905" cy="24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6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432C6-2DDA-4D70-9042-6AA3AF42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056" y="348354"/>
            <a:ext cx="4663440" cy="1504145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C00000"/>
                </a:solidFill>
              </a:rPr>
              <a:t>ТЕМА: </a:t>
            </a:r>
            <a:r>
              <a:rPr lang="sr-Cyrl-RS" dirty="0"/>
              <a:t>Однос човјека и пса. Вјерност и оданост пса. 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4F3E4D-341F-4752-93BD-380507AD27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1322" y="1387437"/>
            <a:ext cx="3570007" cy="476000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3DE75-2C04-4091-BE5D-E5365171D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2537" y="706044"/>
            <a:ext cx="4993778" cy="1362786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C00000"/>
                </a:solidFill>
              </a:rPr>
              <a:t>КЊИЖЕВНИ РОД: </a:t>
            </a:r>
            <a:r>
              <a:rPr lang="sr-Cyrl-RS" dirty="0"/>
              <a:t>ЕПИКА</a:t>
            </a:r>
          </a:p>
          <a:p>
            <a:endParaRPr lang="sr-Cyrl-RS" dirty="0"/>
          </a:p>
          <a:p>
            <a:r>
              <a:rPr lang="sr-Cyrl-RS" dirty="0">
                <a:solidFill>
                  <a:srgbClr val="C00000"/>
                </a:solidFill>
              </a:rPr>
              <a:t>КЊИЖЕВНА ВРСТА: </a:t>
            </a:r>
            <a:r>
              <a:rPr lang="sr-Cyrl-RS" dirty="0"/>
              <a:t>ПРИПОВИЈЕТКА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F3458-BAE4-408A-B326-EE0231C92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2537" y="1864866"/>
            <a:ext cx="4663440" cy="3164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>
                <a:solidFill>
                  <a:srgbClr val="C00000"/>
                </a:solidFill>
              </a:rPr>
              <a:t>ПРИПОВЈЕДАЧ: </a:t>
            </a:r>
            <a:r>
              <a:rPr lang="sr-Cyrl-RS" b="1" dirty="0"/>
              <a:t>Алија Хасагић Дубочанин</a:t>
            </a:r>
          </a:p>
          <a:p>
            <a:pPr marL="0" indent="0">
              <a:buNone/>
            </a:pPr>
            <a:r>
              <a:rPr lang="sr-Cyrl-RS" b="1" dirty="0">
                <a:solidFill>
                  <a:srgbClr val="C00000"/>
                </a:solidFill>
              </a:rPr>
              <a:t>НАРАТОР: </a:t>
            </a:r>
            <a:r>
              <a:rPr lang="sr-Cyrl-RS" b="1" dirty="0"/>
              <a:t>Акијев отац</a:t>
            </a:r>
          </a:p>
          <a:p>
            <a:pPr marL="0" indent="0">
              <a:buNone/>
            </a:pPr>
            <a:r>
              <a:rPr lang="sr-Cyrl-RS" b="1" dirty="0"/>
              <a:t>Аутор прозног дјела назива се </a:t>
            </a:r>
            <a:r>
              <a:rPr lang="sr-Cyrl-RS" b="1" dirty="0">
                <a:solidFill>
                  <a:srgbClr val="C00000"/>
                </a:solidFill>
              </a:rPr>
              <a:t>приповједач</a:t>
            </a:r>
            <a:r>
              <a:rPr lang="sr-Cyrl-RS" b="1" dirty="0"/>
              <a:t>. Његова тачка гледишта је спољашња, јер он није дио књижевног дјела. </a:t>
            </a:r>
          </a:p>
          <a:p>
            <a:pPr marL="0" indent="0">
              <a:buNone/>
            </a:pPr>
            <a:r>
              <a:rPr lang="sr-Cyrl-RS" b="1" dirty="0">
                <a:solidFill>
                  <a:srgbClr val="C00000"/>
                </a:solidFill>
              </a:rPr>
              <a:t>Наратор</a:t>
            </a:r>
            <a:r>
              <a:rPr lang="sr-Cyrl-RS" b="1" dirty="0"/>
              <a:t> је казивач приче који је и сам дио књижевног дјела, односно лик у самом дјелу.</a:t>
            </a:r>
          </a:p>
          <a:p>
            <a:pPr marL="0" indent="0">
              <a:buNone/>
            </a:pPr>
            <a:endParaRPr lang="sr-Cyrl-RS" b="1" dirty="0"/>
          </a:p>
          <a:p>
            <a:pPr marL="0" indent="0">
              <a:buNone/>
            </a:pPr>
            <a:endParaRPr lang="sr-Cyrl-RS" b="1" dirty="0"/>
          </a:p>
          <a:p>
            <a:pPr marL="0" indent="0">
              <a:buNone/>
            </a:pPr>
            <a:endParaRPr lang="sr-Cyrl-R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87865-69E0-474A-B62F-831CE0D6C89E}"/>
              </a:ext>
            </a:extLst>
          </p:cNvPr>
          <p:cNvSpPr txBox="1"/>
          <p:nvPr/>
        </p:nvSpPr>
        <p:spPr>
          <a:xfrm>
            <a:off x="5842537" y="4993134"/>
            <a:ext cx="5903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ЛИКОВИ: </a:t>
            </a:r>
            <a:r>
              <a:rPr lang="ru-RU" b="1" dirty="0"/>
              <a:t>Шарко, Аки и Акијеви родитељи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МЈЕСТО РАДЊЕ: </a:t>
            </a:r>
            <a:r>
              <a:rPr lang="ru-RU" b="1" dirty="0"/>
              <a:t>Пјеваловац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ВРИЈЕМЕ РАДЊЕ: </a:t>
            </a:r>
            <a:r>
              <a:rPr lang="ru-RU" b="1" dirty="0"/>
              <a:t>Акијево рано дјетињство, љето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96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9A41-8834-426E-B304-683FF1AB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3479"/>
            <a:ext cx="10058400" cy="6214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ШАРКО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br>
              <a:rPr lang="ru-RU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43EB3-1508-4DC9-BB46-D960ECCD4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942" y="763479"/>
            <a:ext cx="6186258" cy="5575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b="1" i="1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sr-Cyrl-RS" sz="1600" i="1" dirty="0">
                <a:solidFill>
                  <a:schemeClr val="accent1"/>
                </a:solidFill>
              </a:rPr>
              <a:t>„Кућу нам је чувао Шарко. Тај шарпланинац нарастао као теле. Лијеп пас, умиљат и крволочан. Остави га код куће и не брини. Кад нас Шарко погледа, само што не проговори. Разњежи се кад га помилујемо и кад му тепамо. Навикао он на нас и ми на њега. Био нам је као члан породице.“</a:t>
            </a:r>
          </a:p>
          <a:p>
            <a:pPr marL="0" indent="0" algn="just">
              <a:buNone/>
            </a:pPr>
            <a:r>
              <a:rPr lang="sr-Cyrl-RS" dirty="0"/>
              <a:t>ШАРКО је шарпланинац, поуздан чувар куће, велик као теле, умиљат, крволочан, љубоморан, осјаћа да ће сва пажња са њега бити усмјерена на бебу Акија, постаје тужнији и мршавији како Аки напредује, уплакан, осјећајан...</a:t>
            </a:r>
          </a:p>
          <a:p>
            <a:pPr marL="0" indent="0" algn="just">
              <a:buNone/>
            </a:pPr>
            <a:r>
              <a:rPr lang="sr-Cyrl-RS" dirty="0">
                <a:solidFill>
                  <a:schemeClr val="accent1"/>
                </a:solidFill>
              </a:rPr>
              <a:t>„</a:t>
            </a:r>
            <a:r>
              <a:rPr lang="sr-Cyrl-RS" i="1" dirty="0">
                <a:solidFill>
                  <a:schemeClr val="accent1"/>
                </a:solidFill>
              </a:rPr>
              <a:t>Када би из куће чуо тепање, Шарко би долазио под прозор и тужан се враћао и у грмље завлачио јер је разумио да тепање није намијењено њему. Једном сам га пратио. Завукао се у љесковину, склупчао се и плаче. Све му лице мокро“</a:t>
            </a:r>
            <a:endParaRPr lang="sr-Cyrl-RS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sr-Cyrl-RS" i="1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sr-Cyrl-RS" i="1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C84402-F7D2-428E-AD01-A6FF3CE0A0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230" y="1384916"/>
            <a:ext cx="4224548" cy="4076030"/>
          </a:xfrm>
        </p:spPr>
      </p:pic>
    </p:spTree>
    <p:extLst>
      <p:ext uri="{BB962C8B-B14F-4D97-AF65-F5344CB8AC3E}">
        <p14:creationId xmlns:p14="http://schemas.microsoft.com/office/powerpoint/2010/main" val="309339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AD080-191B-448B-9655-EA39EFDE4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528" y="1504336"/>
            <a:ext cx="10950019" cy="5107514"/>
          </a:xfrm>
        </p:spPr>
        <p:txBody>
          <a:bodyPr numCol="2">
            <a:normAutofit/>
          </a:bodyPr>
          <a:lstStyle/>
          <a:p>
            <a:pPr marL="0" indent="0" algn="just">
              <a:buNone/>
            </a:pPr>
            <a:r>
              <a:rPr lang="sr-Cyrl-RS" sz="1800" dirty="0"/>
              <a:t>     АКИЈЕВА МАЈКА СЕ НЕОЧЕКИВАНО ПОЧЕЛА ПЛАШИТИ ШАРКА. БИЛА ЈЕ МНОГО УПЛАШЕНА ЗА СИНА. НИЈЕ ГА СМЈЕЛА ОСТАВИ У ШАРКОВОЈ БЛИЗИНИ. ШАРКО ЈУ ЈЕ ИЗБЈЕГАВАО. НИЈЕ ХТИО НИ ЈЕСТИ ИЗ ЊЕНЕ РУКЕ. </a:t>
            </a:r>
          </a:p>
          <a:p>
            <a:pPr marL="0" indent="0" algn="just">
              <a:buNone/>
            </a:pPr>
            <a:r>
              <a:rPr lang="sr-Cyrl-RS" sz="1800" i="1" dirty="0"/>
              <a:t>„Жена се поче плашити Шарка. Врата на кући није остављала отворена. Жена поче и прозоре затварати. Нема те ограде коју Шарко не би могао прескочити, па се плашила да у кућу не ускочи и дјетету науди.“ </a:t>
            </a:r>
          </a:p>
          <a:p>
            <a:pPr marL="0" indent="0" algn="just">
              <a:buNone/>
            </a:pPr>
            <a:r>
              <a:rPr lang="sr-Cyrl-RS" sz="1800" dirty="0"/>
              <a:t>СВАКИ ДАН ЈЕ  „КАД НАЈВЕЋИ ЗВЈЕЗДАН УПЕКНЕ“ МУЖУ НОСИЛА РУЧАК НА ЊИВУ. </a:t>
            </a:r>
          </a:p>
          <a:p>
            <a:pPr marL="0" indent="0">
              <a:buNone/>
            </a:pPr>
            <a:r>
              <a:rPr lang="sr-Cyrl-RS" sz="1800" i="1" dirty="0"/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13F3D-FF37-41DA-A0A3-C0113DC13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535" y="1504336"/>
            <a:ext cx="4884684" cy="4336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0CF749-5FF4-41BB-BF95-3008F97CD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673" y="3133318"/>
            <a:ext cx="9388654" cy="5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6BDF95-0E9D-4257-82E5-65F2FCA88410}"/>
              </a:ext>
            </a:extLst>
          </p:cNvPr>
          <p:cNvSpPr txBox="1"/>
          <p:nvPr/>
        </p:nvSpPr>
        <p:spPr>
          <a:xfrm>
            <a:off x="4360030" y="58855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АКИЈЕВА МАЈКА 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87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932E-496C-442D-AE0C-3C09E7B3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6831"/>
            <a:ext cx="10058400" cy="1414426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АКИЈЕВ ОТАЦ 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FC8483-F11B-4910-80D2-C8AF2396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1257"/>
            <a:ext cx="10058400" cy="3849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800" dirty="0"/>
              <a:t>      АКИЈЕВ ОТАЦ  ЖИВИО ЈЕ СА ПОРОДИЦОМ У СЕЛУ ПЈЕВАЛОВЦУ. ИМАО  ЈЕ ЈЕДНУ ЊИВУ И ОБРАЂИВАО ЈЕ „ОНУ ИЛОВАЧУ НА КОЈОЈ ЈЕ САДА ЗАДРУЖНИ ДОМ.“ ТЕШКО МУ ЈЕ ПАДАЛА ПРОМЈЕНА У ШАРКОВОМ ПОНАШАЊУ. НИЈЕ МОГАО ДА ВЈЕРУЈЕ ДА И ПАС МОЖЕ БИТИ ЉУБОМОРАН. </a:t>
            </a:r>
          </a:p>
          <a:p>
            <a:pPr marL="0" indent="0" algn="just">
              <a:buNone/>
            </a:pPr>
            <a:r>
              <a:rPr lang="sr-Cyrl-RS" sz="1800" i="1" dirty="0"/>
              <a:t>„И, да ми је неко причао, не бих вјеровао, све због тога што ми је жена била благословена. Носила је већ пети мјесец. Чуду смо се чудили. Зар и пас може бити љубоморан?“</a:t>
            </a:r>
          </a:p>
          <a:p>
            <a:pPr marL="0" indent="0" algn="just">
              <a:buNone/>
            </a:pPr>
            <a:endParaRPr lang="sr-Cyrl-RS" sz="1800" i="1" dirty="0"/>
          </a:p>
          <a:p>
            <a:pPr marL="0" indent="0" algn="just">
              <a:buNone/>
            </a:pPr>
            <a:endParaRPr lang="sr-Cyrl-RS" sz="1800" i="1" dirty="0"/>
          </a:p>
          <a:p>
            <a:pPr marL="0" indent="0" algn="just">
              <a:buNone/>
            </a:pPr>
            <a:endParaRPr lang="sr-Cyrl-RS" sz="18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BACCE6-4A64-4029-952C-B5835CBCA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751" y="4052650"/>
            <a:ext cx="3294498" cy="22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4" y="2052001"/>
            <a:ext cx="4775075" cy="1630906"/>
          </a:xfrm>
        </p:spPr>
        <p:txBody>
          <a:bodyPr>
            <a:normAutofit/>
          </a:bodyPr>
          <a:lstStyle/>
          <a:p>
            <a:r>
              <a:rPr lang="sr-Cyrl-R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„Шарко“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3" y="3682907"/>
            <a:ext cx="4775075" cy="89235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>
                <a:solidFill>
                  <a:schemeClr val="tx1"/>
                </a:solidFill>
              </a:rPr>
              <a:t>Алија Хасагић Дубочанин</a:t>
            </a:r>
          </a:p>
          <a:p>
            <a:endParaRPr lang="sr-Cyrl-RS" dirty="0">
              <a:solidFill>
                <a:schemeClr val="tx1"/>
              </a:solidFill>
            </a:endParaRPr>
          </a:p>
          <a:p>
            <a:r>
              <a:rPr lang="sr-Cyrl-RS" dirty="0">
                <a:solidFill>
                  <a:schemeClr val="tx1"/>
                </a:solidFill>
              </a:rPr>
              <a:t>ДРУГИ ЧАС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41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532</TotalTime>
  <Words>1162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Avenir Next LT Pro</vt:lpstr>
      <vt:lpstr>Avenir Next LT Pro Light</vt:lpstr>
      <vt:lpstr>Garamond</vt:lpstr>
      <vt:lpstr>SavonVTI</vt:lpstr>
      <vt:lpstr>„Шарко“ </vt:lpstr>
      <vt:lpstr>„За вјерног пријатеља никада не можете учинити превише!“                                             Ибзен</vt:lpstr>
      <vt:lpstr>PowerPoint Presentation</vt:lpstr>
      <vt:lpstr>НЕПОЗНАТЕ РИЈЕЧИ </vt:lpstr>
      <vt:lpstr>PowerPoint Presentation</vt:lpstr>
      <vt:lpstr>ШАРКО  </vt:lpstr>
      <vt:lpstr>PowerPoint Presentation</vt:lpstr>
      <vt:lpstr>АКИЈЕВ ОТАЦ </vt:lpstr>
      <vt:lpstr>„Шарко“ </vt:lpstr>
      <vt:lpstr>PowerPoint Presentation</vt:lpstr>
      <vt:lpstr>НАЈДРАМАТИЧНИЈИ ТРЕНУТАК  </vt:lpstr>
      <vt:lpstr>ИДЕЈА</vt:lpstr>
      <vt:lpstr>ДОМАЋИ ЗАДАТАК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„Шарко“</dc:title>
  <dc:creator>Đurđica</dc:creator>
  <cp:lastModifiedBy>Đurđica</cp:lastModifiedBy>
  <cp:revision>49</cp:revision>
  <dcterms:created xsi:type="dcterms:W3CDTF">2021-01-19T17:06:07Z</dcterms:created>
  <dcterms:modified xsi:type="dcterms:W3CDTF">2021-01-20T09:23:26Z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