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39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9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0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9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6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4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5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0A77-BA9D-44AD-BEAD-63A6932ECF2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3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F0A77-BA9D-44AD-BEAD-63A6932ECF29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756CD-F6F8-4293-9337-1C02EAE4C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7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5211" y="2202287"/>
            <a:ext cx="9144000" cy="1784194"/>
          </a:xfrm>
        </p:spPr>
        <p:txBody>
          <a:bodyPr>
            <a:normAutofit/>
          </a:bodyPr>
          <a:lstStyle/>
          <a:p>
            <a:r>
              <a:rPr lang="sr-Cyrl-BA" sz="7200" b="1" dirty="0" smtClean="0">
                <a:solidFill>
                  <a:srgbClr val="C00000"/>
                </a:solidFill>
              </a:rPr>
              <a:t>ЈОСИФ - ЊЕГОВ </a:t>
            </a:r>
            <a:r>
              <a:rPr lang="sr-Cyrl-BA" sz="7200" b="1" dirty="0" smtClean="0">
                <a:solidFill>
                  <a:srgbClr val="C00000"/>
                </a:solidFill>
              </a:rPr>
              <a:t>ЖИВОТ</a:t>
            </a:r>
            <a:r>
              <a:rPr lang="en-GB" sz="7200" b="1" dirty="0" smtClean="0">
                <a:solidFill>
                  <a:srgbClr val="C00000"/>
                </a:solidFill>
              </a:rPr>
              <a:t/>
            </a:r>
            <a:br>
              <a:rPr lang="en-GB" sz="7200" b="1" dirty="0" smtClean="0">
                <a:solidFill>
                  <a:srgbClr val="C00000"/>
                </a:solidFill>
              </a:rPr>
            </a:br>
            <a:r>
              <a:rPr lang="en-GB" sz="4400" b="1" dirty="0" smtClean="0">
                <a:solidFill>
                  <a:srgbClr val="C00000"/>
                </a:solidFill>
              </a:rPr>
              <a:t>1.</a:t>
            </a:r>
            <a:r>
              <a:rPr lang="sr-Cyrl-RS" sz="4400" b="1" dirty="0" smtClean="0">
                <a:solidFill>
                  <a:srgbClr val="C00000"/>
                </a:solidFill>
              </a:rPr>
              <a:t> дио</a:t>
            </a:r>
            <a:r>
              <a:rPr lang="en-GB" sz="4400" b="1" dirty="0" smtClean="0">
                <a:solidFill>
                  <a:srgbClr val="C00000"/>
                </a:solidFill>
              </a:rPr>
              <a:t> 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21240" y="5199018"/>
            <a:ext cx="7061915" cy="635111"/>
          </a:xfrm>
        </p:spPr>
        <p:txBody>
          <a:bodyPr>
            <a:normAutofit/>
          </a:bodyPr>
          <a:lstStyle/>
          <a:p>
            <a:r>
              <a:rPr lang="sr-Cyrl-RS" sz="3600" b="1" dirty="0" smtClean="0">
                <a:solidFill>
                  <a:srgbClr val="C00000"/>
                </a:solidFill>
              </a:rPr>
              <a:t>Православна вјеронаука 2. разред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079" y="1546875"/>
            <a:ext cx="5362575" cy="4197104"/>
          </a:xfrm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r>
              <a:rPr lang="sr-Cyrl-RS" sz="3500" b="1" dirty="0" smtClean="0">
                <a:solidFill>
                  <a:srgbClr val="C00000"/>
                </a:solidFill>
              </a:rPr>
              <a:t>Јаков из Ханана је био Јосифов отац.</a:t>
            </a:r>
          </a:p>
          <a:p>
            <a:endParaRPr lang="sr-Cyrl-RS" sz="3500" b="1" dirty="0" smtClean="0">
              <a:solidFill>
                <a:srgbClr val="C00000"/>
              </a:solidFill>
            </a:endParaRPr>
          </a:p>
          <a:p>
            <a:r>
              <a:rPr lang="sr-Cyrl-RS" sz="3500" b="1" dirty="0" smtClean="0">
                <a:solidFill>
                  <a:srgbClr val="C00000"/>
                </a:solidFill>
              </a:rPr>
              <a:t>Јосиф је био један од дванаест Јаковљевих синова.</a:t>
            </a:r>
          </a:p>
          <a:p>
            <a:endParaRPr lang="sr-Cyrl-RS" sz="3500" b="1" dirty="0" smtClean="0">
              <a:solidFill>
                <a:srgbClr val="C00000"/>
              </a:solidFill>
            </a:endParaRPr>
          </a:p>
          <a:p>
            <a:r>
              <a:rPr lang="sr-Cyrl-RS" sz="3500" b="1" dirty="0" smtClean="0">
                <a:solidFill>
                  <a:srgbClr val="C00000"/>
                </a:solidFill>
              </a:rPr>
              <a:t>Јосиф се истицао необичном бистрином и оштроумношћу.</a:t>
            </a:r>
          </a:p>
          <a:p>
            <a:endParaRPr lang="sr-Cyrl-RS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AutoShape 2" descr="Slikovni rezultat za јосиф краљ сно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s-Latn-B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720" y="2373587"/>
            <a:ext cx="5087360" cy="254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2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624" y="1356304"/>
            <a:ext cx="5575478" cy="4207367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rgbClr val="C00000"/>
                </a:solidFill>
              </a:rPr>
              <a:t>Јосиф и његов брат Венијамин су били миљеници својих родитеља.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endParaRPr lang="en-US" sz="3200" b="1" dirty="0">
              <a:solidFill>
                <a:srgbClr val="C00000"/>
              </a:solidFill>
            </a:endParaRPr>
          </a:p>
          <a:p>
            <a:r>
              <a:rPr lang="sr-Cyrl-BA" sz="3200" b="1" dirty="0" smtClean="0">
                <a:solidFill>
                  <a:srgbClr val="C00000"/>
                </a:solidFill>
              </a:rPr>
              <a:t>Јосиф тумачи снове као дар од Бога.</a:t>
            </a:r>
            <a:endParaRPr lang="sr-Cyrl-RS" sz="32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Cyrl-RS" sz="3200" b="1" dirty="0" smtClean="0">
              <a:solidFill>
                <a:srgbClr val="C00000"/>
              </a:solidFill>
            </a:endParaRPr>
          </a:p>
          <a:p>
            <a:r>
              <a:rPr lang="sr-Cyrl-RS" sz="3200" b="1" dirty="0" smtClean="0">
                <a:solidFill>
                  <a:srgbClr val="C00000"/>
                </a:solidFill>
              </a:rPr>
              <a:t>Браћа су завидјела Јосифу.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494" y="2158170"/>
            <a:ext cx="5308707" cy="262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654" y="1922575"/>
            <a:ext cx="5626994" cy="2855488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rgbClr val="C00000"/>
                </a:solidFill>
              </a:rPr>
              <a:t>Браћа кажњавају Јосифа.</a:t>
            </a:r>
          </a:p>
          <a:p>
            <a:pPr marL="0" indent="0">
              <a:buNone/>
            </a:pPr>
            <a:endParaRPr lang="sr-Cyrl-RS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Cyrl-RS" sz="3200" b="1" dirty="0" smtClean="0">
              <a:solidFill>
                <a:srgbClr val="C00000"/>
              </a:solidFill>
            </a:endParaRPr>
          </a:p>
          <a:p>
            <a:r>
              <a:rPr lang="sr-Cyrl-RS" sz="3200" b="1" dirty="0" smtClean="0">
                <a:solidFill>
                  <a:srgbClr val="C00000"/>
                </a:solidFill>
              </a:rPr>
              <a:t>Јосиф бива бачен у бунар а затим продан трговцима.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07" y="3626409"/>
            <a:ext cx="4262022" cy="282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864" y="565233"/>
            <a:ext cx="4275764" cy="271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7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2443" y="1830805"/>
            <a:ext cx="5626994" cy="3177460"/>
          </a:xfrm>
        </p:spPr>
        <p:txBody>
          <a:bodyPr>
            <a:normAutofit/>
          </a:bodyPr>
          <a:lstStyle/>
          <a:p>
            <a:r>
              <a:rPr lang="sr-Cyrl-RS" sz="3200" b="1" dirty="0" smtClean="0">
                <a:solidFill>
                  <a:srgbClr val="C00000"/>
                </a:solidFill>
              </a:rPr>
              <a:t>Јосифова браћа лажу родитеље да су Јосифа растргле дивље звијери.</a:t>
            </a:r>
          </a:p>
          <a:p>
            <a:endParaRPr lang="sr-Cyrl-RS" sz="3200" b="1" dirty="0">
              <a:solidFill>
                <a:srgbClr val="C00000"/>
              </a:solidFill>
            </a:endParaRPr>
          </a:p>
          <a:p>
            <a:r>
              <a:rPr lang="sr-Cyrl-RS" sz="3200" b="1" dirty="0" smtClean="0">
                <a:solidFill>
                  <a:srgbClr val="C00000"/>
                </a:solidFill>
              </a:rPr>
              <a:t>Велика је жалост родитеља за изгубљеним дјететом.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837" y="503583"/>
            <a:ext cx="4272597" cy="583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92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321" y="1231342"/>
            <a:ext cx="10121721" cy="279974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sr-Cyrl-RS" sz="3200" b="1" dirty="0" smtClean="0">
                <a:solidFill>
                  <a:srgbClr val="C00000"/>
                </a:solidFill>
              </a:rPr>
              <a:t>ДОМАЋА ЗАДАЋА:</a:t>
            </a:r>
          </a:p>
          <a:p>
            <a:pPr marL="0" indent="0" algn="ctr">
              <a:buNone/>
            </a:pPr>
            <a:endParaRPr lang="sr-Cyrl-RS" sz="3200" b="1" dirty="0" smtClean="0">
              <a:solidFill>
                <a:srgbClr val="C00000"/>
              </a:solidFill>
            </a:endParaRPr>
          </a:p>
          <a:p>
            <a:r>
              <a:rPr lang="sr-Cyrl-RS" sz="3200" b="1" dirty="0" smtClean="0">
                <a:solidFill>
                  <a:srgbClr val="C00000"/>
                </a:solidFill>
              </a:rPr>
              <a:t>У уџбенику на страни 40 </a:t>
            </a:r>
            <a:r>
              <a:rPr lang="sr-Cyrl-BA" sz="3200" b="1" dirty="0" smtClean="0">
                <a:solidFill>
                  <a:srgbClr val="C00000"/>
                </a:solidFill>
              </a:rPr>
              <a:t>одговори на питања</a:t>
            </a:r>
            <a:r>
              <a:rPr lang="sr-Cyrl-RS" sz="3200" b="1" dirty="0" smtClean="0">
                <a:solidFill>
                  <a:srgbClr val="C00000"/>
                </a:solidFill>
              </a:rPr>
              <a:t> а на страни 41 обој илустрацију!</a:t>
            </a:r>
          </a:p>
          <a:p>
            <a:pPr marL="0" indent="0">
              <a:buNone/>
            </a:pPr>
            <a:endParaRPr lang="sr-Cyrl-RS" sz="3200" b="1" dirty="0">
              <a:solidFill>
                <a:srgbClr val="C00000"/>
              </a:solidFill>
            </a:endParaRPr>
          </a:p>
          <a:p>
            <a:r>
              <a:rPr lang="sr-Cyrl-RS" sz="3200" b="1" dirty="0">
                <a:solidFill>
                  <a:srgbClr val="C00000"/>
                </a:solidFill>
              </a:rPr>
              <a:t>У</a:t>
            </a:r>
            <a:r>
              <a:rPr lang="sr-Cyrl-RS" sz="3200" b="1" dirty="0" smtClean="0">
                <a:solidFill>
                  <a:srgbClr val="C00000"/>
                </a:solidFill>
              </a:rPr>
              <a:t> радним свескама уради задатке на странама 24 и 25!</a:t>
            </a:r>
          </a:p>
          <a:p>
            <a:pPr marL="0" indent="0">
              <a:buNone/>
            </a:pPr>
            <a:endParaRPr lang="sr-Cyrl-RS" b="1" dirty="0" smtClean="0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120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ЈОСИФ - ЊЕГОВ ЖИВОТ 1. дио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ИЗЛАЗАК ИЗ ЕГИПТА</dc:title>
  <dc:creator>Korisnik</dc:creator>
  <cp:lastModifiedBy>39. Slavoljub Lukic</cp:lastModifiedBy>
  <cp:revision>24</cp:revision>
  <dcterms:created xsi:type="dcterms:W3CDTF">2020-04-23T07:45:57Z</dcterms:created>
  <dcterms:modified xsi:type="dcterms:W3CDTF">2021-02-17T07:27:35Z</dcterms:modified>
</cp:coreProperties>
</file>