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4" r:id="rId6"/>
    <p:sldId id="263" r:id="rId7"/>
    <p:sldId id="259" r:id="rId8"/>
    <p:sldId id="267" r:id="rId9"/>
    <p:sldId id="266" r:id="rId10"/>
    <p:sldId id="260" r:id="rId11"/>
    <p:sldId id="269" r:id="rId12"/>
    <p:sldId id="268" r:id="rId13"/>
    <p:sldId id="261" r:id="rId14"/>
    <p:sldId id="26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8DFBB-F77D-E6FF-0B10-24E44D99E38D}" v="825" dt="2021-02-05T00:33:45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1512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493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664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2362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5944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196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3496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9592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7295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957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1993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330C-FCA6-4186-9501-B8156C724801}" type="datetimeFigureOut">
              <a:rPr lang="sr-Latn-CS" smtClean="0"/>
              <a:t>9.2.2021.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A19F-06E7-4F3F-B5B6-0274F62DDD3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4604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Конструкције трапеза</a:t>
            </a:r>
            <a:br>
              <a:rPr lang="sr-Cyrl-BA" dirty="0"/>
            </a:br>
            <a:r>
              <a:rPr lang="sr-Cyrl-BA" dirty="0"/>
              <a:t>-обрада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/>
              <a:t>Наставник: Милена Криваја</a:t>
            </a:r>
          </a:p>
          <a:p>
            <a:r>
              <a:rPr lang="sr-Cyrl-BA" dirty="0"/>
              <a:t>ОШ „Бранко Радичевић“ Петрово, Приједор</a:t>
            </a:r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18661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 3.</a:t>
            </a:r>
            <a:b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Конструишимо трапез чије су све четири странице познате.</a:t>
            </a:r>
            <a:endParaRPr lang="sr-Latn-C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Čuvar mesta za sadržaj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85327" cy="4351338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b="1" dirty="0" smtClean="0"/>
                  <a:t>1.</a:t>
                </a:r>
                <a:r>
                  <a:rPr lang="sr-Cyrl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Aнализа(скица):</a:t>
                </a:r>
                <a:endParaRPr lang="sr-Latn-C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sr-Latn-CS" sz="2400" dirty="0" smtClean="0"/>
                  <a:t>-</a:t>
                </a:r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произвољној правој</a:t>
                </a:r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конструисати основицу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  <m:r>
                      <a:rPr lang="sr-Latn-CS" sz="2400" i="1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𝑘</m:t>
                    </m:r>
                    <m:d>
                      <m:dPr>
                        <m:ctrlPr>
                          <a:rPr lang="sr-Latn-C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Latn-C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sr-Latn-C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𝐴𝑎</m:t>
                    </m:r>
                    <m:r>
                      <a:rPr lang="sr-Latn-C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sr-Cyrl-BA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/>
                </a:r>
                <a:br>
                  <a:rPr lang="sr-Cyrl-BA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</a:br>
                <a:r>
                  <a:rPr lang="sr-Cyrl-BA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-одредимо тачку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sr-Cyrl-B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'</m:t>
                        </m:r>
                      </m:sup>
                    </m:sSup>
                    <m:r>
                      <a:rPr lang="sr-Latn-C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r-Cyrl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C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sr-Cyrl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/>
                </a:r>
                <a:br>
                  <a:rPr lang="sr-Latn-C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</a:br>
                <a:r>
                  <a:rPr lang="sr-Cyrl-BA" sz="2400" dirty="0" smtClean="0"/>
                  <a:t>- Конструишимо троугао </a:t>
                </a:r>
                <a14:m>
                  <m:oMath xmlns:m="http://schemas.openxmlformats.org/officeDocument/2006/math">
                    <m:r>
                      <a:rPr lang="sr-Cyrl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sr-Cyrl-B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sr-Cyrl-B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'</m:t>
                        </m:r>
                      </m:sup>
                    </m:sSup>
                    <m:r>
                      <a:rPr lang="sr-Latn-C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BA" sz="2400" dirty="0" smtClean="0"/>
                  <a:t>чије су странице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B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r-Latn-C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C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sr-Latn-C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r-Latn-C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sr-Cyrl-BA" sz="2400" dirty="0" smtClean="0"/>
                  <a:t>одредили смо тјеме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sr-Latn-CS" sz="2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sr-Latn-CS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400" b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r-Cyrl-BA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r-Latn-CS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sr-Cyrl-BA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sr-Latn-C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sr-Latn-C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</m:t>
                        </m:r>
                      </m:e>
                    </m:d>
                    <m:r>
                      <a:rPr lang="sr-Latn-C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sr-Latn-C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400" b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BC</m:t>
                        </m:r>
                      </m:e>
                    </m:d>
                    <m:r>
                      <a:rPr lang="sr-Latn-C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b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sr-Latn-C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sr-Latn-C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sr-Latn-CS" sz="2400" dirty="0" smtClean="0"/>
                  <a:t>-o</a:t>
                </a:r>
                <a:r>
                  <a:rPr lang="sr-Cyrl-BA" sz="2400" dirty="0" err="1" smtClean="0"/>
                  <a:t>дредимо</a:t>
                </a:r>
                <a:r>
                  <a:rPr lang="sr-Cyrl-BA" sz="2400" dirty="0" smtClean="0"/>
                  <a:t> тјеме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r-Latn-C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CS" sz="2400" b="0" i="0" dirty="0" smtClean="0">
                        <a:effectLst/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400" b="0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</a:rPr>
                          <m:t>AD</m:t>
                        </m:r>
                      </m:e>
                    </m:d>
                    <m:r>
                      <a:rPr lang="sr-Latn-C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sr-Latn-C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400" b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CD</m:t>
                        </m:r>
                      </m:e>
                    </m:d>
                    <m:r>
                      <a:rPr lang="sr-Latn-C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b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400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sr-Latn-C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sr-Latn-C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sr-Latn-CS" sz="2400" dirty="0" smtClean="0"/>
                  <a:t>-</a:t>
                </a:r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конструишемо 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дужи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𝐶𝐷</m:t>
                    </m:r>
                    <m:r>
                      <a:rPr lang="sr-Latn-CS" sz="24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sr-Cyrl-B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А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sr-Latn-C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sr-Latn-C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⧠</a:t>
                </a:r>
                <a:r>
                  <a:rPr lang="sr-Latn-C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sr-Latn-CS" sz="2400" dirty="0" smtClean="0"/>
              </a:p>
              <a:p>
                <a:pPr marL="0" indent="0">
                  <a:buNone/>
                </a:pPr>
                <a:endParaRPr lang="sr-Latn-CS" sz="2400" dirty="0" smtClean="0"/>
              </a:p>
            </p:txBody>
          </p:sp>
        </mc:Choice>
        <mc:Fallback>
          <p:sp>
            <p:nvSpPr>
              <p:cNvPr id="3" name="Čuvar mesta za sadržaj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85327" cy="4351338"/>
              </a:xfrm>
              <a:blipFill rotWithShape="0">
                <a:blip r:embed="rId2"/>
                <a:stretch>
                  <a:fillRect l="-2336" t="-3221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 picture containing text, scale&#10;&#10;Description automatically generated">
            <a:extLst>
              <a:ext uri="{FF2B5EF4-FFF2-40B4-BE49-F238E27FC236}">
                <a16:creationId xmlns="" xmlns:a16="http://schemas.microsoft.com/office/drawing/2014/main" id="{20668B91-537B-42C0-B631-359A8E89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26" y="2369713"/>
            <a:ext cx="5675291" cy="43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6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B56FB3-ECD3-43DD-9382-033294B096CF}"/>
              </a:ext>
            </a:extLst>
          </p:cNvPr>
          <p:cNvSpPr txBox="1"/>
          <p:nvPr/>
        </p:nvSpPr>
        <p:spPr>
          <a:xfrm>
            <a:off x="94531" y="102980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CS" sz="2800" b="1" dirty="0" smtClean="0">
                <a:cs typeface="Calibri"/>
              </a:rPr>
              <a:t>2.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Конструкција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B0EE6DD-0246-4171-B0B5-6A28F5008ECF}"/>
                  </a:ext>
                </a:extLst>
              </p:cNvPr>
              <p:cNvSpPr txBox="1"/>
              <p:nvPr/>
            </p:nvSpPr>
            <p:spPr>
              <a:xfrm>
                <a:off x="375425" y="998034"/>
                <a:ext cx="5057077" cy="31700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cs typeface="Calibri"/>
                  </a:rPr>
                  <a:t>1</a:t>
                </a:r>
                <a:r>
                  <a:rPr lang="en-US" sz="2000" dirty="0">
                    <a:cs typeface="Calibri"/>
                  </a:rPr>
                  <a:t>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произвољној правој</a:t>
                </a:r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конструисати основицу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𝑘</m:t>
                    </m:r>
                    <m:d>
                      <m:dPr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𝐴𝑎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2.</a:t>
                </a:r>
                <a:r>
                  <a:rPr lang="sr-Cyrl-BA" sz="20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одредимо тачку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r-Latn-C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3.</a:t>
                </a:r>
                <a:r>
                  <a:rPr lang="sr-Cyrl-BA" sz="2000" dirty="0"/>
                  <a:t> Конструишимо троугао чије су странице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sr-Latn-C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C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Latn-C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C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r-Latn-C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sr-Cyrl-BA" sz="2000" dirty="0"/>
                  <a:t>одредили смо тјеме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sr-Latn-CS" sz="200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sr-Latn-C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0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r-Cyrl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r-Latn-C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sr-Cyrl-BA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sr-Latn-C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sr-Latn-C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</m:t>
                        </m:r>
                      </m:e>
                    </m:d>
                    <m:r>
                      <a:rPr lang="sr-Latn-C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sr-Latn-C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BC</m:t>
                        </m:r>
                      </m:e>
                    </m:d>
                    <m:r>
                      <a:rPr lang="sr-Latn-C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4.</a:t>
                </a:r>
                <a:r>
                  <a:rPr lang="sr-Latn-CS" sz="2000" dirty="0"/>
                  <a:t> o</a:t>
                </a:r>
                <a:r>
                  <a:rPr lang="sr-Cyrl-BA" sz="2000" dirty="0" err="1"/>
                  <a:t>дредимо</a:t>
                </a:r>
                <a:r>
                  <a:rPr lang="sr-Cyrl-BA" sz="2000" dirty="0"/>
                  <a:t> тјеме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C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r-Latn-C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CS" sz="2000" dirty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sr-Latn-CS" sz="20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</a:rPr>
                          <m:t>AD</m:t>
                        </m:r>
                      </m:e>
                    </m:d>
                    <m:r>
                      <a:rPr lang="sr-Latn-C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sr-Latn-C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CD</m:t>
                        </m:r>
                      </m:e>
                    </m:d>
                    <m:r>
                      <a:rPr lang="sr-Latn-C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C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5.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конструишемо дужи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𝐶𝐷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А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 smtClean="0">
                    <a:cs typeface="Calibri"/>
                  </a:rPr>
                  <a:t>6.</a:t>
                </a:r>
                <a:r>
                  <a:rPr lang="sr-Latn-C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⧠</a:t>
                </a:r>
                <a:r>
                  <a:rPr lang="sr-Latn-C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endParaRPr lang="en-US" sz="2000" dirty="0">
                  <a:cs typeface="Calibri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B0EE6DD-0246-4171-B0B5-6A28F500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25" y="998034"/>
                <a:ext cx="5057077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1327" t="-1346" b="-2500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0083CC7F-289C-456C-A7B8-CB2F7A79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4526265"/>
            <a:ext cx="2743200" cy="193932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8104FC16-73F1-48E6-8156-35673C5C0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606" y="1278241"/>
            <a:ext cx="6404517" cy="4522685"/>
          </a:xfrm>
          <a:prstGeom prst="rect">
            <a:avLst/>
          </a:prstGeom>
        </p:spPr>
      </p:pic>
      <p:pic>
        <p:nvPicPr>
          <p:cNvPr id="9" name="Picture 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F9E3746-3785-43B0-88B5-DC054B8DC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858" y="1279867"/>
            <a:ext cx="6404517" cy="4522685"/>
          </a:xfrm>
          <a:prstGeom prst="rect">
            <a:avLst/>
          </a:prstGeom>
        </p:spPr>
      </p:pic>
      <p:pic>
        <p:nvPicPr>
          <p:cNvPr id="10" name="Picture 11" descr="Chart, line chart&#10;&#10;Description automatically generated">
            <a:extLst>
              <a:ext uri="{FF2B5EF4-FFF2-40B4-BE49-F238E27FC236}">
                <a16:creationId xmlns="" xmlns:a16="http://schemas.microsoft.com/office/drawing/2014/main" id="{3FF38A7F-D134-4971-90D3-DE9DABE87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293" y="1279867"/>
            <a:ext cx="6404517" cy="4522685"/>
          </a:xfrm>
          <a:prstGeom prst="rect">
            <a:avLst/>
          </a:prstGeom>
        </p:spPr>
      </p:pic>
      <p:pic>
        <p:nvPicPr>
          <p:cNvPr id="12" name="Picture 14" descr="A picture containing text, flying, aircraft, antenna&#10;&#10;Description automatically generated">
            <a:extLst>
              <a:ext uri="{FF2B5EF4-FFF2-40B4-BE49-F238E27FC236}">
                <a16:creationId xmlns="" xmlns:a16="http://schemas.microsoft.com/office/drawing/2014/main" id="{1CA93C65-865C-413B-A0AC-64AE880A1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2374" y="1279635"/>
            <a:ext cx="6404517" cy="4522685"/>
          </a:xfrm>
          <a:prstGeom prst="rect">
            <a:avLst/>
          </a:prstGeom>
        </p:spPr>
      </p:pic>
      <p:pic>
        <p:nvPicPr>
          <p:cNvPr id="15" name="Picture 15" descr="Chart, shape, line chart&#10;&#10;Description automatically generated">
            <a:extLst>
              <a:ext uri="{FF2B5EF4-FFF2-40B4-BE49-F238E27FC236}">
                <a16:creationId xmlns="" xmlns:a16="http://schemas.microsoft.com/office/drawing/2014/main" id="{A9AF1EBF-4860-4CD9-B64E-2958D0F23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161" y="1279633"/>
            <a:ext cx="6404517" cy="45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69" y="0"/>
            <a:ext cx="12093262" cy="105606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Конструисан,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трапез када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познате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 четири странице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изгледа овако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C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Čuvar mesta za sadržaj 2"/>
              <p:cNvSpPr>
                <a:spLocks noGrp="1"/>
              </p:cNvSpPr>
              <p:nvPr>
                <p:ph idx="1"/>
              </p:nvPr>
            </p:nvSpPr>
            <p:spPr>
              <a:xfrm>
                <a:off x="748048" y="5045958"/>
                <a:ext cx="10515600" cy="1730532"/>
              </a:xfrm>
            </p:spPr>
            <p:txBody>
              <a:bodyPr vert="horz" lIns="91440" tIns="45720" rIns="91440" bIns="45720" rtlCol="0" anchor="t">
                <a:normAutofit fontScale="92500"/>
              </a:bodyPr>
              <a:lstStyle/>
              <a:p>
                <a:pPr marL="0" indent="0">
                  <a:buNone/>
                </a:pPr>
                <a:r>
                  <a:rPr lang="sr-Latn-CS" b="1" dirty="0"/>
                  <a:t>3) </a:t>
                </a:r>
                <a:r>
                  <a:rPr lang="sr-Cyrl-B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Доказ</a:t>
                </a:r>
                <a:r>
                  <a:rPr lang="sr-Cyrl-BA" dirty="0"/>
                  <a:t> слиједи из конструкције</a:t>
                </a:r>
              </a:p>
              <a:p>
                <a:pPr marL="0" indent="0">
                  <a:buNone/>
                </a:pPr>
                <a:r>
                  <a:rPr lang="sr-Cyrl-BA" b="1" dirty="0"/>
                  <a:t>4) </a:t>
                </a:r>
                <a:r>
                  <a:rPr lang="sr-Cyrl-B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Дискусија </a:t>
                </a:r>
                <a:r>
                  <a:rPr lang="sr-Cyrl-BA" dirty="0" smtClean="0"/>
                  <a:t>: Конструкциј</a:t>
                </a:r>
                <a:r>
                  <a:rPr lang="sr-Cyrl-BA" dirty="0" smtClean="0"/>
                  <a:t>а је могућа под условом да је у троуглу</a:t>
                </a:r>
                <a:r>
                  <a:rPr lang="sr-Cyrl-B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r-Latn-C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sr-Cyrl-BA" dirty="0" smtClean="0"/>
                  <a:t> задовољена неједнакост троугла која каже да је свака страница у троуглу мања од збира, а већа од разлике друге двије странице.</a:t>
                </a:r>
                <a:endParaRPr lang="sr-Latn-CS" dirty="0"/>
              </a:p>
            </p:txBody>
          </p:sp>
        </mc:Choice>
        <mc:Fallback>
          <p:sp>
            <p:nvSpPr>
              <p:cNvPr id="3" name="Čuvar mesta za sadržaj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048" y="5045958"/>
                <a:ext cx="10515600" cy="1730532"/>
              </a:xfrm>
              <a:blipFill rotWithShape="0">
                <a:blip r:embed="rId2"/>
                <a:stretch>
                  <a:fillRect l="-1043" t="-5634" r="-1449" b="-4225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Shape, line chart, polygon&#10;&#10;Description automatically generated">
            <a:extLst>
              <a:ext uri="{FF2B5EF4-FFF2-40B4-BE49-F238E27FC236}">
                <a16:creationId xmlns="" xmlns:a16="http://schemas.microsoft.com/office/drawing/2014/main" id="{3D658A42-1981-42F5-A17A-6CB394E27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8" y="1138378"/>
            <a:ext cx="5391150" cy="3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49" y="500062"/>
            <a:ext cx="11944082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рад</a:t>
            </a:r>
            <a:endParaRPr lang="sr-Latn-C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Уџбеник, страна 180. задатак 1, 2 и  3.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6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793" y="682580"/>
            <a:ext cx="10599312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sr-Latn-C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139" y="2008143"/>
            <a:ext cx="6639119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6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Čuvar mesta za sadržaj 5"/>
          <p:cNvSpPr>
            <a:spLocks noGrp="1"/>
          </p:cNvSpPr>
          <p:nvPr>
            <p:ph idx="1"/>
          </p:nvPr>
        </p:nvSpPr>
        <p:spPr>
          <a:xfrm>
            <a:off x="838200" y="708338"/>
            <a:ext cx="10515600" cy="5711079"/>
          </a:xfrm>
        </p:spPr>
        <p:txBody>
          <a:bodyPr>
            <a:normAutofit fontScale="92500" lnSpcReduction="20000"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конструкцију четвороугла у општем случају потребно је пет елемената. Дефиниција трапеза већ садржи један податак о његовим основним елементима (основице су паралелне), те су за конструкцију трапеза у општем случају довољна само четири елемента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конструисање </a:t>
            </a:r>
            <a:r>
              <a:rPr lang="sr-Cyrl-B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једнакокраког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трапеза , као и за конструисање правоуглог трапеза потребна су само три елемента, јер су два податка садржана већ у њиховој дефиницији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sr-Cyrl-B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једнакокраког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трапеза основице су паралелне и краци су једнаки, а код правоуглог трапеза основице су паралелне, а један угао је прав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5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38200" y="1107582"/>
            <a:ext cx="10515600" cy="4790941"/>
          </a:xfrm>
        </p:spPr>
        <p:txBody>
          <a:bodyPr>
            <a:norm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конструкцији трапеза такође треба да поштујемо четири етапе: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1)анализа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конструкција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3)доказ 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дискусија.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91090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263" y="348070"/>
            <a:ext cx="11294773" cy="162273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Примјер1.</a:t>
            </a:r>
            <a:b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Конструиши трапез када су познате обје основице, крак и један угао између тог крака и основице</a:t>
            </a: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0B56FB3-ECD3-43DD-9382-033294B096CF}"/>
                  </a:ext>
                </a:extLst>
              </p:cNvPr>
              <p:cNvSpPr txBox="1"/>
              <p:nvPr/>
            </p:nvSpPr>
            <p:spPr>
              <a:xfrm>
                <a:off x="308263" y="1970809"/>
                <a:ext cx="7225878" cy="415498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sr-Latn-C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sr-Latn-CS" sz="24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Анализа</a:t>
                </a:r>
                <a:r>
                  <a:rPr lang="en-US" sz="24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скица</a:t>
                </a:r>
                <a:r>
                  <a:rPr lang="en-US" sz="24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sr-Latn-CS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произвољној правој</a:t>
                </a: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конструисати основицу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𝑘</m:t>
                    </m:r>
                    <m:d>
                      <m:dPr>
                        <m:ctrlP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𝐴𝑎</m:t>
                    </m:r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sr-Latn-C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конструисати угао </a:t>
                </a:r>
                <a14:m>
                  <m:oMath xmlns:m="http://schemas.openxmlformats.org/officeDocument/2006/math">
                    <m:r>
                      <a:rPr lang="sr-Latn-C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тјемену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𝐴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другом краку угла </a:t>
                </a:r>
                <a14:m>
                  <m:oMath xmlns:m="http://schemas.openxmlformats.org/officeDocument/2006/math">
                    <m:r>
                      <a:rPr lang="sr-Cyrl-B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припада тјеме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d>
                    <m:r>
                      <a:rPr lang="sr-Latn-C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тјемену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</m:oMath>
                </a14:m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конструисати праву паралелну правој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</m:oMath>
                </a14:m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преношењем угла </a:t>
                </a:r>
                <a14:m>
                  <m:oMath xmlns:m="http://schemas.openxmlformats.org/officeDocument/2006/math">
                    <m:r>
                      <a:rPr lang="sr-Cyrl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-одређујемо тјеме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𝐶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 ,</m:t>
                    </m:r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d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𝐷𝑐</m:t>
                    </m:r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конструишемо дуж </a:t>
                </a:r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𝐶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sr-Latn-C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⧠ABCD</a:t>
                </a:r>
                <a:endParaRPr lang="sr-Latn-C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0B56FB3-ECD3-43DD-9382-033294B09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63" y="1970809"/>
                <a:ext cx="7225878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1350" t="-1320" b="-2346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 descr="Shape&#10;&#10;Description automatically generated">
            <a:extLst>
              <a:ext uri="{FF2B5EF4-FFF2-40B4-BE49-F238E27FC236}">
                <a16:creationId xmlns="" xmlns:a16="http://schemas.microsoft.com/office/drawing/2014/main" id="{ABF289B4-BEB2-4296-80E2-83AA9C50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91" y="1970809"/>
            <a:ext cx="5846180" cy="41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>
            <a:extLst>
              <a:ext uri="{FF2B5EF4-FFF2-40B4-BE49-F238E27FC236}">
                <a16:creationId xmlns="" xmlns:a16="http://schemas.microsoft.com/office/drawing/2014/main" id="{720F71BA-6413-4DFF-92AE-6DECFC43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37" y="1176950"/>
            <a:ext cx="6395224" cy="450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B56FB3-ECD3-43DD-9382-033294B096CF}"/>
              </a:ext>
            </a:extLst>
          </p:cNvPr>
          <p:cNvSpPr txBox="1"/>
          <p:nvPr/>
        </p:nvSpPr>
        <p:spPr>
          <a:xfrm>
            <a:off x="94531" y="102980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CS" sz="2800" b="1" dirty="0" smtClean="0">
                <a:cs typeface="Calibri"/>
              </a:rPr>
              <a:t>2.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Конструкција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</p:txBody>
      </p:sp>
      <p:pic>
        <p:nvPicPr>
          <p:cNvPr id="3" name="Picture 3" descr="A picture containing arrow&#10;&#10;Description automatically generated">
            <a:extLst>
              <a:ext uri="{FF2B5EF4-FFF2-40B4-BE49-F238E27FC236}">
                <a16:creationId xmlns="" xmlns:a16="http://schemas.microsoft.com/office/drawing/2014/main" id="{F0A16E99-617F-4D47-9329-7B743743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6" y="4401916"/>
            <a:ext cx="3328174" cy="23523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B0EE6DD-0246-4171-B0B5-6A28F5008ECF}"/>
                  </a:ext>
                </a:extLst>
              </p:cNvPr>
              <p:cNvSpPr txBox="1"/>
              <p:nvPr/>
            </p:nvSpPr>
            <p:spPr>
              <a:xfrm>
                <a:off x="94532" y="568124"/>
                <a:ext cx="5610810" cy="31700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cs typeface="Calibri"/>
                  </a:rPr>
                  <a:t> 1</a:t>
                </a:r>
                <a:r>
                  <a:rPr lang="en-US" sz="2000" dirty="0">
                    <a:cs typeface="Calibri"/>
                  </a:rPr>
                  <a:t>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произвољној правој</a:t>
                </a:r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конструисати основицу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𝑘</m:t>
                    </m:r>
                    <m:d>
                      <m:dPr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𝐴𝑎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2</a:t>
                </a:r>
                <a:r>
                  <a:rPr lang="en-US" sz="2000" dirty="0" smtClean="0">
                    <a:cs typeface="Calibri"/>
                  </a:rPr>
                  <a:t>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конструисати угао</a:t>
                </a:r>
                <a:r>
                  <a:rPr lang="sr-Latn-C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  <m:r>
                      <a:rPr lang="sr-Latn-C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тјемену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𝐴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3</a:t>
                </a:r>
                <a:r>
                  <a:rPr lang="en-US" sz="2000" dirty="0" smtClean="0">
                    <a:cs typeface="Calibri"/>
                  </a:rPr>
                  <a:t>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другом краку угла 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припада тјеме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d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4.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тјемену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конструисати праву паралелну правој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преношењем угла 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5.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одређујемо тјеме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𝐶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,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d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𝐷𝑐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6.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конструишемо дуж </a:t>
                </a:r>
                <a:r>
                  <a:rPr lang="sr-Latn-C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𝐶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sr-Latn-C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⧠</a:t>
                </a:r>
                <a:r>
                  <a:rPr lang="sr-Latn-C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endParaRPr lang="sr-Latn-C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B0EE6DD-0246-4171-B0B5-6A28F500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2" y="568124"/>
                <a:ext cx="5610810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196" t="-1154" r="-1522" b="-2500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Shape, polygon&#10;&#10;Description automatically generated">
            <a:extLst>
              <a:ext uri="{FF2B5EF4-FFF2-40B4-BE49-F238E27FC236}">
                <a16:creationId xmlns="" xmlns:a16="http://schemas.microsoft.com/office/drawing/2014/main" id="{C73C76F6-DFD7-4693-8D78-1066C9D21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775" y="1177181"/>
            <a:ext cx="6404517" cy="4522685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="" xmlns:a16="http://schemas.microsoft.com/office/drawing/2014/main" id="{1D185679-A5BF-4FE1-A59F-42ACE7C2A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473" y="1180668"/>
            <a:ext cx="6395224" cy="4513393"/>
          </a:xfrm>
          <a:prstGeom prst="rect">
            <a:avLst/>
          </a:prstGeom>
        </p:spPr>
      </p:pic>
      <p:pic>
        <p:nvPicPr>
          <p:cNvPr id="10" name="Picture 11" descr="Diagram&#10;&#10;Description automatically generated">
            <a:extLst>
              <a:ext uri="{FF2B5EF4-FFF2-40B4-BE49-F238E27FC236}">
                <a16:creationId xmlns="" xmlns:a16="http://schemas.microsoft.com/office/drawing/2014/main" id="{8F6C4EA5-80E5-4498-B1C8-62F05FBE4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382" y="1180899"/>
            <a:ext cx="6404517" cy="4531978"/>
          </a:xfrm>
          <a:prstGeom prst="rect">
            <a:avLst/>
          </a:prstGeom>
        </p:spPr>
      </p:pic>
      <p:pic>
        <p:nvPicPr>
          <p:cNvPr id="12" name="Picture 13" descr="Diagram&#10;&#10;Description automatically generated">
            <a:extLst>
              <a:ext uri="{FF2B5EF4-FFF2-40B4-BE49-F238E27FC236}">
                <a16:creationId xmlns="" xmlns:a16="http://schemas.microsoft.com/office/drawing/2014/main" id="{1B0C9DEC-2EF1-47AE-A88A-C3A51A39E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0180" y="1180899"/>
            <a:ext cx="6404517" cy="45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sadržaj 2">
            <a:extLst>
              <a:ext uri="{FF2B5EF4-FFF2-40B4-BE49-F238E27FC236}">
                <a16:creationId xmlns="" xmlns:a16="http://schemas.microsoft.com/office/drawing/2014/main" id="{4EF8B8E3-79EA-43B2-8742-4483892F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0" y="5041611"/>
            <a:ext cx="11353800" cy="13552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r-Latn-CS" b="1" dirty="0"/>
              <a:t>3) </a:t>
            </a:r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</a:t>
            </a:r>
            <a:r>
              <a:rPr lang="sr-Cyrl-BA" dirty="0"/>
              <a:t> слиједи из конструкције</a:t>
            </a:r>
          </a:p>
          <a:p>
            <a:pPr marL="0" indent="0">
              <a:buNone/>
            </a:pPr>
            <a:r>
              <a:rPr lang="sr-Cyrl-BA" b="1" dirty="0"/>
              <a:t>4) </a:t>
            </a:r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Дискусија</a:t>
            </a:r>
            <a:r>
              <a:rPr lang="sr-Cyrl-BA" dirty="0"/>
              <a:t> : Увијек је могуће конструисати угао и на њему одредити тјемена </a:t>
            </a:r>
            <a:r>
              <a:rPr lang="sr-Latn-CS" dirty="0"/>
              <a:t>B</a:t>
            </a:r>
            <a:r>
              <a:rPr lang="sr-Cyrl-BA" dirty="0"/>
              <a:t> и</a:t>
            </a:r>
            <a:r>
              <a:rPr lang="sr-Latn-CS" dirty="0"/>
              <a:t> D</a:t>
            </a:r>
            <a:r>
              <a:rPr lang="sr-Cyrl-BA" dirty="0"/>
              <a:t> трапеза, као и тјеме </a:t>
            </a:r>
            <a:r>
              <a:rPr lang="sr-Latn-CS" dirty="0"/>
              <a:t>C, </a:t>
            </a:r>
            <a:r>
              <a:rPr lang="sr-Cyrl-BA" dirty="0"/>
              <a:t>то је конструкција увијек могућа.</a:t>
            </a:r>
            <a:endParaRPr lang="sr-Latn-CS" dirty="0"/>
          </a:p>
        </p:txBody>
      </p:sp>
      <p:pic>
        <p:nvPicPr>
          <p:cNvPr id="8" name="Picture 8" descr="Shape&#10;&#10;Description automatically generated">
            <a:extLst>
              <a:ext uri="{FF2B5EF4-FFF2-40B4-BE49-F238E27FC236}">
                <a16:creationId xmlns="" xmlns:a16="http://schemas.microsoft.com/office/drawing/2014/main" id="{84A5B7A2-D4B7-41DB-BD3C-0145D9DE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6" y="385015"/>
            <a:ext cx="4715107" cy="333182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5823D4-3DDD-44A4-9AC2-D54EB02D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3"/>
            <a:ext cx="12192000" cy="2390631"/>
          </a:xfrm>
        </p:spPr>
        <p:txBody>
          <a:bodyPr>
            <a:normAutofit/>
          </a:bodyPr>
          <a:lstStyle/>
          <a:p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1065" y="115911"/>
            <a:ext cx="10722735" cy="12492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Calibri"/>
                <a:cs typeface="Times New Roman"/>
              </a:rPr>
              <a:t>Примјер 2. </a:t>
            </a:r>
            <a:r>
              <a:rPr lang="sr-Cyrl-BA" sz="2800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Calibri"/>
                <a:cs typeface="Times New Roman"/>
              </a:rPr>
              <a:t>Конструиши </a:t>
            </a:r>
            <a:r>
              <a:rPr lang="sr-Cyrl-BA" sz="2800" dirty="0" err="1">
                <a:solidFill>
                  <a:schemeClr val="bg1"/>
                </a:solidFill>
                <a:latin typeface="Calibri"/>
                <a:cs typeface="Times New Roman"/>
              </a:rPr>
              <a:t>једнакокраки</a:t>
            </a:r>
            <a:r>
              <a:rPr lang="sr-Cyrl-BA" sz="2800" dirty="0">
                <a:solidFill>
                  <a:schemeClr val="bg1"/>
                </a:solidFill>
                <a:latin typeface="Calibri"/>
                <a:cs typeface="Times New Roman"/>
              </a:rPr>
              <a:t> трапез када је позната основица </a:t>
            </a:r>
            <a:r>
              <a:rPr lang="sr-Latn-CS" sz="2800" dirty="0">
                <a:solidFill>
                  <a:schemeClr val="bg1"/>
                </a:solidFill>
                <a:latin typeface="Calibri"/>
                <a:cs typeface="Times New Roman"/>
              </a:rPr>
              <a:t>AB, </a:t>
            </a:r>
            <a:r>
              <a:rPr lang="sr-Cyrl-BA" sz="2800" dirty="0">
                <a:solidFill>
                  <a:schemeClr val="bg1"/>
                </a:solidFill>
                <a:latin typeface="Calibri"/>
                <a:cs typeface="Times New Roman"/>
              </a:rPr>
              <a:t>крак </a:t>
            </a:r>
            <a:r>
              <a:rPr lang="sr-Latn-CS" sz="2800" dirty="0">
                <a:solidFill>
                  <a:schemeClr val="bg1"/>
                </a:solidFill>
                <a:latin typeface="Calibri"/>
                <a:cs typeface="Times New Roman"/>
              </a:rPr>
              <a:t>AD </a:t>
            </a:r>
            <a:r>
              <a:rPr lang="sr-Cyrl-BA" sz="2800" dirty="0">
                <a:solidFill>
                  <a:schemeClr val="bg1"/>
                </a:solidFill>
                <a:latin typeface="Calibri"/>
                <a:cs typeface="Times New Roman"/>
              </a:rPr>
              <a:t>и угао са тјеменом у А (или </a:t>
            </a:r>
            <a:r>
              <a:rPr lang="sr-Latn-CS" sz="2800" dirty="0">
                <a:solidFill>
                  <a:schemeClr val="bg1"/>
                </a:solidFill>
                <a:latin typeface="Calibri"/>
                <a:cs typeface="Times New Roman"/>
              </a:rPr>
              <a:t>B).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5137758-DADC-4CEF-8C11-7DD7F3D0E056}"/>
                  </a:ext>
                </a:extLst>
              </p:cNvPr>
              <p:cNvSpPr txBox="1"/>
              <p:nvPr/>
            </p:nvSpPr>
            <p:spPr>
              <a:xfrm>
                <a:off x="308262" y="1506827"/>
                <a:ext cx="6362993" cy="692497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sr-Latn-CS" sz="2800" b="1" dirty="0" smtClean="0">
                    <a:cs typeface="Calibri"/>
                  </a:rPr>
                  <a:t>1.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/>
                  </a:rPr>
                  <a:t>Анализа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/>
                  </a:rPr>
                  <a:t>(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/>
                  </a:rPr>
                  <a:t>скица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/>
                  </a:rPr>
                  <a:t>):</a:t>
                </a:r>
                <a:endParaRPr lang="sr-Latn-C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sr-Cyrl-B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конструисати </a:t>
                </a:r>
                <a:r>
                  <a:rPr lang="sr-Cyrl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угао </a:t>
                </a:r>
                <a14:m>
                  <m:oMath xmlns:m="http://schemas.openxmlformats.org/officeDocument/2006/math">
                    <m:r>
                      <a:rPr lang="sr-Latn-C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sr-Cyrl-B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sr-Cyrl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тјемену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cs typeface="Calibri" panose="020F0502020204030204"/>
                      </a:rPr>
                      <m:t>𝐴</m:t>
                    </m:r>
                    <m:r>
                      <a:rPr lang="sr-Latn-CS" sz="24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endParaRPr lang="sr-Cyrl-B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једном </a:t>
                </a:r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краку угла </a:t>
                </a:r>
                <a14:m>
                  <m:oMath xmlns:m="http://schemas.openxmlformats.org/officeDocument/2006/math">
                    <m:r>
                      <a:rPr lang="sr-Cyrl-B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припада тјеме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C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sr-Latn-CS" sz="24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𝐴𝑎</m:t>
                    </m:r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Tx/>
                  <a:buChar char="-"/>
                </a:pPr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другом краку угла </a:t>
                </a:r>
                <a14:m>
                  <m:oMath xmlns:m="http://schemas.openxmlformats.org/officeDocument/2006/math">
                    <m:r>
                      <a:rPr lang="sr-Cyrl-B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припада тјеме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  <m:r>
                      <a:rPr lang="sr-Latn-CS" sz="24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d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</m:t>
                    </m:r>
                    <m:r>
                      <a:rPr lang="sr-Latn-C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457200" indent="-457200">
                  <a:buFontTx/>
                  <a:buChar char="-"/>
                </a:pPr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тјемену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</m:oMath>
                </a14:m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конструисати праву паралелну правој </a:t>
                </a:r>
                <a14:m>
                  <m:oMath xmlns:m="http://schemas.openxmlformats.org/officeDocument/2006/math">
                    <m:r>
                      <a:rPr lang="sr-Latn-CS" sz="2400" i="1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</m:oMath>
                </a14:m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преношењем угла </a:t>
                </a:r>
                <a14:m>
                  <m:oMath xmlns:m="http://schemas.openxmlformats.org/officeDocument/2006/math">
                    <m:r>
                      <a:rPr lang="sr-Cyrl-B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r-Latn-C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sr-Cyrl-BA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дређивање</a:t>
                </a:r>
                <a:r>
                  <a:rPr lang="sr-Cyrl-B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тјемена </a:t>
                </a:r>
                <a14:m>
                  <m:oMath xmlns:m="http://schemas.openxmlformats.org/officeDocument/2006/math">
                    <m:r>
                      <a:rPr lang="sr-Latn-C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sr-Latn-C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C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d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𝐷𝑐</m:t>
                    </m:r>
                    <m:r>
                      <a:rPr lang="sr-Latn-C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C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sr-Latn-C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sr-Latn-C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⧠</a:t>
                </a:r>
                <a:r>
                  <a:rPr lang="sr-Latn-C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Cyrl-B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C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sr-Cyrl-B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endParaRPr>
              </a:p>
              <a:p>
                <a:pPr marL="457200" indent="-457200">
                  <a:buFontTx/>
                  <a:buChar char="-"/>
                </a:pPr>
                <a:endParaRPr lang="sr-Latn-C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endParaRPr>
              </a:p>
              <a:p>
                <a:pPr algn="l"/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5137758-DADC-4CEF-8C11-7DD7F3D0E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62" y="1506827"/>
                <a:ext cx="6362993" cy="6924973"/>
              </a:xfrm>
              <a:prstGeom prst="rect">
                <a:avLst/>
              </a:prstGeom>
              <a:blipFill rotWithShape="0">
                <a:blip r:embed="rId2"/>
                <a:stretch>
                  <a:fillRect l="-2013" t="-880" r="-479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Shape, line chart, polygon&#10;&#10;Description automatically generated">
            <a:extLst>
              <a:ext uri="{FF2B5EF4-FFF2-40B4-BE49-F238E27FC236}">
                <a16:creationId xmlns="" xmlns:a16="http://schemas.microsoft.com/office/drawing/2014/main" id="{E3D976B8-98D3-452E-B4E0-60EAEF5A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32" y="2038893"/>
            <a:ext cx="6237248" cy="440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B56FB3-ECD3-43DD-9382-033294B096CF}"/>
              </a:ext>
            </a:extLst>
          </p:cNvPr>
          <p:cNvSpPr txBox="1"/>
          <p:nvPr/>
        </p:nvSpPr>
        <p:spPr>
          <a:xfrm>
            <a:off x="94531" y="102980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CS" sz="2800" b="1" dirty="0" smtClean="0">
                <a:cs typeface="Calibri"/>
              </a:rPr>
              <a:t>2.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Конструкција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B0EE6DD-0246-4171-B0B5-6A28F5008ECF}"/>
                  </a:ext>
                </a:extLst>
              </p:cNvPr>
              <p:cNvSpPr txBox="1"/>
              <p:nvPr/>
            </p:nvSpPr>
            <p:spPr>
              <a:xfrm>
                <a:off x="375425" y="998034"/>
                <a:ext cx="5057077" cy="31700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cs typeface="Calibri"/>
                  </a:rPr>
                  <a:t>1</a:t>
                </a:r>
                <a:r>
                  <a:rPr lang="en-US" sz="2000" dirty="0">
                    <a:cs typeface="Calibri"/>
                  </a:rPr>
                  <a:t>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конструисати 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угао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sr-Cyrl-BA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тјемену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𝐴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2.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једном 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краку угла 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припада тјеме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C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𝐴𝑎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3.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другом краку угла 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припада тјеме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  <m:d>
                      <m:dPr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d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</m:t>
                    </m:r>
                    <m:r>
                      <a:rPr lang="sr-Latn-C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C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4.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тјемену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 panose="020F0502020204030204"/>
                      </a:rPr>
                      <m:t>𝐷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конструисати праву паралелну правој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Calibri"/>
                      </a:rPr>
                      <m:t>𝐴𝐵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преношењем угла 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𝛼</m:t>
                    </m:r>
                  </m:oMath>
                </a14:m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5.</a:t>
                </a:r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sr-Cyrl-BA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дређивање</a:t>
                </a:r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тјемена </a:t>
                </a:r>
                <a14:m>
                  <m:oMath xmlns:m="http://schemas.openxmlformats.org/officeDocument/2006/math">
                    <m:r>
                      <a:rPr lang="sr-Latn-C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sr-Latn-C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sr-Latn-C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C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C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d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𝐷𝑐</m:t>
                    </m:r>
                    <m:r>
                      <a:rPr lang="sr-Latn-C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C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000" dirty="0">
                  <a:cs typeface="Calibri"/>
                </a:endParaRPr>
              </a:p>
              <a:p>
                <a:r>
                  <a:rPr lang="en-US" sz="2000" dirty="0">
                    <a:cs typeface="Calibri"/>
                  </a:rPr>
                  <a:t>6</a:t>
                </a:r>
                <a:r>
                  <a:rPr lang="en-US" sz="2000" dirty="0" smtClean="0">
                    <a:cs typeface="Calibri"/>
                  </a:rPr>
                  <a:t>.</a:t>
                </a:r>
                <a:r>
                  <a:rPr lang="sr-Latn-C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⧠</a:t>
                </a:r>
                <a:r>
                  <a:rPr lang="sr-Latn-C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endParaRPr lang="en-US" sz="2000" dirty="0">
                  <a:cs typeface="Calibri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B0EE6DD-0246-4171-B0B5-6A28F500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25" y="998034"/>
                <a:ext cx="5057077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1327" t="-1346" b="-2500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406B7625-6BDB-4662-8453-AB3687AD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7" y="4568779"/>
            <a:ext cx="2743200" cy="1939320"/>
          </a:xfrm>
          <a:prstGeom prst="rect">
            <a:avLst/>
          </a:prstGeom>
        </p:spPr>
      </p:pic>
      <p:pic>
        <p:nvPicPr>
          <p:cNvPr id="5" name="Picture 6" descr="Shape, polygon&#10;&#10;Description automatically generated">
            <a:extLst>
              <a:ext uri="{FF2B5EF4-FFF2-40B4-BE49-F238E27FC236}">
                <a16:creationId xmlns="" xmlns:a16="http://schemas.microsoft.com/office/drawing/2014/main" id="{B757BDB6-6B54-4ACB-ADFD-5DBDA40D0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498" y="1176949"/>
            <a:ext cx="6395224" cy="4504100"/>
          </a:xfrm>
          <a:prstGeom prst="rect">
            <a:avLst/>
          </a:prstGeom>
        </p:spPr>
      </p:pic>
      <p:pic>
        <p:nvPicPr>
          <p:cNvPr id="7" name="Picture 10" descr="Shape, polygon&#10;&#10;Description automatically generated">
            <a:extLst>
              <a:ext uri="{FF2B5EF4-FFF2-40B4-BE49-F238E27FC236}">
                <a16:creationId xmlns="" xmlns:a16="http://schemas.microsoft.com/office/drawing/2014/main" id="{12AC4449-4698-4A5E-85F8-58268B874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97" y="1176950"/>
            <a:ext cx="6395224" cy="4504100"/>
          </a:xfrm>
          <a:prstGeom prst="rect">
            <a:avLst/>
          </a:prstGeom>
        </p:spPr>
      </p:pic>
      <p:pic>
        <p:nvPicPr>
          <p:cNvPr id="11" name="Picture 12" descr="Shape, polygon&#10;&#10;Description automatically generated">
            <a:extLst>
              <a:ext uri="{FF2B5EF4-FFF2-40B4-BE49-F238E27FC236}">
                <a16:creationId xmlns="" xmlns:a16="http://schemas.microsoft.com/office/drawing/2014/main" id="{CA618712-4BE7-4B68-9812-2DCA7290B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497" y="1176950"/>
            <a:ext cx="6395224" cy="4504100"/>
          </a:xfrm>
          <a:prstGeom prst="rect">
            <a:avLst/>
          </a:prstGeom>
        </p:spPr>
      </p:pic>
      <p:pic>
        <p:nvPicPr>
          <p:cNvPr id="13" name="Picture 13" descr="Diagram, shape&#10;&#10;Description automatically generated">
            <a:extLst>
              <a:ext uri="{FF2B5EF4-FFF2-40B4-BE49-F238E27FC236}">
                <a16:creationId xmlns="" xmlns:a16="http://schemas.microsoft.com/office/drawing/2014/main" id="{64824A1E-1E3F-45A6-86FE-7F2E2DE35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497" y="1176949"/>
            <a:ext cx="6395224" cy="4504100"/>
          </a:xfrm>
          <a:prstGeom prst="rect">
            <a:avLst/>
          </a:prstGeom>
        </p:spPr>
      </p:pic>
      <p:pic>
        <p:nvPicPr>
          <p:cNvPr id="14" name="Picture 15" descr="Diagram, shape&#10;&#10;Description automatically generated">
            <a:extLst>
              <a:ext uri="{FF2B5EF4-FFF2-40B4-BE49-F238E27FC236}">
                <a16:creationId xmlns="" xmlns:a16="http://schemas.microsoft.com/office/drawing/2014/main" id="{581E27B2-50B0-45C9-BA59-D994E05DC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5498" y="1176950"/>
            <a:ext cx="6395224" cy="45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1737" y="920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Конструисан,</a:t>
            </a:r>
            <a:r>
              <a:rPr lang="sr-Cyrl-B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једнакокраки</a:t>
            </a:r>
            <a:r>
              <a:rPr lang="sr-Cyrl-B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трапез када је позната основица </a:t>
            </a:r>
            <a:r>
              <a:rPr lang="sr-Latn-C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AB, </a:t>
            </a:r>
            <a:r>
              <a:rPr lang="sr-Cyrl-B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крак </a:t>
            </a:r>
            <a:r>
              <a:rPr lang="sr-Latn-C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sr-Cyrl-B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угао са тјеменом у А (или </a:t>
            </a:r>
            <a:r>
              <a:rPr lang="sr-Latn-C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C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B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изгледа овако</a:t>
            </a:r>
            <a:r>
              <a:rPr lang="sr-Latn-C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Čuvar mesta za sadržaj 2"/>
              <p:cNvSpPr>
                <a:spLocks noGrp="1"/>
              </p:cNvSpPr>
              <p:nvPr>
                <p:ph idx="1"/>
              </p:nvPr>
            </p:nvSpPr>
            <p:spPr>
              <a:xfrm>
                <a:off x="791737" y="235530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sr-Cyrl-BA" dirty="0"/>
                  <a:t>1) анализа</a:t>
                </a:r>
              </a:p>
              <a:p>
                <a:r>
                  <a:rPr lang="sr-Latn-CS" dirty="0"/>
                  <a:t>Nacrtati skicu</a:t>
                </a:r>
              </a:p>
              <a:p>
                <a:r>
                  <a:rPr lang="sr-Latn-CS" dirty="0"/>
                  <a:t>Opisati konstrukciju</a:t>
                </a:r>
              </a:p>
              <a:p>
                <a:pPr marL="0" indent="0">
                  <a:buNone/>
                </a:pPr>
                <a:r>
                  <a:rPr lang="sr-Latn-CS" dirty="0"/>
                  <a:t>2) </a:t>
                </a:r>
                <a:r>
                  <a:rPr lang="sr-Cyrl-BA" dirty="0"/>
                  <a:t>Конструкција</a:t>
                </a:r>
              </a:p>
              <a:p>
                <a:pPr marL="0" indent="0">
                  <a:buNone/>
                </a:pPr>
                <a:r>
                  <a:rPr lang="sr-Latn-CS" dirty="0"/>
                  <a:t>Zadati elemente</a:t>
                </a:r>
                <a:endParaRPr lang="sr-Cyrl-BA" dirty="0"/>
              </a:p>
              <a:p>
                <a:pPr marL="0" indent="0">
                  <a:buNone/>
                </a:pPr>
                <a:r>
                  <a:rPr lang="sr-Latn-CS" dirty="0"/>
                  <a:t>Konstruisati</a:t>
                </a:r>
              </a:p>
              <a:p>
                <a:pPr marL="0" indent="0">
                  <a:buNone/>
                </a:pPr>
                <a:r>
                  <a:rPr lang="sr-Latn-CS" b="1" dirty="0"/>
                  <a:t>3) </a:t>
                </a:r>
                <a:r>
                  <a:rPr lang="sr-Cyrl-B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Доказ</a:t>
                </a:r>
                <a:r>
                  <a:rPr lang="sr-Cyrl-BA" dirty="0"/>
                  <a:t> слиједи из конструкције</a:t>
                </a:r>
                <a:r>
                  <a:rPr lang="sr-Latn-CS" dirty="0"/>
                  <a:t>.</a:t>
                </a:r>
                <a:endParaRPr lang="sr-Cyrl-BA" dirty="0"/>
              </a:p>
              <a:p>
                <a:pPr marL="0" indent="0">
                  <a:buNone/>
                </a:pPr>
                <a:r>
                  <a:rPr lang="sr-Cyrl-BA" b="1" dirty="0"/>
                  <a:t>4) </a:t>
                </a:r>
                <a:r>
                  <a:rPr lang="sr-Cyrl-B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Дискусија</a:t>
                </a:r>
                <a:r>
                  <a:rPr lang="sr-Cyrl-BA" dirty="0"/>
                  <a:t> : конструкција је могућа ако је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sr-Cyrl-BA" dirty="0"/>
                  <a:t>.</a:t>
                </a:r>
                <a:endParaRPr lang="sr-Latn-CS" dirty="0"/>
              </a:p>
              <a:p>
                <a:endParaRPr lang="sr-Latn-CS" dirty="0"/>
              </a:p>
            </p:txBody>
          </p:sp>
        </mc:Choice>
        <mc:Fallback>
          <p:sp>
            <p:nvSpPr>
              <p:cNvPr id="3" name="Čuvar mesta za sadržaj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1737" y="2355308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Shape, line chart, polygon&#10;&#10;Description automatically generated">
            <a:extLst>
              <a:ext uri="{FF2B5EF4-FFF2-40B4-BE49-F238E27FC236}">
                <a16:creationId xmlns="" xmlns:a16="http://schemas.microsoft.com/office/drawing/2014/main" id="{76CEC3A9-2B3D-463D-A996-B436AEF1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49690"/>
            <a:ext cx="5581650" cy="39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316</Words>
  <Application>Microsoft Office PowerPoint</Application>
  <PresentationFormat>Široki ekran</PresentationFormat>
  <Paragraphs>61</Paragraphs>
  <Slides>14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tema</vt:lpstr>
      <vt:lpstr>Конструкције трапеза -обрада</vt:lpstr>
      <vt:lpstr>PowerPoint prezentacija</vt:lpstr>
      <vt:lpstr>При конструкцији трапеза такође треба да поштујемо четири етапе:   1)анализа,   2) конструкција,   3)доказ   4) дискусија. </vt:lpstr>
      <vt:lpstr>Примјер1. Конструиши трапез када су познате обје основице, крак и један угао између тог крака и основице.</vt:lpstr>
      <vt:lpstr>PowerPoint prezentacija</vt:lpstr>
      <vt:lpstr>.</vt:lpstr>
      <vt:lpstr>Примјер 2.  Конструиши једнакокраки трапез када је позната основица AB, крак AD и угао са тјеменом у А (или B).</vt:lpstr>
      <vt:lpstr>PowerPoint prezentacija</vt:lpstr>
      <vt:lpstr> Конструисан, једнакокраки трапез када је позната основица AB, крак AD и угао са тјеменом у А (или B) изгледа овако.</vt:lpstr>
      <vt:lpstr>Примјер 3. Конструишимо трапез чије су све четири странице познате.</vt:lpstr>
      <vt:lpstr>PowerPoint prezentacija</vt:lpstr>
      <vt:lpstr> Конструисан, трапез када су познате све четири странице изгледа овако. </vt:lpstr>
      <vt:lpstr>Домаћи рад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Конструкције трапеза -обрада</dc:title>
  <dc:creator>Nastavnik</dc:creator>
  <cp:lastModifiedBy>Nastavnik</cp:lastModifiedBy>
  <cp:revision>332</cp:revision>
  <dcterms:created xsi:type="dcterms:W3CDTF">2021-02-04T18:34:58Z</dcterms:created>
  <dcterms:modified xsi:type="dcterms:W3CDTF">2021-02-09T13:35:09Z</dcterms:modified>
</cp:coreProperties>
</file>