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4" r:id="rId7"/>
    <p:sldId id="262" r:id="rId8"/>
    <p:sldId id="263" r:id="rId9"/>
    <p:sldId id="265" r:id="rId10"/>
  </p:sldIdLst>
  <p:sldSz cx="9144000" cy="5143500" type="screen16x9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545" autoAdjust="0"/>
  </p:normalViewPr>
  <p:slideViewPr>
    <p:cSldViewPr>
      <p:cViewPr varScale="1">
        <p:scale>
          <a:sx n="139" d="100"/>
          <a:sy n="139" d="100"/>
        </p:scale>
        <p:origin x="-102" y="-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1751-78FD-4966-8576-9972A34E8007}" type="datetimeFigureOut">
              <a:rPr lang="sr-Latn-BA" smtClean="0"/>
              <a:pPr/>
              <a:t>15.2.2021.</a:t>
            </a:fld>
            <a:endParaRPr lang="sr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9CCDA9-8F6E-4B8E-AD58-EA86CA729C4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1751-78FD-4966-8576-9972A34E8007}" type="datetimeFigureOut">
              <a:rPr lang="sr-Latn-BA" smtClean="0"/>
              <a:pPr/>
              <a:t>15.2.2021.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CDA9-8F6E-4B8E-AD58-EA86CA729C4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2C9CCDA9-8F6E-4B8E-AD58-EA86CA729C4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1751-78FD-4966-8576-9972A34E8007}" type="datetimeFigureOut">
              <a:rPr lang="sr-Latn-BA" smtClean="0"/>
              <a:pPr/>
              <a:t>15.2.2021.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1751-78FD-4966-8576-9972A34E8007}" type="datetimeFigureOut">
              <a:rPr lang="sr-Latn-BA" smtClean="0"/>
              <a:pPr/>
              <a:t>15.2.2021.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2C9CCDA9-8F6E-4B8E-AD58-EA86CA729C4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1751-78FD-4966-8576-9972A34E8007}" type="datetimeFigureOut">
              <a:rPr lang="sr-Latn-BA" smtClean="0"/>
              <a:pPr/>
              <a:t>15.2.2021.</a:t>
            </a:fld>
            <a:endParaRPr lang="sr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9CCDA9-8F6E-4B8E-AD58-EA86CA729C4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30641751-78FD-4966-8576-9972A34E8007}" type="datetimeFigureOut">
              <a:rPr lang="sr-Latn-BA" smtClean="0"/>
              <a:pPr/>
              <a:t>15.2.2021.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CDA9-8F6E-4B8E-AD58-EA86CA729C4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1751-78FD-4966-8576-9972A34E8007}" type="datetimeFigureOut">
              <a:rPr lang="sr-Latn-BA" smtClean="0"/>
              <a:pPr/>
              <a:t>15.2.2021.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sr-Latn-B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2C9CCDA9-8F6E-4B8E-AD58-EA86CA729C4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1751-78FD-4966-8576-9972A34E8007}" type="datetimeFigureOut">
              <a:rPr lang="sr-Latn-BA" smtClean="0"/>
              <a:pPr/>
              <a:t>15.2.2021.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2C9CCDA9-8F6E-4B8E-AD58-EA86CA729C4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1751-78FD-4966-8576-9972A34E8007}" type="datetimeFigureOut">
              <a:rPr lang="sr-Latn-BA" smtClean="0"/>
              <a:pPr/>
              <a:t>15.2.2021.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9CCDA9-8F6E-4B8E-AD58-EA86CA729C4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9CCDA9-8F6E-4B8E-AD58-EA86CA729C4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1751-78FD-4966-8576-9972A34E8007}" type="datetimeFigureOut">
              <a:rPr lang="sr-Latn-BA" smtClean="0"/>
              <a:pPr/>
              <a:t>15.2.2021.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2C9CCDA9-8F6E-4B8E-AD58-EA86CA729C4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30641751-78FD-4966-8576-9972A34E8007}" type="datetimeFigureOut">
              <a:rPr lang="sr-Latn-BA" smtClean="0"/>
              <a:pPr/>
              <a:t>15.2.2021.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641751-78FD-4966-8576-9972A34E8007}" type="datetimeFigureOut">
              <a:rPr lang="sr-Latn-BA" smtClean="0"/>
              <a:pPr/>
              <a:t>15.2.2021.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r-Latn-B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9CCDA9-8F6E-4B8E-AD58-EA86CA729C46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3718"/>
            <a:ext cx="6400800" cy="1145282"/>
          </a:xfrm>
        </p:spPr>
        <p:txBody>
          <a:bodyPr>
            <a:normAutofit/>
          </a:bodyPr>
          <a:lstStyle/>
          <a:p>
            <a:r>
              <a:rPr lang="sr-Cyrl-BA" sz="3200" dirty="0" smtClean="0"/>
              <a:t>УГАО</a:t>
            </a:r>
          </a:p>
          <a:p>
            <a:r>
              <a:rPr lang="sr-Cyrl-BA" sz="2400" dirty="0" smtClean="0"/>
              <a:t>-УТВРЂИВАЊЕ-</a:t>
            </a:r>
            <a:endParaRPr lang="sr-Latn-BA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МАТЕМАТИКА</a:t>
            </a:r>
            <a:endParaRPr lang="sr-Latn-BA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26749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/>
              <a:t>4. РАЗРЕД</a:t>
            </a:r>
            <a:endParaRPr lang="sr-Latn-BA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УГАО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BA" dirty="0" smtClean="0"/>
              <a:t>Угао – дио равни ограничен са двије полуправе које имају заједнички почетак.</a:t>
            </a:r>
          </a:p>
          <a:p>
            <a:endParaRPr lang="sr-Cyrl-BA" dirty="0" smtClean="0"/>
          </a:p>
          <a:p>
            <a:r>
              <a:rPr lang="sr-Cyrl-BA" dirty="0" smtClean="0"/>
              <a:t>Елементи угла:</a:t>
            </a:r>
          </a:p>
          <a:p>
            <a:pPr>
              <a:buNone/>
            </a:pPr>
            <a:r>
              <a:rPr lang="sr-Cyrl-BA" dirty="0" smtClean="0"/>
              <a:t>1. Тјеме</a:t>
            </a:r>
          </a:p>
          <a:p>
            <a:pPr>
              <a:buNone/>
            </a:pPr>
            <a:r>
              <a:rPr lang="sr-Cyrl-BA" dirty="0" smtClean="0"/>
              <a:t>2. Краци</a:t>
            </a:r>
            <a:endParaRPr lang="sr-Latn-B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60032" y="3111810"/>
            <a:ext cx="1584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860032" y="2301720"/>
            <a:ext cx="1440160" cy="816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9822932">
            <a:off x="4998747" y="23689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КРАК</a:t>
            </a:r>
            <a:endParaRPr lang="sr-Latn-BA" dirty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314781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КРАК</a:t>
            </a:r>
            <a:endParaRPr lang="sr-Latn-BA" dirty="0"/>
          </a:p>
        </p:txBody>
      </p:sp>
      <p:sp>
        <p:nvSpPr>
          <p:cNvPr id="13" name="TextBox 12"/>
          <p:cNvSpPr txBox="1"/>
          <p:nvPr/>
        </p:nvSpPr>
        <p:spPr>
          <a:xfrm>
            <a:off x="3923928" y="300379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ТЈЕМЕ</a:t>
            </a:r>
            <a:endParaRPr lang="sr-Latn-BA" dirty="0"/>
          </a:p>
        </p:txBody>
      </p:sp>
      <p:sp>
        <p:nvSpPr>
          <p:cNvPr id="10" name="Flowchart: Connector 9"/>
          <p:cNvSpPr/>
          <p:nvPr/>
        </p:nvSpPr>
        <p:spPr>
          <a:xfrm>
            <a:off x="4860032" y="3075806"/>
            <a:ext cx="72008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  <p:bldP spid="13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ОБИЉЕЖАВАЊЕ УГЛА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BA" dirty="0" smtClean="0"/>
              <a:t>Знак </a:t>
            </a:r>
            <a:r>
              <a:rPr lang="sr-Latn-BA" dirty="0" smtClean="0"/>
              <a:t>∡ </a:t>
            </a:r>
            <a:r>
              <a:rPr lang="sr-Cyrl-BA" dirty="0" smtClean="0"/>
              <a:t>се пише умјесто ријечи угао.</a:t>
            </a:r>
          </a:p>
          <a:p>
            <a:pPr>
              <a:buNone/>
            </a:pPr>
            <a:endParaRPr lang="sr-Latn-BA" dirty="0"/>
          </a:p>
        </p:txBody>
      </p:sp>
      <p:sp>
        <p:nvSpPr>
          <p:cNvPr id="25" name="TextBox 24"/>
          <p:cNvSpPr txBox="1"/>
          <p:nvPr/>
        </p:nvSpPr>
        <p:spPr>
          <a:xfrm>
            <a:off x="2339752" y="3579862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∡AOB </a:t>
            </a:r>
          </a:p>
          <a:p>
            <a:r>
              <a:rPr lang="sr-Cyrl-BA" sz="2400" dirty="0" smtClean="0"/>
              <a:t>Читамо: угао </a:t>
            </a:r>
            <a:r>
              <a:rPr lang="sr-Latn-BA" sz="2400" dirty="0" smtClean="0"/>
              <a:t>AOB</a:t>
            </a:r>
            <a:endParaRPr lang="sr-Latn-BA" sz="2400" dirty="0"/>
          </a:p>
        </p:txBody>
      </p:sp>
      <p:pic>
        <p:nvPicPr>
          <p:cNvPr id="1026" name="Picture 2" descr="C:\Users\Leon\Desktop\i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435846"/>
            <a:ext cx="1317266" cy="1214139"/>
          </a:xfrm>
          <a:prstGeom prst="rect">
            <a:avLst/>
          </a:prstGeom>
          <a:noFill/>
        </p:spPr>
      </p:pic>
      <p:pic>
        <p:nvPicPr>
          <p:cNvPr id="4" name="Picture 2" descr="C:\Users\Leon\Desktop\re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23678"/>
            <a:ext cx="1296144" cy="126819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11760" y="206769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∡aOb</a:t>
            </a:r>
          </a:p>
          <a:p>
            <a:r>
              <a:rPr lang="sr-Cyrl-BA" sz="2400" dirty="0" smtClean="0"/>
              <a:t>Читамо: угао аО</a:t>
            </a:r>
            <a:r>
              <a:rPr lang="sr-Latn-BA" sz="2400" dirty="0" smtClean="0"/>
              <a:t>b</a:t>
            </a:r>
            <a:endParaRPr lang="sr-Latn-B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5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Врсте углова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pPr>
              <a:buNone/>
            </a:pPr>
            <a:endParaRPr lang="sr-Latn-BA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311181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Прави угао</a:t>
            </a:r>
            <a:endParaRPr lang="sr-Latn-BA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316581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Тупи угао</a:t>
            </a:r>
            <a:endParaRPr lang="sr-Latn-BA" dirty="0"/>
          </a:p>
        </p:txBody>
      </p:sp>
      <p:sp>
        <p:nvSpPr>
          <p:cNvPr id="17" name="TextBox 16"/>
          <p:cNvSpPr txBox="1"/>
          <p:nvPr/>
        </p:nvSpPr>
        <p:spPr>
          <a:xfrm>
            <a:off x="6516216" y="31658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       </a:t>
            </a:r>
            <a:r>
              <a:rPr lang="sr-Cyrl-BA" dirty="0" smtClean="0"/>
              <a:t>Оштри угао</a:t>
            </a:r>
            <a:endParaRPr lang="sr-Latn-BA" dirty="0"/>
          </a:p>
        </p:txBody>
      </p:sp>
      <p:pic>
        <p:nvPicPr>
          <p:cNvPr id="2050" name="Picture 2" descr="C:\Users\Leon\Desktop\o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142990"/>
            <a:ext cx="2376264" cy="1728192"/>
          </a:xfrm>
          <a:prstGeom prst="rect">
            <a:avLst/>
          </a:prstGeom>
          <a:noFill/>
        </p:spPr>
      </p:pic>
      <p:pic>
        <p:nvPicPr>
          <p:cNvPr id="4" name="Picture 3" descr="C:\Users\Leon\Desktop\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142990"/>
            <a:ext cx="2160240" cy="1752437"/>
          </a:xfrm>
          <a:prstGeom prst="rect">
            <a:avLst/>
          </a:prstGeom>
          <a:noFill/>
        </p:spPr>
      </p:pic>
      <p:pic>
        <p:nvPicPr>
          <p:cNvPr id="5" name="Picture 4" descr="C:\Users\Leon\Desktop\tupiv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1142990"/>
            <a:ext cx="2448272" cy="1756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ЗАДАЦИ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sr-Cyrl-BA" dirty="0" smtClean="0"/>
              <a:t>Линије које представљају казаљке на сату образују углове. Именуј те углове:</a:t>
            </a:r>
            <a:endParaRPr lang="sr-Latn-BA" dirty="0"/>
          </a:p>
        </p:txBody>
      </p:sp>
      <p:pic>
        <p:nvPicPr>
          <p:cNvPr id="2050" name="Picture 2" descr="C:\Users\Leon\Desktop\tup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39702"/>
            <a:ext cx="2232248" cy="1674186"/>
          </a:xfrm>
          <a:prstGeom prst="rect">
            <a:avLst/>
          </a:prstGeom>
          <a:noFill/>
        </p:spPr>
      </p:pic>
      <p:pic>
        <p:nvPicPr>
          <p:cNvPr id="2051" name="Picture 3" descr="C:\Users\Leon\Desktop\ostr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139702"/>
            <a:ext cx="2281436" cy="1675315"/>
          </a:xfrm>
          <a:prstGeom prst="rect">
            <a:avLst/>
          </a:prstGeom>
          <a:noFill/>
        </p:spPr>
      </p:pic>
      <p:pic>
        <p:nvPicPr>
          <p:cNvPr id="2052" name="Picture 4" descr="C:\Users\Leon\Desktop\prav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9" y="2139702"/>
            <a:ext cx="2232025" cy="167401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87624" y="39219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Тупи угао</a:t>
            </a:r>
            <a:endParaRPr lang="sr-Latn-BA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386789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Оштри угао</a:t>
            </a:r>
            <a:endParaRPr lang="sr-Latn-BA" dirty="0"/>
          </a:p>
        </p:txBody>
      </p:sp>
      <p:sp>
        <p:nvSpPr>
          <p:cNvPr id="9" name="TextBox 8"/>
          <p:cNvSpPr txBox="1"/>
          <p:nvPr/>
        </p:nvSpPr>
        <p:spPr>
          <a:xfrm>
            <a:off x="6876256" y="386789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Прави угао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/>
      <p:bldP spid="8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ЗАДАЦИ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BA" dirty="0" smtClean="0"/>
              <a:t>Датим фигурама одреди број и врсту углова:</a:t>
            </a:r>
            <a:endParaRPr lang="sr-Latn-BA" dirty="0"/>
          </a:p>
        </p:txBody>
      </p:sp>
      <p:pic>
        <p:nvPicPr>
          <p:cNvPr id="3074" name="Picture 2" descr="C:\Users\Leon\Desktop\ТАБЕ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95686"/>
            <a:ext cx="4752528" cy="25912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257175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4</a:t>
            </a:r>
            <a:endParaRPr lang="sr-Latn-BA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30758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0</a:t>
            </a:r>
            <a:endParaRPr lang="sr-Latn-BA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35798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0</a:t>
            </a:r>
            <a:endParaRPr lang="sr-Latn-BA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408391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4</a:t>
            </a:r>
            <a:endParaRPr lang="sr-Latn-BA" dirty="0"/>
          </a:p>
        </p:txBody>
      </p:sp>
      <p:sp>
        <p:nvSpPr>
          <p:cNvPr id="9" name="TextBox 8"/>
          <p:cNvSpPr txBox="1"/>
          <p:nvPr/>
        </p:nvSpPr>
        <p:spPr>
          <a:xfrm>
            <a:off x="2123728" y="257175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1</a:t>
            </a:r>
            <a:endParaRPr lang="sr-Latn-BA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30758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</a:t>
            </a:r>
            <a:endParaRPr lang="sr-Latn-BA" dirty="0"/>
          </a:p>
        </p:txBody>
      </p:sp>
      <p:sp>
        <p:nvSpPr>
          <p:cNvPr id="11" name="TextBox 10"/>
          <p:cNvSpPr txBox="1"/>
          <p:nvPr/>
        </p:nvSpPr>
        <p:spPr>
          <a:xfrm>
            <a:off x="2123728" y="357986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0</a:t>
            </a:r>
            <a:endParaRPr lang="sr-Latn-BA" dirty="0"/>
          </a:p>
        </p:txBody>
      </p:sp>
      <p:sp>
        <p:nvSpPr>
          <p:cNvPr id="12" name="TextBox 11"/>
          <p:cNvSpPr txBox="1"/>
          <p:nvPr/>
        </p:nvSpPr>
        <p:spPr>
          <a:xfrm>
            <a:off x="2123728" y="408391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3</a:t>
            </a:r>
            <a:endParaRPr lang="sr-Latn-BA" dirty="0"/>
          </a:p>
        </p:txBody>
      </p:sp>
      <p:sp>
        <p:nvSpPr>
          <p:cNvPr id="13" name="TextBox 12"/>
          <p:cNvSpPr txBox="1"/>
          <p:nvPr/>
        </p:nvSpPr>
        <p:spPr>
          <a:xfrm>
            <a:off x="2915816" y="257175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0</a:t>
            </a:r>
            <a:endParaRPr lang="sr-Latn-BA" dirty="0"/>
          </a:p>
        </p:txBody>
      </p:sp>
      <p:sp>
        <p:nvSpPr>
          <p:cNvPr id="14" name="TextBox 13"/>
          <p:cNvSpPr txBox="1"/>
          <p:nvPr/>
        </p:nvSpPr>
        <p:spPr>
          <a:xfrm>
            <a:off x="2915816" y="30758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3</a:t>
            </a:r>
            <a:endParaRPr lang="sr-Latn-BA" dirty="0"/>
          </a:p>
        </p:txBody>
      </p:sp>
      <p:sp>
        <p:nvSpPr>
          <p:cNvPr id="15" name="TextBox 14"/>
          <p:cNvSpPr txBox="1"/>
          <p:nvPr/>
        </p:nvSpPr>
        <p:spPr>
          <a:xfrm>
            <a:off x="2915816" y="35798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0</a:t>
            </a:r>
            <a:endParaRPr lang="sr-Latn-BA" dirty="0"/>
          </a:p>
        </p:txBody>
      </p:sp>
      <p:sp>
        <p:nvSpPr>
          <p:cNvPr id="16" name="TextBox 15"/>
          <p:cNvSpPr txBox="1"/>
          <p:nvPr/>
        </p:nvSpPr>
        <p:spPr>
          <a:xfrm>
            <a:off x="2915816" y="408391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3</a:t>
            </a:r>
            <a:endParaRPr lang="sr-Latn-BA" dirty="0"/>
          </a:p>
        </p:txBody>
      </p:sp>
      <p:sp>
        <p:nvSpPr>
          <p:cNvPr id="17" name="TextBox 16"/>
          <p:cNvSpPr txBox="1"/>
          <p:nvPr/>
        </p:nvSpPr>
        <p:spPr>
          <a:xfrm>
            <a:off x="3707904" y="257175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0</a:t>
            </a:r>
            <a:endParaRPr lang="sr-Latn-BA" dirty="0"/>
          </a:p>
        </p:txBody>
      </p:sp>
      <p:sp>
        <p:nvSpPr>
          <p:cNvPr id="18" name="TextBox 17"/>
          <p:cNvSpPr txBox="1"/>
          <p:nvPr/>
        </p:nvSpPr>
        <p:spPr>
          <a:xfrm>
            <a:off x="3707904" y="30758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</a:t>
            </a:r>
            <a:endParaRPr lang="sr-Latn-BA" dirty="0"/>
          </a:p>
        </p:txBody>
      </p:sp>
      <p:sp>
        <p:nvSpPr>
          <p:cNvPr id="19" name="TextBox 18"/>
          <p:cNvSpPr txBox="1"/>
          <p:nvPr/>
        </p:nvSpPr>
        <p:spPr>
          <a:xfrm>
            <a:off x="3707904" y="35798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1</a:t>
            </a:r>
            <a:endParaRPr lang="sr-Latn-BA" dirty="0"/>
          </a:p>
        </p:txBody>
      </p:sp>
      <p:sp>
        <p:nvSpPr>
          <p:cNvPr id="20" name="TextBox 19"/>
          <p:cNvSpPr txBox="1"/>
          <p:nvPr/>
        </p:nvSpPr>
        <p:spPr>
          <a:xfrm>
            <a:off x="3707904" y="408391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3</a:t>
            </a:r>
            <a:endParaRPr lang="sr-Latn-BA" dirty="0"/>
          </a:p>
        </p:txBody>
      </p:sp>
      <p:sp>
        <p:nvSpPr>
          <p:cNvPr id="21" name="TextBox 20"/>
          <p:cNvSpPr txBox="1"/>
          <p:nvPr/>
        </p:nvSpPr>
        <p:spPr>
          <a:xfrm>
            <a:off x="4499992" y="257175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0</a:t>
            </a:r>
            <a:endParaRPr lang="sr-Latn-BA" dirty="0"/>
          </a:p>
        </p:txBody>
      </p:sp>
      <p:sp>
        <p:nvSpPr>
          <p:cNvPr id="22" name="TextBox 21"/>
          <p:cNvSpPr txBox="1"/>
          <p:nvPr/>
        </p:nvSpPr>
        <p:spPr>
          <a:xfrm>
            <a:off x="4499992" y="30758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</a:t>
            </a:r>
            <a:endParaRPr lang="sr-Latn-BA" dirty="0"/>
          </a:p>
        </p:txBody>
      </p:sp>
      <p:sp>
        <p:nvSpPr>
          <p:cNvPr id="23" name="TextBox 22"/>
          <p:cNvSpPr txBox="1"/>
          <p:nvPr/>
        </p:nvSpPr>
        <p:spPr>
          <a:xfrm>
            <a:off x="4499992" y="36518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</a:t>
            </a:r>
            <a:endParaRPr lang="sr-Latn-BA" dirty="0"/>
          </a:p>
        </p:txBody>
      </p:sp>
      <p:sp>
        <p:nvSpPr>
          <p:cNvPr id="24" name="TextBox 23"/>
          <p:cNvSpPr txBox="1"/>
          <p:nvPr/>
        </p:nvSpPr>
        <p:spPr>
          <a:xfrm>
            <a:off x="4499992" y="408391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4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Задаци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BA" dirty="0" smtClean="0"/>
              <a:t>На слици је приказано 10 углова, пронађи свих 10 и именуј их.</a:t>
            </a:r>
          </a:p>
          <a:p>
            <a:pPr>
              <a:buNone/>
            </a:pPr>
            <a:endParaRPr lang="sr-Latn-BA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923678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sr-Latn-BA" dirty="0" smtClean="0"/>
              <a:t>∡ eOd - </a:t>
            </a:r>
            <a:r>
              <a:rPr lang="sr-Cyrl-BA" dirty="0" smtClean="0"/>
              <a:t>оштри</a:t>
            </a:r>
          </a:p>
          <a:p>
            <a:pPr marL="342900" indent="-342900">
              <a:buAutoNum type="arabicParenR"/>
            </a:pPr>
            <a:r>
              <a:rPr lang="sr-Latn-BA" dirty="0" smtClean="0"/>
              <a:t>∡ eOc - </a:t>
            </a:r>
            <a:r>
              <a:rPr lang="sr-Cyrl-BA" dirty="0" smtClean="0"/>
              <a:t>оштри</a:t>
            </a:r>
            <a:endParaRPr lang="sr-Latn-BA" dirty="0" smtClean="0"/>
          </a:p>
          <a:p>
            <a:pPr marL="342900" indent="-342900">
              <a:buAutoNum type="arabicParenR"/>
            </a:pPr>
            <a:r>
              <a:rPr lang="sr-Latn-BA" dirty="0" smtClean="0"/>
              <a:t>∡ eOb -</a:t>
            </a:r>
            <a:r>
              <a:rPr lang="sr-Cyrl-BA" smtClean="0"/>
              <a:t> </a:t>
            </a:r>
            <a:r>
              <a:rPr lang="sr-Cyrl-BA" smtClean="0"/>
              <a:t>прави</a:t>
            </a:r>
            <a:endParaRPr lang="sr-Latn-BA" dirty="0" smtClean="0"/>
          </a:p>
          <a:p>
            <a:pPr marL="342900" indent="-342900">
              <a:buAutoNum type="arabicParenR"/>
            </a:pPr>
            <a:r>
              <a:rPr lang="sr-Latn-BA" dirty="0" smtClean="0"/>
              <a:t>∡ eOa -</a:t>
            </a:r>
            <a:r>
              <a:rPr lang="sr-Cyrl-BA" dirty="0" smtClean="0"/>
              <a:t> тупи</a:t>
            </a:r>
            <a:endParaRPr lang="sr-Latn-BA" dirty="0" smtClean="0"/>
          </a:p>
          <a:p>
            <a:pPr marL="342900" indent="-342900">
              <a:buAutoNum type="arabicParenR"/>
            </a:pPr>
            <a:r>
              <a:rPr lang="sr-Latn-BA" dirty="0" smtClean="0"/>
              <a:t>∡ dOc - </a:t>
            </a:r>
            <a:r>
              <a:rPr lang="sr-Cyrl-BA" dirty="0" smtClean="0"/>
              <a:t>оштри</a:t>
            </a:r>
            <a:endParaRPr lang="sr-Latn-BA" dirty="0"/>
          </a:p>
        </p:txBody>
      </p:sp>
      <p:sp>
        <p:nvSpPr>
          <p:cNvPr id="12" name="TextBox 11"/>
          <p:cNvSpPr txBox="1"/>
          <p:nvPr/>
        </p:nvSpPr>
        <p:spPr>
          <a:xfrm>
            <a:off x="6156176" y="1923678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6) </a:t>
            </a:r>
            <a:r>
              <a:rPr lang="sr-Latn-BA" dirty="0" smtClean="0"/>
              <a:t>∡</a:t>
            </a:r>
            <a:r>
              <a:rPr lang="sr-Cyrl-BA" dirty="0" smtClean="0"/>
              <a:t> </a:t>
            </a:r>
            <a:r>
              <a:rPr lang="sr-Latn-BA" dirty="0" smtClean="0"/>
              <a:t>dOb -</a:t>
            </a:r>
            <a:r>
              <a:rPr lang="sr-Cyrl-BA" dirty="0" smtClean="0"/>
              <a:t> оштри</a:t>
            </a:r>
            <a:endParaRPr lang="sr-Latn-BA" dirty="0" smtClean="0"/>
          </a:p>
          <a:p>
            <a:r>
              <a:rPr lang="sr-Latn-BA" dirty="0" smtClean="0"/>
              <a:t>7) ∡ dOa </a:t>
            </a:r>
            <a:r>
              <a:rPr lang="sr-Cyrl-BA" dirty="0" smtClean="0"/>
              <a:t>- прави</a:t>
            </a:r>
            <a:endParaRPr lang="sr-Latn-BA" dirty="0" smtClean="0"/>
          </a:p>
          <a:p>
            <a:r>
              <a:rPr lang="sr-Latn-BA" dirty="0" smtClean="0"/>
              <a:t>8) ∡ cOb </a:t>
            </a:r>
            <a:r>
              <a:rPr lang="sr-Cyrl-BA" dirty="0" smtClean="0"/>
              <a:t>- оштри</a:t>
            </a:r>
            <a:endParaRPr lang="sr-Latn-BA" dirty="0" smtClean="0"/>
          </a:p>
          <a:p>
            <a:r>
              <a:rPr lang="sr-Latn-BA" dirty="0" smtClean="0"/>
              <a:t>9) ∡ cOa </a:t>
            </a:r>
            <a:r>
              <a:rPr lang="sr-Cyrl-BA" dirty="0" smtClean="0"/>
              <a:t>- оштри</a:t>
            </a:r>
            <a:endParaRPr lang="sr-Latn-BA" dirty="0" smtClean="0"/>
          </a:p>
          <a:p>
            <a:r>
              <a:rPr lang="sr-Latn-BA" dirty="0" smtClean="0"/>
              <a:t>10) ∡ bOa -</a:t>
            </a:r>
            <a:r>
              <a:rPr lang="sr-Cyrl-BA" dirty="0" smtClean="0"/>
              <a:t> оштри</a:t>
            </a:r>
            <a:endParaRPr lang="sr-Latn-BA" dirty="0"/>
          </a:p>
        </p:txBody>
      </p:sp>
      <p:pic>
        <p:nvPicPr>
          <p:cNvPr id="3074" name="Picture 2" descr="C:\Users\Leon\Desktop\uglov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9702"/>
            <a:ext cx="2375020" cy="2381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Задаци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BA" dirty="0" smtClean="0"/>
              <a:t>Зашто су ова два четвороугла названа правоугаоницима?</a:t>
            </a:r>
            <a:endParaRPr lang="sr-Latn-BA" dirty="0"/>
          </a:p>
        </p:txBody>
      </p:sp>
      <p:pic>
        <p:nvPicPr>
          <p:cNvPr id="6147" name="Picture 3" descr="C:\Users\Leon\Desktop\1_5254fd02987745254fd02987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67694"/>
            <a:ext cx="1907009" cy="1430257"/>
          </a:xfrm>
          <a:prstGeom prst="rect">
            <a:avLst/>
          </a:prstGeom>
          <a:noFill/>
        </p:spPr>
      </p:pic>
      <p:pic>
        <p:nvPicPr>
          <p:cNvPr id="6148" name="Picture 4" descr="C:\Users\Leon\Desktop\pravougaonik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067694"/>
            <a:ext cx="2850282" cy="14581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386789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sr-Cyrl-BA" dirty="0" smtClean="0"/>
              <a:t> Зато што имају сва четири права угла.</a:t>
            </a:r>
          </a:p>
          <a:p>
            <a:pPr>
              <a:buFont typeface="Arial" pitchFamily="34" charset="0"/>
              <a:buChar char="•"/>
            </a:pP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ЗАДАТАК ЗА САМОСТАЛАН РАД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BA" dirty="0" smtClean="0"/>
              <a:t>У </a:t>
            </a:r>
            <a:r>
              <a:rPr lang="sr-Latn-BA" dirty="0" smtClean="0"/>
              <a:t>,,</a:t>
            </a:r>
            <a:r>
              <a:rPr lang="sr-Cyrl-BA" dirty="0" smtClean="0"/>
              <a:t>Радн</a:t>
            </a:r>
            <a:r>
              <a:rPr lang="sr-Latn-BA" dirty="0" smtClean="0"/>
              <a:t>o</a:t>
            </a:r>
            <a:r>
              <a:rPr lang="sr-Cyrl-BA" smtClean="0"/>
              <a:t>м </a:t>
            </a:r>
            <a:r>
              <a:rPr lang="sr-Cyrl-BA" dirty="0" smtClean="0"/>
              <a:t>листу </a:t>
            </a:r>
            <a:r>
              <a:rPr lang="sr-Cyrl-BA" smtClean="0"/>
              <a:t>из математике” </a:t>
            </a:r>
            <a:r>
              <a:rPr lang="sr-Cyrl-BA" dirty="0" smtClean="0"/>
              <a:t>урадити 41. страницу.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703</TotalTime>
  <Words>215</Words>
  <Application>Microsoft Office PowerPoint</Application>
  <PresentationFormat>On-screen Show (16:9)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МАТЕМАТИКА</vt:lpstr>
      <vt:lpstr>УГАО</vt:lpstr>
      <vt:lpstr>ОБИЉЕЖАВАЊЕ УГЛА</vt:lpstr>
      <vt:lpstr>Врсте углова</vt:lpstr>
      <vt:lpstr>ЗАДАЦИ</vt:lpstr>
      <vt:lpstr>ЗАДАЦИ</vt:lpstr>
      <vt:lpstr>Задаци</vt:lpstr>
      <vt:lpstr>Задаци</vt:lpstr>
      <vt:lpstr>ЗАДАТАК ЗА САМОСТАЛАН 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УГАО</dc:title>
  <dc:creator>Leon</dc:creator>
  <cp:lastModifiedBy>Leon</cp:lastModifiedBy>
  <cp:revision>75</cp:revision>
  <dcterms:created xsi:type="dcterms:W3CDTF">2021-02-10T19:21:54Z</dcterms:created>
  <dcterms:modified xsi:type="dcterms:W3CDTF">2021-02-15T20:25:09Z</dcterms:modified>
</cp:coreProperties>
</file>