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5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EFE3"/>
    <a:srgbClr val="FAC6F4"/>
    <a:srgbClr val="F3D7FB"/>
    <a:srgbClr val="FFCCFF"/>
    <a:srgbClr val="FFFFCC"/>
    <a:srgbClr val="FFCCCC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30" autoAdjust="0"/>
    <p:restoredTop sz="94660"/>
  </p:normalViewPr>
  <p:slideViewPr>
    <p:cSldViewPr snapToGrid="0">
      <p:cViewPr varScale="1">
        <p:scale>
          <a:sx n="83" d="100"/>
          <a:sy n="83" d="100"/>
        </p:scale>
        <p:origin x="7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17A3A-B82A-40C1-8ACB-AA26517CD38F}" type="datetimeFigureOut">
              <a:rPr lang="sr-Latn-RS" smtClean="0"/>
              <a:t>16.2.2021.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3AE1B-2081-452E-A984-6BAC41B3A106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00743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7C79-8C4A-4AB1-A16B-63B7E661F7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E03FF-5949-4AB3-AB38-D158B08E43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1F45F-D135-41E6-8DEF-1DF55757C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A2DC0D-3A27-44B3-81C5-1B62A717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5643D-7E78-459B-BFBE-F5F6ADBE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477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3FB65-D6F2-4462-A13B-6787920F4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87E38C-3421-4254-A225-F304AD4762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A589F2-9BC3-4A93-BE69-F3489E48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6770BF-1209-416A-98C3-AC4C4309A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150AED-8F81-4A5F-8169-DBF2EBA0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49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59804D-B4D4-4BEA-A79C-B563FB782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B3DC02-7B2E-44C9-B0A1-9224CE4757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D3641-AC18-4B26-A8F9-1A0D4CD1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D4390-CCF0-4EC2-84EE-03145233F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14932-2841-416D-B72B-14F35986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78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3F085-0132-4D3F-A223-0C1E846F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D6B14-30E6-416D-B34F-5B8F1B745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7B8EE-7CD3-497A-871C-87834BD5A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40D59-D28C-4E77-BA88-33CB3D4CB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0A791-8557-4CE7-A8C9-F2671A923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18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DDE43-7D3A-4943-B6D5-A5F42E52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F204B3-8BF1-4B53-913C-F05E841FD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9D035-A079-4F56-A2FB-9AC1E7458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7D4AA0-681A-4BA8-ADA2-55E7F3CB9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0D847-B5D3-4592-A1C0-82B7B96F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660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03AAC-21C0-4127-A063-3262C1237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07DAE-8DC9-4852-96FC-987AD44217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D605E-1D4E-4246-AF37-8A85E4097A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BDEB52-CDCA-475D-B034-7028B1271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E05760-AF05-4042-8ED9-977FD9E4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EF2865-9D46-4E5D-A337-43B0859C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2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63BF3-EBAF-4540-B631-E6909810D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E277B2-686B-43DF-BF51-CB3EEC944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8AFFA-A4C2-4BC4-9EE5-E6DB9AF8C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BB0C4-5B40-406F-A72B-F63BFECFDE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5F440D-1033-447F-A28D-208973A36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7170CE-EB96-429E-8816-A0EFE6E1F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BC2651-56A1-4714-B8D5-5C7A0E6E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A05E5C-DFBD-470C-ACB3-107C8238A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33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0C047-A7E9-4DB3-B3C1-77C53F17A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C32CF-5E20-461D-B02E-AC1659C85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00FA45-0A22-408C-8466-1BADB14EC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48A369-3771-439F-BC3C-2DFB8026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34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159C5F-C795-4F15-8AFB-EABA86509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044367-4A08-4258-B0FD-5CE02D76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5F65D1-749E-4B41-BABD-0FF38D662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057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D31E-566F-492F-B226-8DBEFAF3E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F5D52-4C4A-4040-BFB3-6ACFDDD34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B4B8E5-3608-4B6C-B25C-3DF9FFA06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ED25F-9FB8-4818-9577-E515FBEB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29D656-2E65-4CA6-8D51-3C5A8573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7C3AFC-F2C3-4680-B221-85102BBBC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88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8BB11-D869-4857-9417-9E997241B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943B19-25F8-49FA-A65E-B77D13528B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CCAF06-368A-4E4C-9012-3FCF76BFB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272D6-114F-4131-B076-384898B54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2/16/2021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2C5FE2-F5B0-4C7F-A6A6-8EF03D2CE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2C134-68F0-4CF5-83D4-883DFC436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413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3D798B-E51D-4E44-ABE5-76315B53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E9F214-DC0C-430C-ACBE-8787B8A2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4E93D-41CC-4718-9703-A00B64A1BA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2/16/2021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91907-C996-4891-8508-8521E3288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509F0-1502-4C9F-8B0E-A419FFDF71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63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f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B0C14-C5D9-4482-A131-390C5B077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2" y="655782"/>
            <a:ext cx="9567948" cy="2122343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sr-Cyrl-BA" sz="7200" dirty="0">
                <a:solidFill>
                  <a:schemeClr val="tx1"/>
                </a:solidFill>
              </a:rPr>
              <a:t> </a:t>
            </a:r>
            <a:r>
              <a:rPr lang="sr-Cyrl-BA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НЕРВНИ СИСТЕМ</a:t>
            </a:r>
            <a:endParaRPr lang="sr-Latn-R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31E4B8-2E45-4080-AF99-684CBB0DF7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6400" y="4546456"/>
            <a:ext cx="10196945" cy="1655762"/>
          </a:xfrm>
        </p:spPr>
        <p:txBody>
          <a:bodyPr>
            <a:normAutofit/>
          </a:bodyPr>
          <a:lstStyle/>
          <a:p>
            <a:pPr algn="l"/>
            <a:endParaRPr lang="sr-Cyrl-BA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Cyrl-B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Познавање природе - 5. разред</a:t>
            </a:r>
            <a:endParaRPr lang="sr-Latn-R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430B96-AD10-4D2D-800A-AADC46D6D7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9325" y="4766553"/>
            <a:ext cx="2352675" cy="19431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64063E-DA34-4146-8E59-01C2498EAC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518" y="3230330"/>
            <a:ext cx="1976037" cy="18355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88BCF2-6D78-4BEA-8F66-F6F7F4F7B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6" y="92435"/>
            <a:ext cx="2604548" cy="17363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087482-E583-4248-84B2-5B4F658C88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67138" y="-2643"/>
            <a:ext cx="2249619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17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C904273-00DB-4B88-B0F0-6FBA7369F986}"/>
              </a:ext>
            </a:extLst>
          </p:cNvPr>
          <p:cNvSpPr txBox="1"/>
          <p:nvPr/>
        </p:nvSpPr>
        <p:spPr>
          <a:xfrm>
            <a:off x="4036291" y="1080409"/>
            <a:ext cx="3879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dirty="0">
                <a:latin typeface="Times New Roman" panose="02020603050405020304" pitchFamily="18" charset="0"/>
              </a:rPr>
              <a:t>Задатак за самосталан рад: </a:t>
            </a:r>
            <a:endParaRPr lang="sr-Cyrl-BA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D9287A-DFF8-43B8-B5F8-F4BFFECC177E}"/>
              </a:ext>
            </a:extLst>
          </p:cNvPr>
          <p:cNvSpPr txBox="1"/>
          <p:nvPr/>
        </p:nvSpPr>
        <p:spPr>
          <a:xfrm>
            <a:off x="1237674" y="2567709"/>
            <a:ext cx="96242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</a:rPr>
              <a:t>Више информација о нервном систему можете пронаћи у уџбенику 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„Познавањe природе“ за 5. разред. </a:t>
            </a:r>
          </a:p>
          <a:p>
            <a:r>
              <a:rPr lang="ru-RU" sz="2400" dirty="0">
                <a:latin typeface="Times New Roman" panose="02020603050405020304" pitchFamily="18" charset="0"/>
              </a:rPr>
              <a:t>Прочитајте текст на странама: 127. и 128.</a:t>
            </a:r>
            <a:endParaRPr lang="sr-Cyrl-B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7F2987-2798-4D33-BA54-4D6065A93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4600575"/>
            <a:ext cx="48768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36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FE3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5C62FD1-B8CD-468B-ADC1-8133492C7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687" y="1303078"/>
            <a:ext cx="5320495" cy="49222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F9B6A5D-D598-4546-9B49-D2F0896CFD4C}"/>
              </a:ext>
            </a:extLst>
          </p:cNvPr>
          <p:cNvSpPr txBox="1"/>
          <p:nvPr/>
        </p:nvSpPr>
        <p:spPr>
          <a:xfrm>
            <a:off x="1634835" y="29964"/>
            <a:ext cx="1001683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B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Нервни систем управља радом свих органа у нашем организму.</a:t>
            </a:r>
            <a:endParaRPr lang="sr-Latn-R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E8194-0089-433E-ABA9-1956DD775409}"/>
              </a:ext>
            </a:extLst>
          </p:cNvPr>
          <p:cNvSpPr txBox="1"/>
          <p:nvPr/>
        </p:nvSpPr>
        <p:spPr>
          <a:xfrm>
            <a:off x="4636656" y="1169765"/>
            <a:ext cx="696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endParaRPr lang="sr-Latn-R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101CB9-1FCA-450C-A002-5B7A7075B4A7}"/>
              </a:ext>
            </a:extLst>
          </p:cNvPr>
          <p:cNvSpPr txBox="1"/>
          <p:nvPr/>
        </p:nvSpPr>
        <p:spPr>
          <a:xfrm>
            <a:off x="3398982" y="1672410"/>
            <a:ext cx="1822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Чине га: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6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93D7AED-5998-49CA-9CD1-F4BB93EAAC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2052" y="1403143"/>
            <a:ext cx="4812956" cy="2808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2E2B07-8B1B-4914-BAB6-30602815233F}"/>
              </a:ext>
            </a:extLst>
          </p:cNvPr>
          <p:cNvSpPr txBox="1"/>
          <p:nvPr/>
        </p:nvSpPr>
        <p:spPr>
          <a:xfrm>
            <a:off x="364605" y="434111"/>
            <a:ext cx="11005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Мозак је смјештен у лобањи и тако заштићен костима.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B962F9-339B-4E75-BF68-7AA7B6A2F89E}"/>
              </a:ext>
            </a:extLst>
          </p:cNvPr>
          <p:cNvSpPr txBox="1"/>
          <p:nvPr/>
        </p:nvSpPr>
        <p:spPr>
          <a:xfrm>
            <a:off x="5325572" y="2391741"/>
            <a:ext cx="67047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Површина великог мозга је наборана, сиве је боје и зове се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кора великог мозга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Cyrl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03E559-FE68-4A65-82F6-3B0E1D461095}"/>
              </a:ext>
            </a:extLst>
          </p:cNvPr>
          <p:cNvSpPr txBox="1"/>
          <p:nvPr/>
        </p:nvSpPr>
        <p:spPr>
          <a:xfrm>
            <a:off x="5405986" y="3765062"/>
            <a:ext cx="65439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Испод коре је бијела нервна маса.</a:t>
            </a:r>
          </a:p>
          <a:p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96E5EC9-8FC4-4A25-803A-17C00099D126}"/>
              </a:ext>
            </a:extLst>
          </p:cNvPr>
          <p:cNvSpPr txBox="1"/>
          <p:nvPr/>
        </p:nvSpPr>
        <p:spPr>
          <a:xfrm>
            <a:off x="5325573" y="1138650"/>
            <a:ext cx="646002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B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Чини га много дијелова, али је највећи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Cyrl-BA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велики мозак</a:t>
            </a:r>
            <a:r>
              <a:rPr kumimoji="0" lang="sr-Cyrl-B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72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9CF507-435E-465D-BE90-2F0725BDD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1950" y="1743231"/>
            <a:ext cx="3755461" cy="337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5015DB4-DF67-4C8C-895B-6AC0CA4E212F}"/>
              </a:ext>
            </a:extLst>
          </p:cNvPr>
          <p:cNvSpPr txBox="1"/>
          <p:nvPr/>
        </p:nvSpPr>
        <p:spPr>
          <a:xfrm>
            <a:off x="186884" y="444448"/>
            <a:ext cx="12005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Велики мозак је подијељен на два једнака дијела</a:t>
            </a:r>
            <a:r>
              <a:rPr lang="sr-Cyrl-B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1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BB6F97-A3A9-44CF-9FE7-CAFBFD39B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09" y="436484"/>
            <a:ext cx="4824203" cy="4202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476FBA-C36B-4FC5-8E45-810D91869E42}"/>
              </a:ext>
            </a:extLst>
          </p:cNvPr>
          <p:cNvSpPr txBox="1"/>
          <p:nvPr/>
        </p:nvSpPr>
        <p:spPr>
          <a:xfrm>
            <a:off x="5029199" y="1042779"/>
            <a:ext cx="70334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мозак се надовезује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кичмена мождина  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која пролази кроз кичмени стуб.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E9B2DA-04D9-44BD-8652-A99689F26DC7}"/>
              </a:ext>
            </a:extLst>
          </p:cNvPr>
          <p:cNvSpPr txBox="1"/>
          <p:nvPr/>
        </p:nvSpPr>
        <p:spPr>
          <a:xfrm>
            <a:off x="5116749" y="2322952"/>
            <a:ext cx="67514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Кичмена мождина управља радњама без утицаја наше воље.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30A66CF-22A0-4B7E-AF43-23BA00F82523}"/>
              </a:ext>
            </a:extLst>
          </p:cNvPr>
          <p:cNvCxnSpPr/>
          <p:nvPr/>
        </p:nvCxnSpPr>
        <p:spPr>
          <a:xfrm>
            <a:off x="3433864" y="2898843"/>
            <a:ext cx="1857983" cy="161479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FE608F0-A858-4EDD-922A-9047036E64DB}"/>
              </a:ext>
            </a:extLst>
          </p:cNvPr>
          <p:cNvSpPr txBox="1"/>
          <p:nvPr/>
        </p:nvSpPr>
        <p:spPr>
          <a:xfrm>
            <a:off x="5116749" y="4513634"/>
            <a:ext cx="17217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кичмена </a:t>
            </a:r>
          </a:p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мождина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992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4D6033-4CEE-4E8C-87A6-97F19185C4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24873" y="1815372"/>
            <a:ext cx="4257964" cy="33708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DE55B4-BB84-4A91-9C90-2B7497AB461A}"/>
              </a:ext>
            </a:extLst>
          </p:cNvPr>
          <p:cNvSpPr txBox="1"/>
          <p:nvPr/>
        </p:nvSpPr>
        <p:spPr>
          <a:xfrm>
            <a:off x="332509" y="295565"/>
            <a:ext cx="115269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Од мозга и кичмене мождине полазе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нерви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гранају се по цијелом тијелу.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F4E7705-0452-470B-B17E-12129A524496}"/>
              </a:ext>
            </a:extLst>
          </p:cNvPr>
          <p:cNvCxnSpPr/>
          <p:nvPr/>
        </p:nvCxnSpPr>
        <p:spPr>
          <a:xfrm flipH="1">
            <a:off x="1330035" y="4498087"/>
            <a:ext cx="628073" cy="137621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C1F4339-C7BD-4FBF-83B6-A51214E51BE9}"/>
              </a:ext>
            </a:extLst>
          </p:cNvPr>
          <p:cNvSpPr txBox="1"/>
          <p:nvPr/>
        </p:nvSpPr>
        <p:spPr>
          <a:xfrm>
            <a:off x="914400" y="5751896"/>
            <a:ext cx="1117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860CCB-1D50-4CE8-8472-BFEA5D4512EE}"/>
              </a:ext>
            </a:extLst>
          </p:cNvPr>
          <p:cNvSpPr txBox="1"/>
          <p:nvPr/>
        </p:nvSpPr>
        <p:spPr>
          <a:xfrm>
            <a:off x="5089238" y="1584539"/>
            <a:ext cx="6483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Преко нерава мозак управља радом свих органа.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1E6E88D-41E0-4D24-ACC1-0A4949381943}"/>
              </a:ext>
            </a:extLst>
          </p:cNvPr>
          <p:cNvSpPr txBox="1"/>
          <p:nvPr/>
        </p:nvSpPr>
        <p:spPr>
          <a:xfrm>
            <a:off x="5089238" y="2642680"/>
            <a:ext cx="69778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Нерви су веза мозга и остатка тијела.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D17A18-50D9-4D46-8239-344E32E31FA3}"/>
              </a:ext>
            </a:extLst>
          </p:cNvPr>
          <p:cNvSpPr txBox="1"/>
          <p:nvPr/>
        </p:nvSpPr>
        <p:spPr>
          <a:xfrm>
            <a:off x="5089238" y="3931654"/>
            <a:ext cx="61144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Ако дође до оштећења или прекида нерва мозак више не може управљати тим органом.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395C2C-FEC0-47A9-BFF7-8C74BC87023B}"/>
              </a:ext>
            </a:extLst>
          </p:cNvPr>
          <p:cNvSpPr txBox="1"/>
          <p:nvPr/>
        </p:nvSpPr>
        <p:spPr>
          <a:xfrm>
            <a:off x="2623128" y="249643"/>
            <a:ext cx="594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Болести нервног система: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927FC-BA03-4BD2-805B-00E396084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514" y="4075967"/>
            <a:ext cx="1575861" cy="161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651683-9153-46E0-9BAC-D749881F5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540" y="4075967"/>
            <a:ext cx="1865746" cy="161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BCDB81-D787-498D-9A37-7CC6A207D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7776" y="4075967"/>
            <a:ext cx="1575861" cy="161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12EBF52-2BD6-4E54-8996-3B1D4879C0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3127" y="4075967"/>
            <a:ext cx="1653309" cy="161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5A9985B-BCD2-41D7-8304-A096E2CC29F7}"/>
              </a:ext>
            </a:extLst>
          </p:cNvPr>
          <p:cNvSpPr txBox="1"/>
          <p:nvPr/>
        </p:nvSpPr>
        <p:spPr>
          <a:xfrm>
            <a:off x="628074" y="1034473"/>
            <a:ext cx="1100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ru-RU" sz="2400" dirty="0">
                <a:latin typeface="Times New Roman" panose="02020603050405020304" pitchFamily="18" charset="0"/>
              </a:rPr>
              <a:t>губитак памћења, мождани удар, менингитис, епилепсија, нервоза, несаница и др.</a:t>
            </a:r>
            <a:endParaRPr lang="ru-RU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61C4E0-0CAB-4860-B856-7C9958760D23}"/>
              </a:ext>
            </a:extLst>
          </p:cNvPr>
          <p:cNvSpPr txBox="1"/>
          <p:nvPr/>
        </p:nvSpPr>
        <p:spPr>
          <a:xfrm>
            <a:off x="2828456" y="186600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i="0" u="none" strike="noStrike" dirty="0">
                <a:effectLst/>
                <a:latin typeface="Times New Roman" panose="02020603050405020304" pitchFamily="18" charset="0"/>
              </a:rPr>
              <a:t>Узроци поремећаја рада нервног система: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F04D02-1B19-47B9-BA35-2F1032381F70}"/>
              </a:ext>
            </a:extLst>
          </p:cNvPr>
          <p:cNvSpPr txBox="1"/>
          <p:nvPr/>
        </p:nvSpPr>
        <p:spPr>
          <a:xfrm>
            <a:off x="554182" y="2393868"/>
            <a:ext cx="110005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неправилан  начин исхране, неактивност, претјеран замор, стрес, цигарете, алкохол, дрога и др. </a:t>
            </a:r>
            <a:endParaRPr lang="ru-RU" sz="2400" b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br>
              <a:rPr lang="ru-RU" dirty="0"/>
            </a:br>
            <a:endParaRPr lang="sr-Latn-RS" dirty="0"/>
          </a:p>
        </p:txBody>
      </p:sp>
      <p:pic>
        <p:nvPicPr>
          <p:cNvPr id="1026" name="Picture 2" descr="Image result for nepravilan način ishrane">
            <a:extLst>
              <a:ext uri="{FF2B5EF4-FFF2-40B4-BE49-F238E27FC236}">
                <a16:creationId xmlns:a16="http://schemas.microsoft.com/office/drawing/2014/main" id="{4ABE7774-411F-48C5-B561-3A9D9597F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64" y="4075967"/>
            <a:ext cx="2206786" cy="16163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7919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6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E535F4-5C1C-4188-8DCB-88131DA5F797}"/>
              </a:ext>
            </a:extLst>
          </p:cNvPr>
          <p:cNvSpPr txBox="1"/>
          <p:nvPr/>
        </p:nvSpPr>
        <p:spPr>
          <a:xfrm>
            <a:off x="3131126" y="166255"/>
            <a:ext cx="50430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Њега и заштита нервног система</a:t>
            </a:r>
            <a:endParaRPr lang="sr-Latn-R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66C7A6-45EB-4544-AADC-52860411F2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075348" y="1885548"/>
            <a:ext cx="3812704" cy="304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45B3E97-5E33-4AE4-A10E-4A004022F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6" y="4195618"/>
            <a:ext cx="3278991" cy="2179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1952F98-9521-4B05-BB2D-676595B2D9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8563" y="4195617"/>
            <a:ext cx="3408218" cy="2179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8C8DCA-FEA4-47ED-B63F-825DF3833287}"/>
              </a:ext>
            </a:extLst>
          </p:cNvPr>
          <p:cNvSpPr txBox="1"/>
          <p:nvPr/>
        </p:nvSpPr>
        <p:spPr>
          <a:xfrm>
            <a:off x="591914" y="685219"/>
            <a:ext cx="10584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ru-RU" sz="2400" b="0" i="0" u="none" strike="noStrike" dirty="0">
                <a:effectLst/>
                <a:latin typeface="Times New Roman" panose="02020603050405020304" pitchFamily="18" charset="0"/>
              </a:rPr>
              <a:t>задраве животне навике, умјерена физичка активност, правилна и здрава исхрана, редовно спавање </a:t>
            </a:r>
            <a:r>
              <a:rPr lang="ru-RU" sz="2400" b="0" i="0" u="none" strike="noStrike">
                <a:effectLst/>
                <a:latin typeface="Times New Roman" panose="02020603050405020304" pitchFamily="18" charset="0"/>
              </a:rPr>
              <a:t>и боравак </a:t>
            </a:r>
            <a:r>
              <a:rPr lang="ru-RU" sz="2400" b="0" i="0" u="none" strike="noStrike" dirty="0">
                <a:effectLst/>
                <a:latin typeface="Times New Roman" panose="02020603050405020304" pitchFamily="18" charset="0"/>
              </a:rPr>
              <a:t>на свјежем ваздуху, избјегавање стресних ситуација, неконзумирање: алкохола, цигарета и дроге.</a:t>
            </a:r>
            <a:endParaRPr lang="ru-RU" sz="2400" b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381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F4A15D-DEE7-4612-A202-F4D8AB2803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463" y="1393542"/>
            <a:ext cx="8521430" cy="38004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EE1C7E6-F06C-4ABA-A722-0A5D74CE7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0" y="5257800"/>
            <a:ext cx="2857500" cy="1600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90071D-6004-4180-9890-BAE95D482D46}"/>
              </a:ext>
            </a:extLst>
          </p:cNvPr>
          <p:cNvSpPr txBox="1"/>
          <p:nvPr/>
        </p:nvSpPr>
        <p:spPr>
          <a:xfrm>
            <a:off x="406400" y="498764"/>
            <a:ext cx="112221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би се нервни систем правилно развијао, треба га вјежбати (много читати, размишљати и </a:t>
            </a:r>
            <a:r>
              <a:rPr lang="sr-Cyrl-BA" sz="2400">
                <a:latin typeface="Times New Roman" panose="02020603050405020304" pitchFamily="18" charset="0"/>
                <a:cs typeface="Times New Roman" panose="02020603050405020304" pitchFamily="18" charset="0"/>
              </a:rPr>
              <a:t>учити).</a:t>
            </a:r>
            <a:endParaRPr lang="sr-Latn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23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runge 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2167</TotalTime>
  <Words>282</Words>
  <Application>Microsoft Office PowerPoint</Application>
  <PresentationFormat>Widescreen</PresentationFormat>
  <Paragraphs>33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 НЕРВНИ СИСТЕМ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нервни систем</dc:title>
  <dc:creator>w10</dc:creator>
  <cp:lastModifiedBy>w10</cp:lastModifiedBy>
  <cp:revision>85</cp:revision>
  <dcterms:created xsi:type="dcterms:W3CDTF">2021-02-12T10:49:55Z</dcterms:created>
  <dcterms:modified xsi:type="dcterms:W3CDTF">2021-02-16T18:48:36Z</dcterms:modified>
</cp:coreProperties>
</file>