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4" r:id="rId3"/>
    <p:sldId id="275" r:id="rId4"/>
    <p:sldId id="276" r:id="rId5"/>
    <p:sldId id="279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A4DB7B"/>
    <a:srgbClr val="BFF3CB"/>
    <a:srgbClr val="006600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44595" y="1862048"/>
            <a:ext cx="6878806" cy="298543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22000" endPos="45500" dir="5400000" sy="-100000" algn="bl" rotWithShape="0"/>
                </a:effectLst>
              </a:rPr>
              <a:t>IMPERATIVO</a:t>
            </a:r>
          </a:p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22000" endPos="45500" dir="5400000" sy="-100000" algn="bl" rotWithShape="0"/>
                </a:effectLst>
              </a:rPr>
              <a:t>con i pronomi diretti</a:t>
            </a:r>
          </a:p>
          <a:p>
            <a:pPr algn="ctr"/>
            <a:r>
              <a:rPr lang="sr-Latn-BA" sz="4000" b="1" dirty="0" smtClean="0">
                <a:ln w="22225" cap="flat" cmpd="sng">
                  <a:gradFill>
                    <a:gsLst>
                      <a:gs pos="0">
                        <a:srgbClr val="A4DB7B"/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Imperativ sa </a:t>
            </a:r>
          </a:p>
          <a:p>
            <a:pPr algn="ctr"/>
            <a:r>
              <a:rPr lang="sr-Latn-BA" sz="4000" b="1" dirty="0" smtClean="0">
                <a:ln w="22225" cap="flat" cmpd="sng">
                  <a:gradFill>
                    <a:gsLst>
                      <a:gs pos="0">
                        <a:srgbClr val="A4DB7B"/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objekatskim zamjenicama</a:t>
            </a:r>
          </a:p>
        </p:txBody>
      </p:sp>
    </p:spTree>
    <p:extLst>
      <p:ext uri="{BB962C8B-B14F-4D97-AF65-F5344CB8AC3E}">
        <p14:creationId xmlns=""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20" y="822960"/>
            <a:ext cx="9866659" cy="5183850"/>
          </a:xfrm>
        </p:spPr>
      </p:pic>
      <p:sp>
        <p:nvSpPr>
          <p:cNvPr id="3" name="TextBox 2"/>
          <p:cNvSpPr txBox="1"/>
          <p:nvPr/>
        </p:nvSpPr>
        <p:spPr>
          <a:xfrm>
            <a:off x="1610311" y="1013356"/>
            <a:ext cx="651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+mj-lt"/>
                <a:ea typeface="SimSun" panose="02010600030101010101" pitchFamily="2" charset="-122"/>
              </a:rPr>
              <a:t>Ripasso del</a:t>
            </a:r>
            <a:r>
              <a:rPr lang="it-IT" sz="2000" b="1" dirty="0" smtClean="0">
                <a:latin typeface="+mj-lt"/>
                <a:ea typeface="SimSun" panose="02010600030101010101" pitchFamily="2" charset="-122"/>
              </a:rPr>
              <a:t>l’</a:t>
            </a:r>
            <a:r>
              <a:rPr lang="bs-Latn-BA" sz="2000" b="1" dirty="0" smtClean="0">
                <a:ea typeface="SimSun" panose="02010600030101010101" pitchFamily="2" charset="-122"/>
              </a:rPr>
              <a:t>imperativo</a:t>
            </a:r>
            <a:r>
              <a:rPr lang="bs-Latn-BA" sz="2000" dirty="0" smtClean="0">
                <a:ea typeface="SimSun" panose="02010600030101010101" pitchFamily="2" charset="-122"/>
              </a:rPr>
              <a:t> </a:t>
            </a:r>
            <a:r>
              <a:rPr lang="bs-Latn-BA" sz="2000" b="1" dirty="0" smtClean="0">
                <a:ea typeface="SimSun" panose="02010600030101010101" pitchFamily="2" charset="-122"/>
              </a:rPr>
              <a:t>diretto</a:t>
            </a:r>
            <a:r>
              <a:rPr lang="bs-Latn-BA" sz="2000" dirty="0" smtClean="0">
                <a:ea typeface="SimSun" panose="02010600030101010101" pitchFamily="2" charset="-122"/>
              </a:rPr>
              <a:t> dei verbi re</a:t>
            </a:r>
            <a:r>
              <a:rPr lang="bs-Latn-BA" sz="2000" dirty="0" smtClean="0"/>
              <a:t>golari</a:t>
            </a:r>
            <a:r>
              <a:rPr lang="it-IT" sz="2000" dirty="0" smtClean="0"/>
              <a:t>:</a:t>
            </a:r>
            <a:endParaRPr lang="bs-Latn-BA" sz="2000" dirty="0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9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96834"/>
            <a:ext cx="10972800" cy="5329330"/>
          </a:xfrm>
        </p:spPr>
        <p:txBody>
          <a:bodyPr/>
          <a:lstStyle/>
          <a:p>
            <a:r>
              <a:rPr lang="it-IT" sz="2000" dirty="0" smtClean="0"/>
              <a:t>Ripasso de</a:t>
            </a:r>
            <a:r>
              <a:rPr lang="it-IT" sz="2000" b="1" dirty="0" smtClean="0"/>
              <a:t>i p</a:t>
            </a:r>
            <a:r>
              <a:rPr lang="sr-Latn-RS" sz="2000" b="1" dirty="0" smtClean="0"/>
              <a:t>ronomi diretti</a:t>
            </a:r>
            <a:r>
              <a:rPr lang="sr-Latn-RS" sz="2000" dirty="0" smtClean="0"/>
              <a:t>, forme toniche e </a:t>
            </a:r>
            <a:r>
              <a:rPr lang="sr-Latn-RS" sz="2000" dirty="0" smtClean="0"/>
              <a:t>atone</a:t>
            </a:r>
            <a:r>
              <a:rPr lang="sr-Latn-RS" sz="2000" dirty="0" smtClean="0"/>
              <a:t>:</a:t>
            </a:r>
            <a:endParaRPr lang="en-US" sz="2000" dirty="0"/>
          </a:p>
        </p:txBody>
      </p:sp>
      <p:pic>
        <p:nvPicPr>
          <p:cNvPr id="4" name="Picture 3" descr="pronomidiretti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15" y="1277110"/>
            <a:ext cx="9535885" cy="50738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6" y="783771"/>
            <a:ext cx="10202093" cy="5342393"/>
          </a:xfrm>
        </p:spPr>
        <p:txBody>
          <a:bodyPr/>
          <a:lstStyle/>
          <a:p>
            <a:r>
              <a:rPr lang="sr-Latn-RS" dirty="0" smtClean="0"/>
              <a:t>Quando si usa l’imperativo con </a:t>
            </a:r>
            <a:r>
              <a:rPr lang="sr-Latn-RS" u="sng" dirty="0" smtClean="0"/>
              <a:t>un pronome diretto, questo si mette</a:t>
            </a:r>
            <a:r>
              <a:rPr lang="sr-Latn-RS" b="1" u="sng" dirty="0" smtClean="0"/>
              <a:t> dopo </a:t>
            </a:r>
            <a:r>
              <a:rPr lang="sr-Latn-RS" u="sng" dirty="0" smtClean="0"/>
              <a:t>l’imperativo </a:t>
            </a:r>
            <a:r>
              <a:rPr lang="sr-Latn-RS" dirty="0" smtClean="0"/>
              <a:t>e forma con esso </a:t>
            </a:r>
            <a:r>
              <a:rPr lang="sr-Latn-RS" b="1" dirty="0" smtClean="0"/>
              <a:t>una sola parola</a:t>
            </a:r>
            <a:r>
              <a:rPr lang="sr-Latn-RS" dirty="0" smtClean="0"/>
              <a:t>.</a:t>
            </a:r>
          </a:p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T</a:t>
            </a:r>
            <a:r>
              <a:rPr lang="sr-Latn-RS" dirty="0" smtClean="0"/>
              <a:t>u prendi </a:t>
            </a:r>
            <a:r>
              <a:rPr lang="sr-Latn-RS" u="sng" dirty="0" smtClean="0"/>
              <a:t>una mela</a:t>
            </a:r>
            <a:r>
              <a:rPr lang="sr-Latn-RS" dirty="0" smtClean="0"/>
              <a:t>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			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sr-Latn-R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prendi</a:t>
            </a:r>
            <a:r>
              <a:rPr lang="sr-Latn-RS" dirty="0" smtClean="0"/>
              <a:t>. &gt;  </a:t>
            </a:r>
            <a:r>
              <a:rPr lang="sr-Latn-RS" sz="4000" b="1" dirty="0" smtClean="0"/>
              <a:t>Prendi</a:t>
            </a:r>
            <a:r>
              <a:rPr lang="sr-Latn-R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sr-Latn-RS" sz="4000" b="1" dirty="0" smtClean="0"/>
              <a:t>!</a:t>
            </a:r>
            <a:endParaRPr lang="en-US" sz="4000" b="1" dirty="0"/>
          </a:p>
        </p:txBody>
      </p:sp>
      <p:sp>
        <p:nvSpPr>
          <p:cNvPr id="6" name="Down Arrow 5"/>
          <p:cNvSpPr/>
          <p:nvPr/>
        </p:nvSpPr>
        <p:spPr>
          <a:xfrm>
            <a:off x="4023361" y="3487783"/>
            <a:ext cx="261257" cy="679269"/>
          </a:xfrm>
          <a:prstGeom prst="downArrow">
            <a:avLst/>
          </a:prstGeom>
          <a:solidFill>
            <a:srgbClr val="A4DB7B"/>
          </a:solidFill>
          <a:ln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86" y="470581"/>
            <a:ext cx="10258697" cy="927145"/>
          </a:xfrm>
        </p:spPr>
        <p:txBody>
          <a:bodyPr/>
          <a:lstStyle/>
          <a:p>
            <a:pPr algn="l"/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Esempi:							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it-IT" sz="2400" b="1" i="1" dirty="0" smtClean="0">
                <a:solidFill>
                  <a:srgbClr val="F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però</a:t>
            </a:r>
            <a:r>
              <a:rPr lang="it-IT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      	(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negativa)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371599"/>
            <a:ext cx="10994571" cy="4754565"/>
          </a:xfrm>
        </p:spPr>
        <p:txBody>
          <a:bodyPr/>
          <a:lstStyle/>
          <a:p>
            <a:r>
              <a:rPr lang="sr-Latn-RS" sz="2800" dirty="0" smtClean="0"/>
              <a:t>Chiudi </a:t>
            </a:r>
            <a:r>
              <a:rPr lang="sr-Latn-RS" sz="2800" u="sng" dirty="0" smtClean="0"/>
              <a:t>il libro</a:t>
            </a:r>
            <a:r>
              <a:rPr lang="sr-Latn-RS" sz="2800" dirty="0" smtClean="0"/>
              <a:t>! &gt; Chiudi</a:t>
            </a:r>
            <a:r>
              <a:rPr lang="sr-Latn-RS" sz="2800" b="1" dirty="0" smtClean="0">
                <a:solidFill>
                  <a:srgbClr val="F60000"/>
                </a:solidFill>
              </a:rPr>
              <a:t>lo</a:t>
            </a:r>
            <a:r>
              <a:rPr lang="sr-Latn-RS" sz="2800" dirty="0" smtClean="0"/>
              <a:t>!</a:t>
            </a:r>
            <a:r>
              <a:rPr lang="it-IT" sz="2800" dirty="0" smtClean="0"/>
              <a:t>				Non </a:t>
            </a: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chiuder</a:t>
            </a:r>
            <a:r>
              <a:rPr lang="it-IT" sz="2800" dirty="0" smtClean="0">
                <a:solidFill>
                  <a:srgbClr val="F60000"/>
                </a:solidFill>
              </a:rPr>
              <a:t>lo</a:t>
            </a:r>
            <a:r>
              <a:rPr lang="it-IT" sz="2800" dirty="0" smtClean="0"/>
              <a:t>!</a:t>
            </a:r>
            <a:endParaRPr lang="sr-Latn-RS" sz="2800" dirty="0" smtClean="0"/>
          </a:p>
          <a:p>
            <a:r>
              <a:rPr lang="sr-Latn-RS" sz="2800" dirty="0" smtClean="0"/>
              <a:t>Mangia </a:t>
            </a:r>
            <a:r>
              <a:rPr lang="sr-Latn-RS" sz="2800" u="sng" dirty="0" smtClean="0"/>
              <a:t>la mela</a:t>
            </a:r>
            <a:r>
              <a:rPr lang="sr-Latn-RS" sz="2800" dirty="0" smtClean="0"/>
              <a:t>! &gt; Mangia</a:t>
            </a:r>
            <a:r>
              <a:rPr lang="sr-Latn-RS" sz="2800" b="1" dirty="0" smtClean="0">
                <a:solidFill>
                  <a:srgbClr val="F60000"/>
                </a:solidFill>
              </a:rPr>
              <a:t>la</a:t>
            </a:r>
            <a:r>
              <a:rPr lang="sr-Latn-RS" sz="2800" dirty="0" smtClean="0"/>
              <a:t>!</a:t>
            </a:r>
            <a:r>
              <a:rPr lang="it-IT" sz="2800" dirty="0" smtClean="0"/>
              <a:t>			Non </a:t>
            </a: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mangiar</a:t>
            </a:r>
            <a:r>
              <a:rPr lang="it-IT" sz="2800" dirty="0" smtClean="0">
                <a:solidFill>
                  <a:srgbClr val="F60000"/>
                </a:solidFill>
              </a:rPr>
              <a:t>la</a:t>
            </a:r>
            <a:r>
              <a:rPr lang="it-IT" sz="2800" dirty="0" smtClean="0"/>
              <a:t>!</a:t>
            </a:r>
          </a:p>
          <a:p>
            <a:r>
              <a:rPr lang="it-IT" sz="2800" dirty="0" smtClean="0"/>
              <a:t>Porta </a:t>
            </a:r>
            <a:r>
              <a:rPr lang="it-IT" sz="2800" u="sng" dirty="0" smtClean="0"/>
              <a:t>i bicchieri</a:t>
            </a:r>
            <a:r>
              <a:rPr lang="it-IT" sz="2800" dirty="0" smtClean="0"/>
              <a:t>! &gt; Porta</a:t>
            </a:r>
            <a:r>
              <a:rPr lang="it-IT" sz="2800" b="1" dirty="0" smtClean="0">
                <a:solidFill>
                  <a:srgbClr val="F60000"/>
                </a:solidFill>
              </a:rPr>
              <a:t>li</a:t>
            </a:r>
            <a:r>
              <a:rPr lang="it-IT" sz="2800" dirty="0" smtClean="0"/>
              <a:t>!				Non </a:t>
            </a: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portar</a:t>
            </a:r>
            <a:r>
              <a:rPr lang="it-IT" sz="2800" dirty="0" smtClean="0">
                <a:solidFill>
                  <a:srgbClr val="F60000"/>
                </a:solidFill>
              </a:rPr>
              <a:t>li</a:t>
            </a:r>
            <a:r>
              <a:rPr lang="it-IT" sz="2800" dirty="0" smtClean="0"/>
              <a:t>!</a:t>
            </a:r>
            <a:endParaRPr lang="sr-Latn-RS" sz="2800" dirty="0" smtClean="0"/>
          </a:p>
          <a:p>
            <a:r>
              <a:rPr lang="sr-Latn-RS" sz="2800" dirty="0" smtClean="0"/>
              <a:t>Prendi queste </a:t>
            </a:r>
            <a:r>
              <a:rPr lang="sr-Latn-RS" sz="2800" u="sng" dirty="0" smtClean="0"/>
              <a:t>penne</a:t>
            </a:r>
            <a:r>
              <a:rPr lang="sr-Latn-RS" sz="2800" dirty="0" smtClean="0"/>
              <a:t>! &gt; Prendi</a:t>
            </a:r>
            <a:r>
              <a:rPr lang="sr-Latn-RS" sz="2800" b="1" dirty="0" smtClean="0">
                <a:solidFill>
                  <a:srgbClr val="F60000"/>
                </a:solidFill>
              </a:rPr>
              <a:t>le</a:t>
            </a:r>
            <a:r>
              <a:rPr lang="sr-Latn-RS" sz="2800" dirty="0" smtClean="0"/>
              <a:t>!</a:t>
            </a:r>
            <a:r>
              <a:rPr lang="it-IT" sz="2800" dirty="0" smtClean="0"/>
              <a:t>		Non </a:t>
            </a: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prender</a:t>
            </a:r>
            <a:r>
              <a:rPr lang="it-IT" sz="2800" dirty="0" smtClean="0">
                <a:solidFill>
                  <a:srgbClr val="F60000"/>
                </a:solidFill>
              </a:rPr>
              <a:t>le</a:t>
            </a:r>
            <a:r>
              <a:rPr lang="it-IT" sz="2800" dirty="0" smtClean="0"/>
              <a:t>!</a:t>
            </a:r>
            <a:endParaRPr lang="en-US" sz="2800" dirty="0" smtClean="0"/>
          </a:p>
          <a:p>
            <a:r>
              <a:rPr lang="sr-Latn-RS" sz="2800" dirty="0" smtClean="0"/>
              <a:t>Chiamiamo </a:t>
            </a:r>
            <a:r>
              <a:rPr lang="sr-Latn-RS" sz="2800" u="sng" dirty="0" smtClean="0"/>
              <a:t>Giovanni</a:t>
            </a:r>
            <a:r>
              <a:rPr lang="sr-Latn-RS" sz="2800" dirty="0" smtClean="0"/>
              <a:t>! &gt; Chiamiamo</a:t>
            </a:r>
            <a:r>
              <a:rPr lang="sr-Latn-RS" sz="2800" b="1" dirty="0" smtClean="0">
                <a:solidFill>
                  <a:srgbClr val="F60000"/>
                </a:solidFill>
              </a:rPr>
              <a:t>lo</a:t>
            </a:r>
            <a:r>
              <a:rPr lang="sr-Latn-RS" sz="2800" dirty="0" smtClean="0"/>
              <a:t>!</a:t>
            </a:r>
            <a:r>
              <a:rPr lang="it-IT" sz="2800" dirty="0" smtClean="0"/>
              <a:t>		Non chiamiamo</a:t>
            </a:r>
            <a:r>
              <a:rPr lang="it-IT" sz="2800" dirty="0" smtClean="0">
                <a:solidFill>
                  <a:srgbClr val="F60000"/>
                </a:solidFill>
              </a:rPr>
              <a:t>lo</a:t>
            </a:r>
            <a:r>
              <a:rPr lang="it-IT" sz="2800" dirty="0" smtClean="0"/>
              <a:t>!</a:t>
            </a:r>
            <a:endParaRPr lang="sr-Latn-RS" sz="2800" dirty="0" smtClean="0"/>
          </a:p>
          <a:p>
            <a:r>
              <a:rPr lang="sr-Latn-RS" sz="2800" dirty="0" smtClean="0"/>
              <a:t>Aprite </a:t>
            </a:r>
            <a:r>
              <a:rPr lang="sr-Latn-RS" sz="2800" u="sng" dirty="0" smtClean="0"/>
              <a:t>la porta</a:t>
            </a:r>
            <a:r>
              <a:rPr lang="sr-Latn-RS" sz="2800" dirty="0" smtClean="0"/>
              <a:t>! &gt; Aprite</a:t>
            </a:r>
            <a:r>
              <a:rPr lang="sr-Latn-RS" sz="2800" b="1" dirty="0" smtClean="0">
                <a:solidFill>
                  <a:srgbClr val="F60000"/>
                </a:solidFill>
              </a:rPr>
              <a:t>la</a:t>
            </a:r>
            <a:r>
              <a:rPr lang="sr-Latn-RS" sz="2800" dirty="0" smtClean="0"/>
              <a:t>!</a:t>
            </a:r>
            <a:r>
              <a:rPr lang="it-IT" sz="2800" dirty="0" smtClean="0"/>
              <a:t>				Non aprite</a:t>
            </a:r>
            <a:r>
              <a:rPr lang="it-IT" sz="2800" dirty="0" smtClean="0">
                <a:solidFill>
                  <a:srgbClr val="F60000"/>
                </a:solidFill>
              </a:rPr>
              <a:t>la</a:t>
            </a:r>
            <a:r>
              <a:rPr lang="it-IT" sz="2800" dirty="0" smtClean="0"/>
              <a:t>!</a:t>
            </a:r>
            <a:endParaRPr lang="sr-Latn-RS" sz="2800" dirty="0" smtClean="0"/>
          </a:p>
          <a:p>
            <a:r>
              <a:rPr lang="sr-Latn-RS" sz="2800" dirty="0" smtClean="0"/>
              <a:t>Lavate </a:t>
            </a:r>
            <a:r>
              <a:rPr lang="sr-Latn-RS" sz="2800" u="sng" dirty="0" smtClean="0"/>
              <a:t>i piatti</a:t>
            </a:r>
            <a:r>
              <a:rPr lang="sr-Latn-RS" sz="2800" dirty="0" smtClean="0"/>
              <a:t>! &gt; Lavate</a:t>
            </a:r>
            <a:r>
              <a:rPr lang="sr-Latn-RS" sz="2800" b="1" dirty="0" smtClean="0">
                <a:solidFill>
                  <a:srgbClr val="F60000"/>
                </a:solidFill>
              </a:rPr>
              <a:t>li</a:t>
            </a:r>
            <a:r>
              <a:rPr lang="sr-Latn-RS" sz="2800" dirty="0" smtClean="0"/>
              <a:t>!</a:t>
            </a:r>
            <a:r>
              <a:rPr lang="it-IT" sz="2800" dirty="0" smtClean="0"/>
              <a:t>				Non lavate</a:t>
            </a:r>
            <a:r>
              <a:rPr lang="it-IT" sz="2800" dirty="0" smtClean="0">
                <a:solidFill>
                  <a:srgbClr val="F60000"/>
                </a:solidFill>
              </a:rPr>
              <a:t>li</a:t>
            </a:r>
            <a:r>
              <a:rPr lang="it-IT" sz="2800" dirty="0" smtClean="0"/>
              <a:t>!</a:t>
            </a:r>
          </a:p>
          <a:p>
            <a:pPr>
              <a:buNone/>
            </a:pPr>
            <a:r>
              <a:rPr lang="it-IT" sz="2800" dirty="0" smtClean="0"/>
              <a:t>								</a:t>
            </a:r>
            <a:r>
              <a:rPr lang="it-IT" sz="1800" dirty="0" smtClean="0"/>
              <a:t>* Per la 2° persona Sg. </a:t>
            </a:r>
          </a:p>
          <a:p>
            <a:pPr>
              <a:buNone/>
            </a:pPr>
            <a:r>
              <a:rPr lang="it-IT" sz="1800" dirty="0" smtClean="0"/>
              <a:t>								</a:t>
            </a:r>
            <a:r>
              <a:rPr lang="it-IT" sz="2000" b="1" u="sng" dirty="0" smtClean="0"/>
              <a:t>non</a:t>
            </a:r>
            <a:r>
              <a:rPr lang="it-IT" sz="2000" u="sng" dirty="0" smtClean="0"/>
              <a:t> +</a:t>
            </a:r>
            <a:r>
              <a:rPr lang="it-IT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INFINITO </a:t>
            </a:r>
            <a:r>
              <a:rPr lang="it-IT" sz="2000" u="sng" dirty="0" smtClean="0"/>
              <a:t>+ </a:t>
            </a:r>
            <a:r>
              <a:rPr lang="it-IT" sz="2000" u="sng" dirty="0" smtClean="0">
                <a:solidFill>
                  <a:srgbClr val="FF0000"/>
                </a:solidFill>
              </a:rPr>
              <a:t>pronome atono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1202"/>
          </a:xfrm>
        </p:spPr>
        <p:txBody>
          <a:bodyPr/>
          <a:lstStyle/>
          <a:p>
            <a:pPr algn="l"/>
            <a:r>
              <a:rPr lang="it-IT" sz="2800" b="1" i="1" dirty="0" smtClean="0"/>
              <a:t>L’imperativo con i verbi irregolari: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>
              <a:buNone/>
            </a:pPr>
            <a:r>
              <a:rPr lang="it-IT" sz="2400" dirty="0" smtClean="0"/>
              <a:t>Con la 2° persona Sg. (TU), i </a:t>
            </a:r>
            <a:r>
              <a:rPr lang="it-IT" sz="2400" dirty="0" smtClean="0"/>
              <a:t>segu</a:t>
            </a:r>
            <a:r>
              <a:rPr lang="sr-Latn-RS" sz="2400" smtClean="0"/>
              <a:t>e</a:t>
            </a:r>
            <a:r>
              <a:rPr lang="it-IT" sz="2400" smtClean="0"/>
              <a:t>nti </a:t>
            </a:r>
            <a:r>
              <a:rPr lang="it-IT" sz="2400" dirty="0" smtClean="0"/>
              <a:t>verbi hanno due forme possibili: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Dare </a:t>
            </a:r>
            <a:r>
              <a:rPr lang="it-IT" u="sng" dirty="0" smtClean="0"/>
              <a:t>l’aiuto</a:t>
            </a:r>
            <a:r>
              <a:rPr lang="it-IT" dirty="0" smtClean="0"/>
              <a:t>.		Da’ + </a:t>
            </a:r>
            <a:r>
              <a:rPr lang="it-IT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</a:t>
            </a:r>
            <a:r>
              <a:rPr lang="it-IT" dirty="0" smtClean="0"/>
              <a:t> = da</a:t>
            </a:r>
            <a:r>
              <a:rPr lang="it-IT" b="1" dirty="0" smtClean="0"/>
              <a:t>ll</a:t>
            </a:r>
            <a:r>
              <a:rPr lang="it-IT" dirty="0" smtClean="0"/>
              <a:t>o!</a:t>
            </a:r>
          </a:p>
          <a:p>
            <a:pPr>
              <a:buNone/>
            </a:pPr>
            <a:r>
              <a:rPr lang="it-IT" dirty="0" smtClean="0"/>
              <a:t>Dire </a:t>
            </a:r>
            <a:r>
              <a:rPr lang="it-IT" u="sng" dirty="0" smtClean="0"/>
              <a:t>la verità</a:t>
            </a:r>
            <a:r>
              <a:rPr lang="it-IT" dirty="0" smtClean="0"/>
              <a:t>. 		Di’ + </a:t>
            </a:r>
            <a:r>
              <a:rPr lang="it-IT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it-IT" dirty="0" smtClean="0"/>
              <a:t>  =  di</a:t>
            </a:r>
            <a:r>
              <a:rPr lang="it-IT" b="1" dirty="0" smtClean="0"/>
              <a:t>ll</a:t>
            </a:r>
            <a:r>
              <a:rPr lang="it-IT" dirty="0" smtClean="0"/>
              <a:t>a!</a:t>
            </a:r>
          </a:p>
          <a:p>
            <a:pPr>
              <a:buNone/>
            </a:pPr>
            <a:r>
              <a:rPr lang="it-IT" dirty="0" smtClean="0"/>
              <a:t>Fare </a:t>
            </a:r>
            <a:r>
              <a:rPr lang="it-IT" u="sng" dirty="0" smtClean="0"/>
              <a:t>un favore</a:t>
            </a:r>
            <a:r>
              <a:rPr lang="it-IT" dirty="0" smtClean="0"/>
              <a:t>.	Fa’ + </a:t>
            </a:r>
            <a:r>
              <a:rPr lang="it-IT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</a:t>
            </a:r>
            <a:r>
              <a:rPr lang="it-IT" dirty="0" smtClean="0"/>
              <a:t>  = fa</a:t>
            </a:r>
            <a:r>
              <a:rPr lang="it-IT" b="1" dirty="0" smtClean="0"/>
              <a:t>ll</a:t>
            </a:r>
            <a:r>
              <a:rPr lang="it-IT" dirty="0" smtClean="0"/>
              <a:t>o!</a:t>
            </a:r>
          </a:p>
          <a:p>
            <a:pPr>
              <a:buNone/>
            </a:pPr>
            <a:endParaRPr lang="it-IT" sz="2000" i="1" dirty="0" smtClean="0"/>
          </a:p>
          <a:p>
            <a:pPr>
              <a:buNone/>
            </a:pPr>
            <a:r>
              <a:rPr lang="it-IT" sz="2000" i="1" dirty="0" smtClean="0"/>
              <a:t>*Nello stesso modo su questi verbi si attaccano altri pronomi atoni, e si dice per esempio:</a:t>
            </a:r>
            <a:endParaRPr lang="it-IT" sz="2000" dirty="0" smtClean="0"/>
          </a:p>
          <a:p>
            <a:pPr>
              <a:buNone/>
            </a:pPr>
            <a:r>
              <a:rPr lang="it-IT" sz="2400" b="1" i="1" dirty="0" smtClean="0"/>
              <a:t>Dammi </a:t>
            </a:r>
            <a:r>
              <a:rPr lang="it-IT" sz="2400" i="1" dirty="0" smtClean="0"/>
              <a:t>una mano; </a:t>
            </a:r>
            <a:r>
              <a:rPr lang="it-IT" sz="2400" b="1" i="1" dirty="0" smtClean="0"/>
              <a:t>Stammi </a:t>
            </a:r>
            <a:r>
              <a:rPr lang="it-IT" sz="2400" i="1" dirty="0" smtClean="0"/>
              <a:t>bene; </a:t>
            </a:r>
            <a:r>
              <a:rPr lang="it-IT" sz="2400" b="1" i="1" dirty="0" smtClean="0"/>
              <a:t>Vacci</a:t>
            </a:r>
            <a:r>
              <a:rPr lang="it-IT" sz="2400" i="1" dirty="0" smtClean="0"/>
              <a:t> piano…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3774" y="1724297"/>
          <a:ext cx="10626630" cy="744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26"/>
                <a:gridCol w="2125326"/>
                <a:gridCol w="2125326"/>
                <a:gridCol w="2125326"/>
                <a:gridCol w="2125326"/>
              </a:tblGrid>
              <a:tr h="37882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STARE 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4DB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DARE 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4DB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4DB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ANDARE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4DB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FARE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4DB7B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Stai =</a:t>
                      </a:r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sta’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F3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Dai=</a:t>
                      </a:r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da’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F3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Dici =</a:t>
                      </a:r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di’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F3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Vai = va’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F3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Fai = fa’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BFF3CB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55726" y="3017519"/>
            <a:ext cx="195942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/>
              <a:t>“L” del pronome si raddoppia!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3600" b="1" dirty="0" smtClean="0"/>
              <a:t>Compito: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5475"/>
            <a:ext cx="10972800" cy="478069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Riscrivete le frasi che seguono e finite il compito come nell’esempio.</a:t>
            </a:r>
          </a:p>
          <a:p>
            <a:pPr>
              <a:buNone/>
            </a:pPr>
            <a:r>
              <a:rPr lang="it-IT" i="1" dirty="0" smtClean="0"/>
              <a:t>Es. Pulisci </a:t>
            </a:r>
            <a:r>
              <a:rPr lang="it-IT" i="1" u="sng" dirty="0" smtClean="0"/>
              <a:t>le scarpe</a:t>
            </a:r>
            <a:r>
              <a:rPr lang="it-IT" i="1" dirty="0" smtClean="0"/>
              <a:t>. &gt; </a:t>
            </a:r>
            <a:r>
              <a:rPr lang="it-IT" i="1" u="sng" dirty="0" smtClean="0"/>
              <a:t>Pulisci</a:t>
            </a:r>
            <a:r>
              <a:rPr lang="it-IT" b="1" i="1" u="sng" dirty="0" smtClean="0"/>
              <a:t>le</a:t>
            </a:r>
            <a:r>
              <a:rPr lang="it-IT" i="1" dirty="0" smtClean="0"/>
              <a:t> bene.</a:t>
            </a:r>
          </a:p>
          <a:p>
            <a:r>
              <a:rPr lang="it-IT" sz="2800" dirty="0" smtClean="0"/>
              <a:t>Prendi </a:t>
            </a:r>
            <a:r>
              <a:rPr lang="it-IT" sz="2800" u="sng" dirty="0" smtClean="0"/>
              <a:t>il caffè</a:t>
            </a:r>
            <a:r>
              <a:rPr lang="it-IT" sz="2800" dirty="0" smtClean="0"/>
              <a:t>. 		_____________ (prendere, tu) caldo.</a:t>
            </a:r>
          </a:p>
          <a:p>
            <a:r>
              <a:rPr lang="it-IT" sz="2800" dirty="0" smtClean="0"/>
              <a:t>Bevi </a:t>
            </a:r>
            <a:r>
              <a:rPr lang="it-IT" sz="2800" u="sng" dirty="0" smtClean="0"/>
              <a:t>l’acqua</a:t>
            </a:r>
            <a:r>
              <a:rPr lang="it-IT" sz="2800" dirty="0" smtClean="0"/>
              <a:t>.		_____________ (bere, tu) al tempo.</a:t>
            </a:r>
          </a:p>
          <a:p>
            <a:r>
              <a:rPr lang="it-IT" sz="2800" dirty="0" smtClean="0"/>
              <a:t>Mangiamo </a:t>
            </a:r>
            <a:r>
              <a:rPr lang="it-IT" sz="2800" u="sng" dirty="0" smtClean="0"/>
              <a:t>le pizze</a:t>
            </a:r>
            <a:r>
              <a:rPr lang="it-IT" sz="2800" dirty="0" smtClean="0"/>
              <a:t>.	_____________ (mangiare, noi) </a:t>
            </a:r>
            <a:r>
              <a:rPr lang="sr-Latn-RS" sz="2800" dirty="0" smtClean="0"/>
              <a:t>i</a:t>
            </a:r>
            <a:r>
              <a:rPr lang="it-IT" sz="2800" dirty="0" smtClean="0"/>
              <a:t>nsieme</a:t>
            </a:r>
            <a:r>
              <a:rPr lang="it-IT" sz="2800" dirty="0" smtClean="0"/>
              <a:t>.</a:t>
            </a:r>
          </a:p>
          <a:p>
            <a:r>
              <a:rPr lang="it-IT" sz="2800" dirty="0" smtClean="0"/>
              <a:t>Comprate </a:t>
            </a:r>
            <a:r>
              <a:rPr lang="it-IT" sz="2800" u="sng" dirty="0" smtClean="0"/>
              <a:t>la carne</a:t>
            </a:r>
            <a:r>
              <a:rPr lang="it-IT" sz="2800" dirty="0" smtClean="0"/>
              <a:t>.	_____________ </a:t>
            </a:r>
            <a:r>
              <a:rPr lang="sr-Latn-RS" sz="2800" dirty="0" smtClean="0"/>
              <a:t>(</a:t>
            </a:r>
            <a:r>
              <a:rPr lang="it-IT" sz="2800" dirty="0" smtClean="0"/>
              <a:t>comprare</a:t>
            </a:r>
            <a:r>
              <a:rPr lang="it-IT" sz="2800" dirty="0" smtClean="0"/>
              <a:t>, voi) domani.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None/>
            </a:pPr>
            <a:r>
              <a:rPr lang="it-IT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Grazie della vostra attenzione!</a:t>
            </a:r>
          </a:p>
          <a:p>
            <a:pPr algn="ctr">
              <a:buNone/>
            </a:pPr>
            <a:r>
              <a:rPr lang="it-IT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ARRIVEDERCI…</a:t>
            </a:r>
            <a:endParaRPr lang="en-US" sz="6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4" name="Picture 3" descr="bb4013a8bf8e712e33d50c4a0e5609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2734" y="3587569"/>
            <a:ext cx="2257334" cy="23851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833</TotalTime>
  <Words>156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Slide 1</vt:lpstr>
      <vt:lpstr>Slide 2</vt:lpstr>
      <vt:lpstr>Slide 3</vt:lpstr>
      <vt:lpstr>Slide 4</vt:lpstr>
      <vt:lpstr>Esempi:             però               (forma negativa)</vt:lpstr>
      <vt:lpstr>L’imperativo con i verbi irregolari:</vt:lpstr>
      <vt:lpstr>Compito: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user</cp:lastModifiedBy>
  <cp:revision>85</cp:revision>
  <dcterms:created xsi:type="dcterms:W3CDTF">2020-04-02T22:06:08Z</dcterms:created>
  <dcterms:modified xsi:type="dcterms:W3CDTF">2021-02-14T18:22:35Z</dcterms:modified>
</cp:coreProperties>
</file>