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9458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198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532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38359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2067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55594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0619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7987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2401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6267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4718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581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639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6435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2431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706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BA033-1C9A-4F18-8B1C-63C7EA209A44}" type="datetimeFigureOut">
              <a:rPr lang="sr-Latn-RS" smtClean="0"/>
              <a:t>24.2.2021.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14B522-02CE-41D2-8540-EADF2FE7A88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9988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8898" y="4612767"/>
            <a:ext cx="5424518" cy="827692"/>
          </a:xfrm>
        </p:spPr>
        <p:txBody>
          <a:bodyPr/>
          <a:lstStyle/>
          <a:p>
            <a:r>
              <a:rPr lang="sr-Latn-RS" sz="6600" dirty="0" smtClean="0"/>
              <a:t>Espressioni di gioia, rammarico o disappunto</a:t>
            </a:r>
            <a:endParaRPr lang="sr-Latn-RS" sz="6600" dirty="0"/>
          </a:p>
        </p:txBody>
      </p:sp>
      <p:sp>
        <p:nvSpPr>
          <p:cNvPr id="4" name="AutoShape 2" descr="Novi objekti &quot;Naše radosti&quot; | (Vesti - 02. 10. 2013) Subotica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pic>
        <p:nvPicPr>
          <p:cNvPr id="1034" name="Picture 10" descr="Sreća se krije svugdje - Asim Bešl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310" y="388497"/>
            <a:ext cx="3085769" cy="189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2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50" y="115603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8800" b="1" dirty="0" smtClean="0">
                <a:solidFill>
                  <a:srgbClr val="00B050"/>
                </a:solidFill>
                <a:latin typeface="Bahnschrift Light SemiCondensed" panose="020B0502040204020203" pitchFamily="34" charset="0"/>
              </a:rPr>
              <a:t>GRAZIE</a:t>
            </a:r>
            <a:r>
              <a:rPr lang="sr-Latn-RS" sz="8800" b="1" dirty="0" smtClean="0">
                <a:latin typeface="Bahnschrift Light SemiCondensed" panose="020B0502040204020203" pitchFamily="34" charset="0"/>
              </a:rPr>
              <a:t> PER </a:t>
            </a:r>
            <a:r>
              <a:rPr lang="sr-Latn-RS" sz="8800" b="1" dirty="0" smtClean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L’ATTENZIONE!</a:t>
            </a:r>
            <a:endParaRPr lang="sr-Latn-RS" sz="8800" b="1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7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760" y="1310583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Esprimere gioia:</a:t>
            </a:r>
          </a:p>
          <a:p>
            <a:r>
              <a:rPr lang="sr-Latn-RS" dirty="0" smtClean="0"/>
              <a:t>Che bella idea!</a:t>
            </a:r>
          </a:p>
          <a:p>
            <a:r>
              <a:rPr lang="sr-Latn-RS" dirty="0" smtClean="0"/>
              <a:t>Che bella sorpresa!</a:t>
            </a:r>
          </a:p>
          <a:p>
            <a:r>
              <a:rPr lang="sr-Latn-RS" dirty="0" smtClean="0"/>
              <a:t>Che fortuna!</a:t>
            </a:r>
          </a:p>
          <a:p>
            <a:r>
              <a:rPr lang="sr-Latn-RS" dirty="0" smtClean="0"/>
              <a:t>Che bella giornata!</a:t>
            </a:r>
          </a:p>
          <a:p>
            <a:r>
              <a:rPr lang="sr-Latn-RS" dirty="0" smtClean="0"/>
              <a:t>Che bella notizia!</a:t>
            </a:r>
          </a:p>
          <a:p>
            <a:r>
              <a:rPr lang="sr-Latn-RS" dirty="0" smtClean="0"/>
              <a:t>Che meraviglia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>
                <a:solidFill>
                  <a:srgbClr val="FFFF00"/>
                </a:solidFill>
              </a:rPr>
              <a:t>Che bello! Desideravo proprio un maglione di questo colore!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FFFF00"/>
                </a:solidFill>
              </a:rPr>
              <a:t>Che meraviglia! Abbiamo fatto bene a venire in montagna!</a:t>
            </a:r>
          </a:p>
          <a:p>
            <a:pPr marL="0" indent="0">
              <a:buNone/>
            </a:pPr>
            <a:endParaRPr lang="sr-Latn-R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896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638" y="1168915"/>
            <a:ext cx="8596668" cy="3880773"/>
          </a:xfrm>
        </p:spPr>
        <p:txBody>
          <a:bodyPr/>
          <a:lstStyle/>
          <a:p>
            <a:r>
              <a:rPr lang="sr-Latn-RS" dirty="0" smtClean="0"/>
              <a:t>Esprimere rammarico, disappunto:</a:t>
            </a:r>
          </a:p>
          <a:p>
            <a:r>
              <a:rPr lang="sr-Latn-RS" dirty="0" smtClean="0"/>
              <a:t>Peccato!</a:t>
            </a:r>
          </a:p>
          <a:p>
            <a:r>
              <a:rPr lang="sr-Latn-RS" dirty="0" smtClean="0"/>
              <a:t>Che brutta notizia!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>
                <a:solidFill>
                  <a:srgbClr val="FFFF00"/>
                </a:solidFill>
              </a:rPr>
              <a:t>Che peccato, non ci sono più biscotti!</a:t>
            </a:r>
          </a:p>
          <a:p>
            <a:pPr marL="0" indent="0">
              <a:buNone/>
            </a:pPr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411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518" y="1220430"/>
            <a:ext cx="8596668" cy="3880773"/>
          </a:xfrm>
        </p:spPr>
        <p:txBody>
          <a:bodyPr/>
          <a:lstStyle/>
          <a:p>
            <a:r>
              <a:rPr lang="sr-Latn-RS" dirty="0" smtClean="0"/>
              <a:t>Cosa dite in queste situazioni:</a:t>
            </a:r>
          </a:p>
          <a:p>
            <a:endParaRPr lang="sr-Latn-RS" dirty="0"/>
          </a:p>
          <a:p>
            <a:r>
              <a:rPr lang="sr-Latn-RS" dirty="0" smtClean="0"/>
              <a:t>Non puoi andare con lui/lei al cinema</a:t>
            </a:r>
          </a:p>
          <a:p>
            <a:r>
              <a:rPr lang="sr-Latn-RS" dirty="0" smtClean="0"/>
              <a:t>Hai comprato il fumetto che cercavi da tempo</a:t>
            </a:r>
          </a:p>
          <a:p>
            <a:r>
              <a:rPr lang="sr-Latn-RS" dirty="0" smtClean="0"/>
              <a:t>Hai perso il tuo libro </a:t>
            </a:r>
          </a:p>
          <a:p>
            <a:r>
              <a:rPr lang="sr-Latn-RS" dirty="0" smtClean="0"/>
              <a:t>Pensi di organizzare una festa a casa tua </a:t>
            </a:r>
            <a:endParaRPr lang="sr-Latn-RS" dirty="0"/>
          </a:p>
        </p:txBody>
      </p:sp>
      <p:sp>
        <p:nvSpPr>
          <p:cNvPr id="6" name="Right Arrow 5"/>
          <p:cNvSpPr/>
          <p:nvPr/>
        </p:nvSpPr>
        <p:spPr>
          <a:xfrm>
            <a:off x="5473521" y="2202287"/>
            <a:ext cx="643944" cy="115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6439437" y="1931831"/>
            <a:ext cx="180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Peccato!</a:t>
            </a:r>
            <a:endParaRPr lang="sr-Latn-RS" dirty="0"/>
          </a:p>
        </p:txBody>
      </p:sp>
      <p:sp>
        <p:nvSpPr>
          <p:cNvPr id="8" name="Right Arrow 7"/>
          <p:cNvSpPr/>
          <p:nvPr/>
        </p:nvSpPr>
        <p:spPr>
          <a:xfrm>
            <a:off x="6117465" y="2511380"/>
            <a:ext cx="850005" cy="128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7199290" y="2434107"/>
            <a:ext cx="154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Che fortuna!</a:t>
            </a:r>
            <a:endParaRPr lang="sr-Latn-RS" dirty="0"/>
          </a:p>
        </p:txBody>
      </p:sp>
      <p:sp>
        <p:nvSpPr>
          <p:cNvPr id="10" name="Right Arrow 9"/>
          <p:cNvSpPr/>
          <p:nvPr/>
        </p:nvSpPr>
        <p:spPr>
          <a:xfrm>
            <a:off x="3554569" y="2910625"/>
            <a:ext cx="695459" cy="128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4494727" y="2803439"/>
            <a:ext cx="194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Peccato!</a:t>
            </a:r>
            <a:endParaRPr lang="sr-Latn-RS" dirty="0"/>
          </a:p>
        </p:txBody>
      </p:sp>
      <p:sp>
        <p:nvSpPr>
          <p:cNvPr id="12" name="Right Arrow 11"/>
          <p:cNvSpPr/>
          <p:nvPr/>
        </p:nvSpPr>
        <p:spPr>
          <a:xfrm>
            <a:off x="5615189" y="3412901"/>
            <a:ext cx="927278" cy="115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6787166" y="3283020"/>
            <a:ext cx="175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Che bella idea!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6962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86" y="1374978"/>
            <a:ext cx="8596668" cy="3880773"/>
          </a:xfrm>
        </p:spPr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Espressioni di sorpresa e incredulità:</a:t>
            </a:r>
          </a:p>
          <a:p>
            <a:endParaRPr lang="sr-Latn-RS" dirty="0">
              <a:solidFill>
                <a:srgbClr val="FFFF00"/>
              </a:solidFill>
            </a:endParaRPr>
          </a:p>
          <a:p>
            <a:r>
              <a:rPr lang="sr-Latn-RS" dirty="0" smtClean="0">
                <a:solidFill>
                  <a:srgbClr val="FFFF00"/>
                </a:solidFill>
              </a:rPr>
              <a:t>Stai scherzando?</a:t>
            </a:r>
          </a:p>
          <a:p>
            <a:r>
              <a:rPr lang="sr-Latn-RS" dirty="0" smtClean="0">
                <a:solidFill>
                  <a:srgbClr val="FFFF00"/>
                </a:solidFill>
              </a:rPr>
              <a:t>Davvero?</a:t>
            </a:r>
          </a:p>
          <a:p>
            <a:r>
              <a:rPr lang="sr-Latn-RS" dirty="0" smtClean="0">
                <a:solidFill>
                  <a:srgbClr val="FFFF00"/>
                </a:solidFill>
              </a:rPr>
              <a:t>Veramente?</a:t>
            </a:r>
          </a:p>
          <a:p>
            <a:r>
              <a:rPr lang="sr-Latn-RS" dirty="0" smtClean="0">
                <a:solidFill>
                  <a:srgbClr val="FFFF00"/>
                </a:solidFill>
              </a:rPr>
              <a:t>Dici sul serio?</a:t>
            </a:r>
          </a:p>
          <a:p>
            <a:r>
              <a:rPr lang="sr-Latn-RS" dirty="0" smtClean="0">
                <a:solidFill>
                  <a:srgbClr val="FFFF00"/>
                </a:solidFill>
              </a:rPr>
              <a:t>Non posso crederci!</a:t>
            </a:r>
          </a:p>
          <a:p>
            <a:pPr marL="0" indent="0">
              <a:buNone/>
            </a:pPr>
            <a:endParaRPr lang="sr-Latn-R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886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0175" y="721217"/>
            <a:ext cx="3812147" cy="53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2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8039" y="940158"/>
            <a:ext cx="4198513" cy="510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130" y="1146220"/>
            <a:ext cx="5618651" cy="45455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93228" y="1339403"/>
            <a:ext cx="30136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felice-srećan</a:t>
            </a:r>
            <a:endParaRPr lang="sr-Latn-RS" dirty="0"/>
          </a:p>
          <a:p>
            <a:r>
              <a:rPr lang="sr-Latn-RS" dirty="0"/>
              <a:t>s</a:t>
            </a:r>
            <a:r>
              <a:rPr lang="sr-Latn-RS" dirty="0" smtClean="0"/>
              <a:t>paventato-uplašen</a:t>
            </a:r>
          </a:p>
          <a:p>
            <a:r>
              <a:rPr lang="sr-Latn-RS" dirty="0"/>
              <a:t>a</a:t>
            </a:r>
            <a:r>
              <a:rPr lang="sr-Latn-RS" dirty="0" smtClean="0"/>
              <a:t>rrabbiato-ljut</a:t>
            </a:r>
          </a:p>
          <a:p>
            <a:r>
              <a:rPr lang="sr-Latn-RS" dirty="0"/>
              <a:t>e</a:t>
            </a:r>
            <a:r>
              <a:rPr lang="sr-Latn-RS" dirty="0" smtClean="0"/>
              <a:t>mozionato-uzbuđen</a:t>
            </a:r>
          </a:p>
          <a:p>
            <a:r>
              <a:rPr lang="sr-Latn-RS" dirty="0"/>
              <a:t>i</a:t>
            </a:r>
            <a:r>
              <a:rPr lang="sr-Latn-RS" dirty="0" smtClean="0"/>
              <a:t>mbarazzato-postiđen</a:t>
            </a:r>
          </a:p>
          <a:p>
            <a:r>
              <a:rPr lang="sr-Latn-RS" dirty="0"/>
              <a:t>t</a:t>
            </a:r>
            <a:r>
              <a:rPr lang="sr-Latn-RS" dirty="0" smtClean="0"/>
              <a:t>riste-tužan</a:t>
            </a:r>
          </a:p>
          <a:p>
            <a:r>
              <a:rPr lang="sr-Latn-RS" dirty="0"/>
              <a:t>s</a:t>
            </a:r>
            <a:r>
              <a:rPr lang="sr-Latn-RS" dirty="0" smtClean="0"/>
              <a:t>orpreso- iznenađen</a:t>
            </a:r>
          </a:p>
          <a:p>
            <a:r>
              <a:rPr lang="sr-Latn-RS" dirty="0"/>
              <a:t>c</a:t>
            </a:r>
            <a:r>
              <a:rPr lang="sr-Latn-RS" dirty="0" smtClean="0"/>
              <a:t>onfuso-zbunjen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964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881" y="1065884"/>
            <a:ext cx="8596668" cy="3880773"/>
          </a:xfrm>
        </p:spPr>
        <p:txBody>
          <a:bodyPr/>
          <a:lstStyle/>
          <a:p>
            <a:r>
              <a:rPr lang="sr-Latn-RS" dirty="0" smtClean="0"/>
              <a:t>COMPITO:</a:t>
            </a:r>
          </a:p>
          <a:p>
            <a:endParaRPr lang="sr-Latn-RS" dirty="0"/>
          </a:p>
          <a:p>
            <a:endParaRPr lang="sr-Latn-RS" dirty="0" smtClean="0"/>
          </a:p>
          <a:p>
            <a:r>
              <a:rPr lang="sr-Latn-RS" dirty="0" smtClean="0"/>
              <a:t>Libro di classe, pagina 40, esercizio numero 4.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3338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</TotalTime>
  <Words>165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Bahnschrift Light SemiCondensed</vt:lpstr>
      <vt:lpstr>Trebuchet MS</vt:lpstr>
      <vt:lpstr>Wingdings 3</vt:lpstr>
      <vt:lpstr>Facet</vt:lpstr>
      <vt:lpstr>Espressioni di gioia, rammarico o disappunto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Espressioni di gioia, rammarico o disappunto</dc:title>
  <dc:creator>RL</dc:creator>
  <cp:lastModifiedBy>RL</cp:lastModifiedBy>
  <cp:revision>6</cp:revision>
  <dcterms:created xsi:type="dcterms:W3CDTF">2021-02-24T05:50:09Z</dcterms:created>
  <dcterms:modified xsi:type="dcterms:W3CDTF">2021-02-24T08:14:57Z</dcterms:modified>
</cp:coreProperties>
</file>