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>
        <p:scale>
          <a:sx n="76" d="100"/>
          <a:sy n="76" d="100"/>
        </p:scale>
        <p:origin x="-1188" y="-60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51435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95250" y="2571750"/>
            <a:ext cx="51435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400050"/>
            <a:ext cx="5105400" cy="2151126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2654898"/>
            <a:ext cx="5114778" cy="825936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4918459"/>
            <a:ext cx="2002464" cy="170177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2AC670-7A0C-42DA-A4AF-4DBCE084ACC4}" type="datetimeFigureOut">
              <a:rPr lang="sr-Latn-CS" smtClean="0"/>
              <a:pPr/>
              <a:t>25.2.2021.</a:t>
            </a:fld>
            <a:endParaRPr lang="sr-Latn-B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4918460"/>
            <a:ext cx="2927722" cy="17145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r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4917186"/>
            <a:ext cx="588336" cy="17145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99920F-4E3C-4482-BCDF-6765100F82FE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2AC670-7A0C-42DA-A4AF-4DBCE084ACC4}" type="datetimeFigureOut">
              <a:rPr lang="sr-Latn-CS" smtClean="0"/>
              <a:pPr/>
              <a:t>25.2.2021.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99920F-4E3C-4482-BCDF-6765100F82FE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06217"/>
            <a:ext cx="1524000" cy="4388644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4918459"/>
            <a:ext cx="2002464" cy="170177"/>
          </a:xfrm>
        </p:spPr>
        <p:txBody>
          <a:bodyPr/>
          <a:lstStyle>
            <a:extLst/>
          </a:lstStyle>
          <a:p>
            <a:fld id="{B62AC670-7A0C-42DA-A4AF-4DBCE084ACC4}" type="datetimeFigureOut">
              <a:rPr lang="sr-Latn-CS" smtClean="0"/>
              <a:pPr/>
              <a:t>25.2.2021.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4917186"/>
            <a:ext cx="3657600" cy="171450"/>
          </a:xfrm>
        </p:spPr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4914900"/>
            <a:ext cx="588336" cy="1714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99920F-4E3C-4482-BCDF-6765100F82FE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2AC670-7A0C-42DA-A4AF-4DBCE084ACC4}" type="datetimeFigureOut">
              <a:rPr lang="sr-Latn-CS" smtClean="0"/>
              <a:pPr/>
              <a:t>25.2.2021.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99920F-4E3C-4482-BCDF-6765100F82FE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116378"/>
            <a:ext cx="6255488" cy="1021556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428751"/>
            <a:ext cx="6255488" cy="55763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4917607"/>
            <a:ext cx="2002464" cy="170177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2AC670-7A0C-42DA-A4AF-4DBCE084ACC4}" type="datetimeFigureOut">
              <a:rPr lang="sr-Latn-CS" smtClean="0"/>
              <a:pPr/>
              <a:t>25.2.2021.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4917608"/>
            <a:ext cx="2895600" cy="17145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4916334"/>
            <a:ext cx="588336" cy="171450"/>
          </a:xfrm>
        </p:spPr>
        <p:txBody>
          <a:bodyPr/>
          <a:lstStyle>
            <a:extLst/>
          </a:lstStyle>
          <a:p>
            <a:fld id="{A499920F-4E3C-4482-BCDF-6765100F82FE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030"/>
            <a:ext cx="7242048" cy="85725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520440" cy="3394472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200151"/>
            <a:ext cx="3520440" cy="3394472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2AC670-7A0C-42DA-A4AF-4DBCE084ACC4}" type="datetimeFigureOut">
              <a:rPr lang="sr-Latn-CS" smtClean="0"/>
              <a:pPr/>
              <a:t>25.2.2021.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99920F-4E3C-4482-BCDF-6765100F82FE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030"/>
            <a:ext cx="7242048" cy="85725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400550"/>
            <a:ext cx="3520440" cy="3429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4400550"/>
            <a:ext cx="3520440" cy="3429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283880"/>
            <a:ext cx="3520440" cy="308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283880"/>
            <a:ext cx="3520440" cy="308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2AC670-7A0C-42DA-A4AF-4DBCE084ACC4}" type="datetimeFigureOut">
              <a:rPr lang="sr-Latn-CS" smtClean="0"/>
              <a:pPr/>
              <a:t>25.2.2021.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99920F-4E3C-4482-BCDF-6765100F82FE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030"/>
            <a:ext cx="7242048" cy="85725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2AC670-7A0C-42DA-A4AF-4DBCE084ACC4}" type="datetimeFigureOut">
              <a:rPr lang="sr-Latn-CS" smtClean="0"/>
              <a:pPr/>
              <a:t>25.2.2021.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99920F-4E3C-4482-BCDF-6765100F82FE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2AC670-7A0C-42DA-A4AF-4DBCE084ACC4}" type="datetimeFigureOut">
              <a:rPr lang="sr-Latn-CS" smtClean="0"/>
              <a:pPr/>
              <a:t>25.2.2021.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99920F-4E3C-4482-BCDF-6765100F82FE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5897880" cy="88011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23062"/>
            <a:ext cx="5897880" cy="451884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239000" cy="32788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2AC670-7A0C-42DA-A4AF-4DBCE084ACC4}" type="datetimeFigureOut">
              <a:rPr lang="sr-Latn-CS" smtClean="0"/>
              <a:pPr/>
              <a:t>25.2.2021.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99920F-4E3C-4482-BCDF-6765100F82FE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9" y="753501"/>
            <a:ext cx="4319527" cy="323443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7" y="749112"/>
            <a:ext cx="4319527" cy="323443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857250"/>
            <a:ext cx="3429000" cy="154305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2462726"/>
            <a:ext cx="3429000" cy="144018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2AC670-7A0C-42DA-A4AF-4DBCE084ACC4}" type="datetimeFigureOut">
              <a:rPr lang="sr-Latn-CS" smtClean="0"/>
              <a:pPr/>
              <a:t>25.2.2021.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99920F-4E3C-4482-BCDF-6765100F82FE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780752"/>
            <a:ext cx="4206240" cy="315468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51435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240030"/>
            <a:ext cx="7239000" cy="85725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207062"/>
            <a:ext cx="7239000" cy="363474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4918459"/>
            <a:ext cx="2002464" cy="170177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62AC670-7A0C-42DA-A4AF-4DBCE084ACC4}" type="datetimeFigureOut">
              <a:rPr lang="sr-Latn-CS" smtClean="0"/>
              <a:pPr/>
              <a:t>25.2.2021.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4918460"/>
            <a:ext cx="3657600" cy="17145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r-Latn-B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4917186"/>
            <a:ext cx="588336" cy="17145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99920F-4E3C-4482-BCDF-6765100F82FE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Ријечи супротног значења</a:t>
            </a:r>
            <a:endParaRPr lang="sr-Latn-B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СРПСКИ ЈЕЗИК</a:t>
            </a:r>
          </a:p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sr-Latn-B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разред</a:t>
            </a:r>
            <a:endParaRPr lang="sr-Latn-B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extBox 1"/>
          <p:cNvSpPr txBox="1"/>
          <p:nvPr/>
        </p:nvSpPr>
        <p:spPr>
          <a:xfrm>
            <a:off x="0" y="1707654"/>
            <a:ext cx="8100392" cy="2708434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                                    </a:t>
            </a:r>
            <a:r>
              <a:rPr lang="sr-Cyrl-RS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МОЈ ДЈЕД</a:t>
            </a:r>
          </a:p>
          <a:p>
            <a:pPr algn="just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Мој дјед је</a:t>
            </a:r>
            <a:r>
              <a:rPr lang="sr-Cyrl-R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стар</a:t>
            </a:r>
            <a:r>
              <a:rPr lang="sr-Cyrl-R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sr-Cyrl-RS" sz="2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споро</a:t>
            </a:r>
            <a:r>
              <a:rPr lang="sr-Cyrl-R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хода. Кад је био </a:t>
            </a:r>
            <a:r>
              <a:rPr lang="sr-Cyrl-RS" sz="2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млад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ходао је </a:t>
            </a:r>
            <a:r>
              <a:rPr lang="sr-Cyrl-RS" sz="2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брзо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. Каже да је у младости био </a:t>
            </a:r>
            <a:r>
              <a:rPr lang="sr-Cyrl-RS" sz="2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виши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него сада и да је из дана у дан све </a:t>
            </a:r>
            <a:r>
              <a:rPr lang="sr-Cyrl-RS" sz="2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нижи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Често ми каже: „Дијете моје, </a:t>
            </a:r>
            <a:r>
              <a:rPr lang="sr-Cyrl-RS" sz="2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младост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је лијепа и треба уживати у њој, али и </a:t>
            </a:r>
            <a:r>
              <a:rPr lang="sr-Cyrl-RS" sz="2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старост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има својих љепота.”</a:t>
            </a:r>
          </a:p>
          <a:p>
            <a:endParaRPr lang="sr-Latn-BA" dirty="0"/>
          </a:p>
        </p:txBody>
      </p:sp>
      <p:pic>
        <p:nvPicPr>
          <p:cNvPr id="3" name="Picture 2" descr="d56cd25436d0d3f56ad2f143750f745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41481"/>
            <a:ext cx="1728192" cy="1966901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-20538"/>
            <a:ext cx="7103142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sr-Cyrl-RS" sz="2250" dirty="0" smtClean="0">
                <a:latin typeface="Times New Roman" pitchFamily="18" charset="0"/>
                <a:cs typeface="Times New Roman" pitchFamily="18" charset="0"/>
              </a:rPr>
              <a:t>РАЗГОВОР О ТЕКСТУ</a:t>
            </a:r>
          </a:p>
          <a:p>
            <a:pPr marL="342900" indent="-342900">
              <a:buAutoNum type="arabicPeriod"/>
            </a:pPr>
            <a:r>
              <a:rPr lang="sr-Cyrl-RS" sz="2250" dirty="0" smtClean="0">
                <a:latin typeface="Times New Roman" pitchFamily="18" charset="0"/>
                <a:cs typeface="Times New Roman" pitchFamily="18" charset="0"/>
              </a:rPr>
              <a:t>Какав је дјед?</a:t>
            </a:r>
          </a:p>
          <a:p>
            <a:pPr marL="342900" indent="-342900"/>
            <a:r>
              <a:rPr lang="sr-Cyrl-RS" sz="2250" dirty="0" smtClean="0">
                <a:latin typeface="Times New Roman" pitchFamily="18" charset="0"/>
                <a:cs typeface="Times New Roman" pitchFamily="18" charset="0"/>
              </a:rPr>
              <a:t>    Дјед је стар.</a:t>
            </a:r>
          </a:p>
          <a:p>
            <a:pPr marL="342900" indent="-342900"/>
            <a:r>
              <a:rPr lang="sr-Cyrl-RS" sz="2250" dirty="0" smtClean="0">
                <a:latin typeface="Times New Roman" pitchFamily="18" charset="0"/>
                <a:cs typeface="Times New Roman" pitchFamily="18" charset="0"/>
              </a:rPr>
              <a:t>2. Какав је некад био?</a:t>
            </a:r>
          </a:p>
          <a:p>
            <a:pPr marL="342900" indent="-342900"/>
            <a:r>
              <a:rPr lang="sr-Cyrl-RS" sz="2250" dirty="0" smtClean="0">
                <a:latin typeface="Times New Roman" pitchFamily="18" charset="0"/>
                <a:cs typeface="Times New Roman" pitchFamily="18" charset="0"/>
              </a:rPr>
              <a:t>    Дјед је некад био млад.</a:t>
            </a:r>
          </a:p>
          <a:p>
            <a:pPr marL="342900" indent="-342900"/>
            <a:r>
              <a:rPr lang="sr-Cyrl-RS" sz="2250" dirty="0" smtClean="0">
                <a:latin typeface="Times New Roman" pitchFamily="18" charset="0"/>
                <a:cs typeface="Times New Roman" pitchFamily="18" charset="0"/>
              </a:rPr>
              <a:t>3. Како дјед сада хода?</a:t>
            </a:r>
          </a:p>
          <a:p>
            <a:pPr marL="342900" indent="-342900"/>
            <a:r>
              <a:rPr lang="sr-Cyrl-RS" sz="2250" dirty="0" smtClean="0">
                <a:latin typeface="Times New Roman" pitchFamily="18" charset="0"/>
                <a:cs typeface="Times New Roman" pitchFamily="18" charset="0"/>
              </a:rPr>
              <a:t>    Он сада споро хода.</a:t>
            </a:r>
          </a:p>
          <a:p>
            <a:pPr marL="342900" indent="-342900"/>
            <a:r>
              <a:rPr lang="sr-Cyrl-RS" sz="2250" dirty="0" smtClean="0">
                <a:latin typeface="Times New Roman" pitchFamily="18" charset="0"/>
                <a:cs typeface="Times New Roman" pitchFamily="18" charset="0"/>
              </a:rPr>
              <a:t>4. Како је дјед ходао када је био млад?</a:t>
            </a:r>
          </a:p>
          <a:p>
            <a:pPr marL="342900" indent="-342900"/>
            <a:r>
              <a:rPr lang="sr-Cyrl-RS" sz="2250" dirty="0" smtClean="0">
                <a:latin typeface="Times New Roman" pitchFamily="18" charset="0"/>
                <a:cs typeface="Times New Roman" pitchFamily="18" charset="0"/>
              </a:rPr>
              <a:t>    Ходао је брзо.</a:t>
            </a:r>
          </a:p>
          <a:p>
            <a:pPr marL="342900" indent="-342900"/>
            <a:r>
              <a:rPr lang="sr-Cyrl-RS" sz="2250" dirty="0" smtClean="0">
                <a:latin typeface="Times New Roman" pitchFamily="18" charset="0"/>
                <a:cs typeface="Times New Roman" pitchFamily="18" charset="0"/>
              </a:rPr>
              <a:t>5. Какав је био у младости?</a:t>
            </a:r>
          </a:p>
          <a:p>
            <a:pPr marL="342900" indent="-342900"/>
            <a:r>
              <a:rPr lang="sr-Cyrl-RS" sz="2250" dirty="0" smtClean="0">
                <a:latin typeface="Times New Roman" pitchFamily="18" charset="0"/>
                <a:cs typeface="Times New Roman" pitchFamily="18" charset="0"/>
              </a:rPr>
              <a:t>    Он је у младости био висок.</a:t>
            </a:r>
          </a:p>
          <a:p>
            <a:pPr marL="342900" indent="-342900"/>
            <a:r>
              <a:rPr lang="sr-Cyrl-RS" sz="2250" dirty="0" smtClean="0">
                <a:latin typeface="Times New Roman" pitchFamily="18" charset="0"/>
                <a:cs typeface="Times New Roman" pitchFamily="18" charset="0"/>
              </a:rPr>
              <a:t>6. Какав је дјед сада?</a:t>
            </a:r>
          </a:p>
          <a:p>
            <a:pPr marL="342900" indent="-342900"/>
            <a:r>
              <a:rPr lang="sr-Cyrl-RS" sz="2250" dirty="0" smtClean="0">
                <a:latin typeface="Times New Roman" pitchFamily="18" charset="0"/>
                <a:cs typeface="Times New Roman" pitchFamily="18" charset="0"/>
              </a:rPr>
              <a:t>   Дјед је сада низак.</a:t>
            </a:r>
          </a:p>
          <a:p>
            <a:pPr marL="342900" indent="-342900"/>
            <a:r>
              <a:rPr lang="sr-Cyrl-RS" sz="2250" dirty="0" smtClean="0">
                <a:latin typeface="Times New Roman" pitchFamily="18" charset="0"/>
                <a:cs typeface="Times New Roman" pitchFamily="18" charset="0"/>
              </a:rPr>
              <a:t>7. Шта каже дјед, каква је била младост?</a:t>
            </a:r>
          </a:p>
          <a:p>
            <a:pPr marL="342900" indent="-342900"/>
            <a:r>
              <a:rPr lang="sr-Cyrl-RS" sz="2250" dirty="0" smtClean="0">
                <a:latin typeface="Times New Roman" pitchFamily="18" charset="0"/>
                <a:cs typeface="Times New Roman" pitchFamily="18" charset="0"/>
              </a:rPr>
              <a:t>    Младост је била лијепа.</a:t>
            </a:r>
          </a:p>
          <a:p>
            <a:pPr marL="342900" indent="-342900">
              <a:buAutoNum type="arabicPeriod"/>
            </a:pPr>
            <a:endParaRPr lang="sr-Latn-BA" dirty="0"/>
          </a:p>
        </p:txBody>
      </p:sp>
      <p:pic>
        <p:nvPicPr>
          <p:cNvPr id="3" name="Picture 2" descr="images.jp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627534"/>
            <a:ext cx="2304256" cy="367240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7704" y="589346"/>
            <a:ext cx="5807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РИЈЕЧИ СУПРОТНОГ ЗНАЧЕЊА</a:t>
            </a:r>
          </a:p>
          <a:p>
            <a:endParaRPr lang="sr-Cyrl-R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35856" y="1707654"/>
            <a:ext cx="37600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2800" dirty="0" smtClean="0"/>
          </a:p>
          <a:p>
            <a:endParaRPr lang="sr-Cyrl-RS" sz="2800" dirty="0" smtClean="0"/>
          </a:p>
          <a:p>
            <a:endParaRPr lang="sr-Cyrl-RS" sz="2800" dirty="0" smtClean="0"/>
          </a:p>
          <a:p>
            <a:endParaRPr lang="sr-Cyrl-RS" sz="2800" dirty="0" smtClean="0"/>
          </a:p>
          <a:p>
            <a:endParaRPr lang="sr-Cyrl-RS" sz="2800" dirty="0" smtClean="0"/>
          </a:p>
          <a:p>
            <a:endParaRPr lang="sr-Latn-BA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39552" y="1221600"/>
            <a:ext cx="3520440" cy="3394472"/>
          </a:xfrm>
        </p:spPr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Ови парови представљају супротности. У српском језику има много таквих ријечи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тар –млад</a:t>
            </a:r>
          </a:p>
          <a:p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поро-брзо</a:t>
            </a:r>
          </a:p>
          <a:p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иши-нижи</a:t>
            </a:r>
          </a:p>
          <a:p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ладост-старост</a:t>
            </a:r>
          </a:p>
          <a:p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ијепо-ружно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8379129-taller-and-shorter-degree-of-comparison-cartoon-the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3" y="249492"/>
            <a:ext cx="2254163" cy="24302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5576" y="280356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висок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7436" y="2803567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низак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images.jp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843558"/>
            <a:ext cx="3744416" cy="17281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55976" y="278777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велики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120" y="278777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мали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th.jp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72356" y="3507855"/>
            <a:ext cx="4514850" cy="129614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348316" y="4467564"/>
            <a:ext cx="100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дугачко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88257" y="342347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кратко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125131"/>
            <a:ext cx="79581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Задатак за самосталан рад</a:t>
            </a:r>
          </a:p>
          <a:p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/>
              <a:t>За домаћу задаћу урадити трећу вјежбу на  49. страни  у Радној свесци </a:t>
            </a:r>
            <a:r>
              <a:rPr lang="sr-Cyrl-RS" sz="2400" smtClean="0"/>
              <a:t>за </a:t>
            </a:r>
            <a:r>
              <a:rPr lang="sr-Cyrl-RS" sz="2400" dirty="0" smtClean="0"/>
              <a:t>п</a:t>
            </a:r>
            <a:r>
              <a:rPr lang="sr-Cyrl-RS" sz="2400" smtClean="0"/>
              <a:t>очетно </a:t>
            </a:r>
            <a:r>
              <a:rPr lang="sr-Cyrl-RS" sz="2400" dirty="0" smtClean="0"/>
              <a:t>читање.</a:t>
            </a:r>
            <a:endParaRPr lang="sr-Latn-BA" sz="2400" dirty="0"/>
          </a:p>
        </p:txBody>
      </p:sp>
      <p:pic>
        <p:nvPicPr>
          <p:cNvPr id="3" name="Picture 2" descr="unnamed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75856" y="2859782"/>
            <a:ext cx="2038350" cy="208823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226</Words>
  <Application>Microsoft Office PowerPoint</Application>
  <PresentationFormat>On-screen Show (16:9)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Ријечи супротног значења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Ријечи супротног значења</dc:title>
  <dc:creator>Cuter2</dc:creator>
  <cp:lastModifiedBy>jelena</cp:lastModifiedBy>
  <cp:revision>25</cp:revision>
  <dcterms:created xsi:type="dcterms:W3CDTF">2021-02-23T17:59:46Z</dcterms:created>
  <dcterms:modified xsi:type="dcterms:W3CDTF">2021-02-25T19:23:52Z</dcterms:modified>
</cp:coreProperties>
</file>