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CC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351C-45C6-40AD-A311-0406834C6C77}" type="datetimeFigureOut">
              <a:rPr lang="en-GB" smtClean="0"/>
              <a:pPr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75E5-AA6A-4F68-BFFF-605A6D6393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0182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351C-45C6-40AD-A311-0406834C6C77}" type="datetimeFigureOut">
              <a:rPr lang="en-GB" smtClean="0"/>
              <a:pPr/>
              <a:t>01/03/2021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75E5-AA6A-4F68-BFFF-605A6D6393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49341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351C-45C6-40AD-A311-0406834C6C77}" type="datetimeFigureOut">
              <a:rPr lang="en-GB" smtClean="0"/>
              <a:pPr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75E5-AA6A-4F68-BFFF-605A6D6393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1311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351C-45C6-40AD-A311-0406834C6C77}" type="datetimeFigureOut">
              <a:rPr lang="en-GB" smtClean="0"/>
              <a:pPr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75E5-AA6A-4F68-BFFF-605A6D63938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99699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351C-45C6-40AD-A311-0406834C6C77}" type="datetimeFigureOut">
              <a:rPr lang="en-GB" smtClean="0"/>
              <a:pPr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75E5-AA6A-4F68-BFFF-605A6D6393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41233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351C-45C6-40AD-A311-0406834C6C77}" type="datetimeFigureOut">
              <a:rPr lang="en-GB" smtClean="0"/>
              <a:pPr/>
              <a:t>01/03/2021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75E5-AA6A-4F68-BFFF-605A6D6393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68234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351C-45C6-40AD-A311-0406834C6C77}" type="datetimeFigureOut">
              <a:rPr lang="en-GB" smtClean="0"/>
              <a:pPr/>
              <a:t>01/03/2021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75E5-AA6A-4F68-BFFF-605A6D6393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81982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351C-45C6-40AD-A311-0406834C6C77}" type="datetimeFigureOut">
              <a:rPr lang="en-GB" smtClean="0"/>
              <a:pPr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75E5-AA6A-4F68-BFFF-605A6D6393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828310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351C-45C6-40AD-A311-0406834C6C77}" type="datetimeFigureOut">
              <a:rPr lang="en-GB" smtClean="0"/>
              <a:pPr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75E5-AA6A-4F68-BFFF-605A6D6393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5233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351C-45C6-40AD-A311-0406834C6C77}" type="datetimeFigureOut">
              <a:rPr lang="en-GB" smtClean="0"/>
              <a:pPr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75E5-AA6A-4F68-BFFF-605A6D6393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6938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351C-45C6-40AD-A311-0406834C6C77}" type="datetimeFigureOut">
              <a:rPr lang="en-GB" smtClean="0"/>
              <a:pPr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75E5-AA6A-4F68-BFFF-605A6D6393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2268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351C-45C6-40AD-A311-0406834C6C77}" type="datetimeFigureOut">
              <a:rPr lang="en-GB" smtClean="0"/>
              <a:pPr/>
              <a:t>01/03/2021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75E5-AA6A-4F68-BFFF-605A6D6393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4353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351C-45C6-40AD-A311-0406834C6C77}" type="datetimeFigureOut">
              <a:rPr lang="en-GB" smtClean="0"/>
              <a:pPr/>
              <a:t>01/03/2021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75E5-AA6A-4F68-BFFF-605A6D6393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44489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351C-45C6-40AD-A311-0406834C6C77}" type="datetimeFigureOut">
              <a:rPr lang="en-GB" smtClean="0"/>
              <a:pPr/>
              <a:t>01/03/2021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75E5-AA6A-4F68-BFFF-605A6D6393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39973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351C-45C6-40AD-A311-0406834C6C77}" type="datetimeFigureOut">
              <a:rPr lang="en-GB" smtClean="0"/>
              <a:pPr/>
              <a:t>01/03/2021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75E5-AA6A-4F68-BFFF-605A6D6393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87307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351C-45C6-40AD-A311-0406834C6C77}" type="datetimeFigureOut">
              <a:rPr lang="en-GB" smtClean="0"/>
              <a:pPr/>
              <a:t>01/03/2021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75E5-AA6A-4F68-BFFF-605A6D6393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62876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351C-45C6-40AD-A311-0406834C6C77}" type="datetimeFigureOut">
              <a:rPr lang="en-GB" smtClean="0"/>
              <a:pPr/>
              <a:t>01/03/2021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75E5-AA6A-4F68-BFFF-605A6D6393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671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29F351C-45C6-40AD-A311-0406834C6C77}" type="datetimeFigureOut">
              <a:rPr lang="en-GB" smtClean="0"/>
              <a:pPr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275E5-AA6A-4F68-BFFF-605A6D6393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614595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sr-Cyrl-BA" sz="6000" dirty="0" smtClean="0"/>
              <a:t>Дијељење бројем 9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7973" y="586380"/>
            <a:ext cx="8825658" cy="861420"/>
          </a:xfrm>
        </p:spPr>
        <p:txBody>
          <a:bodyPr>
            <a:normAutofit fontScale="92500" lnSpcReduction="20000"/>
          </a:bodyPr>
          <a:lstStyle/>
          <a:p>
            <a:r>
              <a:rPr lang="sr-Cyrl-BA" sz="2800" dirty="0" smtClean="0">
                <a:solidFill>
                  <a:schemeClr val="tx1"/>
                </a:solidFill>
              </a:rPr>
              <a:t>Математика </a:t>
            </a:r>
          </a:p>
          <a:p>
            <a:r>
              <a:rPr lang="sr-Cyrl-BA" sz="2800" dirty="0" smtClean="0">
                <a:solidFill>
                  <a:schemeClr val="tx1"/>
                </a:solidFill>
              </a:rPr>
              <a:t>Трећи разред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04484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sr-Cyrl-BA" dirty="0" smtClean="0"/>
          </a:p>
          <a:p>
            <a:r>
              <a:rPr lang="sr-Cyrl-BA" sz="2800" dirty="0" smtClean="0"/>
              <a:t>9</a:t>
            </a:r>
            <a:r>
              <a:rPr lang="en-GB" sz="2800" dirty="0" smtClean="0"/>
              <a:t> </a:t>
            </a:r>
            <a:r>
              <a:rPr lang="sr-Latn-BA" sz="2800" dirty="0" smtClean="0"/>
              <a:t>   </a:t>
            </a:r>
            <a:r>
              <a:rPr lang="sr-Cyrl-BA" sz="2800" dirty="0" smtClean="0"/>
              <a:t>1 =    9</a:t>
            </a:r>
          </a:p>
          <a:p>
            <a:r>
              <a:rPr lang="sr-Cyrl-BA" sz="2800" dirty="0" smtClean="0"/>
              <a:t>9  </a:t>
            </a:r>
            <a:r>
              <a:rPr lang="sr-Latn-BA" sz="2800" dirty="0" smtClean="0"/>
              <a:t>  </a:t>
            </a:r>
            <a:r>
              <a:rPr lang="sr-Cyrl-BA" sz="2800" dirty="0" smtClean="0"/>
              <a:t>2 =   18</a:t>
            </a:r>
          </a:p>
          <a:p>
            <a:r>
              <a:rPr lang="sr-Cyrl-BA" sz="2800" dirty="0" smtClean="0"/>
              <a:t>9 </a:t>
            </a:r>
            <a:r>
              <a:rPr lang="sr-Latn-BA" sz="2800" dirty="0" smtClean="0"/>
              <a:t>  </a:t>
            </a:r>
            <a:r>
              <a:rPr lang="sr-Cyrl-BA" sz="2800" dirty="0" smtClean="0"/>
              <a:t> 3 =   27</a:t>
            </a:r>
          </a:p>
          <a:p>
            <a:r>
              <a:rPr lang="sr-Cyrl-BA" sz="2800" dirty="0" smtClean="0"/>
              <a:t>9  </a:t>
            </a:r>
            <a:r>
              <a:rPr lang="sr-Latn-BA" sz="2800" dirty="0" smtClean="0"/>
              <a:t>  </a:t>
            </a:r>
            <a:r>
              <a:rPr lang="sr-Cyrl-BA" sz="2800" dirty="0" smtClean="0"/>
              <a:t>4 =   36</a:t>
            </a:r>
          </a:p>
          <a:p>
            <a:r>
              <a:rPr lang="sr-Cyrl-BA" sz="2800" dirty="0" smtClean="0"/>
              <a:t>9  </a:t>
            </a:r>
            <a:r>
              <a:rPr lang="sr-Latn-BA" sz="2800" dirty="0" smtClean="0"/>
              <a:t>  </a:t>
            </a:r>
            <a:r>
              <a:rPr lang="sr-Cyrl-BA" sz="2800" dirty="0" smtClean="0"/>
              <a:t>5 =   45</a:t>
            </a:r>
          </a:p>
          <a:p>
            <a:r>
              <a:rPr lang="sr-Cyrl-BA" sz="2800" dirty="0" smtClean="0"/>
              <a:t>9  </a:t>
            </a:r>
            <a:r>
              <a:rPr lang="sr-Latn-BA" sz="2800" dirty="0" smtClean="0"/>
              <a:t>  </a:t>
            </a:r>
            <a:r>
              <a:rPr lang="sr-Cyrl-BA" sz="2800" dirty="0" smtClean="0"/>
              <a:t>6 =   54</a:t>
            </a:r>
          </a:p>
          <a:p>
            <a:r>
              <a:rPr lang="sr-Cyrl-BA" sz="2800" dirty="0" smtClean="0"/>
              <a:t>9 </a:t>
            </a:r>
            <a:r>
              <a:rPr lang="sr-Latn-BA" sz="2800" dirty="0" smtClean="0"/>
              <a:t> </a:t>
            </a:r>
            <a:r>
              <a:rPr lang="sr-Cyrl-BA" sz="2800" dirty="0" smtClean="0"/>
              <a:t> </a:t>
            </a:r>
            <a:r>
              <a:rPr lang="sr-Latn-BA" sz="2800" dirty="0" smtClean="0"/>
              <a:t> </a:t>
            </a:r>
            <a:r>
              <a:rPr lang="sr-Cyrl-BA" sz="2800" dirty="0" smtClean="0"/>
              <a:t>7 =   63</a:t>
            </a:r>
          </a:p>
          <a:p>
            <a:r>
              <a:rPr lang="sr-Cyrl-BA" sz="2800" dirty="0" smtClean="0"/>
              <a:t>9 </a:t>
            </a:r>
            <a:r>
              <a:rPr lang="sr-Latn-BA" sz="2800" dirty="0" smtClean="0"/>
              <a:t>  </a:t>
            </a:r>
            <a:r>
              <a:rPr lang="sr-Cyrl-BA" sz="2800" dirty="0" smtClean="0"/>
              <a:t> 8 =   72</a:t>
            </a:r>
          </a:p>
          <a:p>
            <a:r>
              <a:rPr lang="sr-Cyrl-BA" sz="2800" dirty="0" smtClean="0"/>
              <a:t>9 </a:t>
            </a:r>
            <a:r>
              <a:rPr lang="sr-Latn-BA" sz="2800" dirty="0" smtClean="0"/>
              <a:t>  </a:t>
            </a:r>
            <a:r>
              <a:rPr lang="sr-Cyrl-BA" sz="2800" dirty="0" smtClean="0"/>
              <a:t> 9 =   81 </a:t>
            </a:r>
          </a:p>
          <a:p>
            <a:r>
              <a:rPr lang="sr-Cyrl-BA" sz="2800" dirty="0" smtClean="0"/>
              <a:t>9 </a:t>
            </a:r>
            <a:r>
              <a:rPr lang="sr-Latn-BA" sz="2800" dirty="0" smtClean="0"/>
              <a:t> </a:t>
            </a:r>
            <a:r>
              <a:rPr lang="sr-Cyrl-BA" sz="2800" dirty="0" smtClean="0"/>
              <a:t> </a:t>
            </a:r>
            <a:r>
              <a:rPr lang="sr-Latn-BA" sz="2800" dirty="0" smtClean="0"/>
              <a:t> </a:t>
            </a:r>
            <a:r>
              <a:rPr lang="sr-Cyrl-BA" sz="2800" dirty="0" smtClean="0"/>
              <a:t>10 = 90</a:t>
            </a:r>
            <a:endParaRPr lang="en-GB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6354" y="289099"/>
            <a:ext cx="8536301" cy="1158702"/>
          </a:xfrm>
        </p:spPr>
        <p:txBody>
          <a:bodyPr>
            <a:normAutofit/>
          </a:bodyPr>
          <a:lstStyle/>
          <a:p>
            <a:r>
              <a:rPr lang="sr-Cyrl-BA" sz="2800" dirty="0" smtClean="0"/>
              <a:t>Да поновимо таблицу множења са бројем 9</a:t>
            </a:r>
            <a:endParaRPr lang="en-GB" sz="2800" dirty="0"/>
          </a:p>
        </p:txBody>
      </p:sp>
      <p:sp>
        <p:nvSpPr>
          <p:cNvPr id="8" name="Oval 7"/>
          <p:cNvSpPr/>
          <p:nvPr/>
        </p:nvSpPr>
        <p:spPr>
          <a:xfrm flipV="1">
            <a:off x="5570472" y="1982238"/>
            <a:ext cx="82686" cy="8976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 flipV="1">
            <a:off x="5570472" y="1402915"/>
            <a:ext cx="82686" cy="8976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 flipV="1">
            <a:off x="5570472" y="2509111"/>
            <a:ext cx="82686" cy="8976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V="1">
            <a:off x="5570472" y="3068494"/>
            <a:ext cx="82686" cy="8976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 flipV="1">
            <a:off x="5570472" y="3627877"/>
            <a:ext cx="82686" cy="8976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 flipV="1">
            <a:off x="5570472" y="4187260"/>
            <a:ext cx="82686" cy="8976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 flipV="1">
            <a:off x="5570472" y="4746643"/>
            <a:ext cx="82686" cy="8976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 flipV="1">
            <a:off x="5570472" y="5306026"/>
            <a:ext cx="82686" cy="8976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 flipV="1">
            <a:off x="5570472" y="5820525"/>
            <a:ext cx="82686" cy="8976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 flipV="1">
            <a:off x="5570472" y="6392029"/>
            <a:ext cx="82686" cy="8976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3052980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Latn-BA" sz="2800" dirty="0" smtClean="0"/>
              <a:t>  </a:t>
            </a:r>
            <a:r>
              <a:rPr lang="sr-Cyrl-BA" sz="2800" dirty="0" smtClean="0"/>
              <a:t>9:9 =  1</a:t>
            </a:r>
          </a:p>
          <a:p>
            <a:r>
              <a:rPr lang="sr-Cyrl-BA" sz="2800" dirty="0" smtClean="0"/>
              <a:t>18:9 =  2</a:t>
            </a:r>
          </a:p>
          <a:p>
            <a:r>
              <a:rPr lang="sr-Cyrl-BA" sz="2800" dirty="0" smtClean="0"/>
              <a:t>27:9 =  3</a:t>
            </a:r>
          </a:p>
          <a:p>
            <a:r>
              <a:rPr lang="sr-Cyrl-BA" sz="2800" dirty="0" smtClean="0"/>
              <a:t>36:9 =  4</a:t>
            </a:r>
          </a:p>
          <a:p>
            <a:r>
              <a:rPr lang="sr-Cyrl-BA" sz="2800" dirty="0" smtClean="0"/>
              <a:t>45:9 =  5</a:t>
            </a:r>
          </a:p>
          <a:p>
            <a:r>
              <a:rPr lang="sr-Cyrl-BA" sz="2800" dirty="0" smtClean="0"/>
              <a:t>54:9 =  6</a:t>
            </a:r>
          </a:p>
          <a:p>
            <a:r>
              <a:rPr lang="sr-Cyrl-BA" sz="2800" dirty="0" smtClean="0"/>
              <a:t>63:9 =  7</a:t>
            </a:r>
          </a:p>
          <a:p>
            <a:r>
              <a:rPr lang="sr-Cyrl-BA" sz="2800" dirty="0" smtClean="0"/>
              <a:t>72:9 =  8</a:t>
            </a:r>
          </a:p>
          <a:p>
            <a:r>
              <a:rPr lang="sr-Cyrl-BA" sz="2800" dirty="0" smtClean="0"/>
              <a:t>81:9 =  9</a:t>
            </a:r>
          </a:p>
          <a:p>
            <a:r>
              <a:rPr lang="sr-Cyrl-BA" sz="2800" dirty="0" smtClean="0"/>
              <a:t>90:9 = 10</a:t>
            </a:r>
            <a:endParaRPr lang="en-GB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6354" y="166255"/>
            <a:ext cx="7317101" cy="1122218"/>
          </a:xfrm>
        </p:spPr>
        <p:txBody>
          <a:bodyPr>
            <a:normAutofit/>
          </a:bodyPr>
          <a:lstStyle/>
          <a:p>
            <a:r>
              <a:rPr lang="sr-Cyrl-BA" sz="2800" dirty="0" smtClean="0"/>
              <a:t>Таблица дијељења бројем</a:t>
            </a:r>
            <a:r>
              <a:rPr lang="sr-Latn-BA" sz="2800" dirty="0" smtClean="0"/>
              <a:t> </a:t>
            </a:r>
            <a:r>
              <a:rPr lang="sr-Cyrl-BA" sz="2800" dirty="0" smtClean="0"/>
              <a:t> 9</a:t>
            </a:r>
            <a:endParaRPr lang="en-GB" sz="2800" dirty="0"/>
          </a:p>
        </p:txBody>
      </p:sp>
    </p:spTree>
    <p:extLst>
      <p:ext uri="{BB962C8B-B14F-4D97-AF65-F5344CB8AC3E}">
        <p14:creationId xmlns="" xmlns:p14="http://schemas.microsoft.com/office/powerpoint/2010/main" val="99330369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sr-Cyrl-BA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Задатак број 1</a:t>
            </a:r>
            <a:br>
              <a:rPr lang="sr-Cyrl-BA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BA" sz="2800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Израчунајмо заједно и попунимо празна мјеста у табели:</a:t>
            </a:r>
            <a:endParaRPr lang="en-GB" b="1" dirty="0">
              <a:ln>
                <a:solidFill>
                  <a:schemeClr val="bg1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76246871"/>
              </p:ext>
            </p:extLst>
          </p:nvPr>
        </p:nvGraphicFramePr>
        <p:xfrm>
          <a:off x="1066800" y="2024930"/>
          <a:ext cx="8984030" cy="1369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403">
                  <a:extLst>
                    <a:ext uri="{9D8B030D-6E8A-4147-A177-3AD203B41FA5}">
                      <a16:colId xmlns="" xmlns:a16="http://schemas.microsoft.com/office/drawing/2014/main" val="1516960532"/>
                    </a:ext>
                  </a:extLst>
                </a:gridCol>
                <a:gridCol w="898403">
                  <a:extLst>
                    <a:ext uri="{9D8B030D-6E8A-4147-A177-3AD203B41FA5}">
                      <a16:colId xmlns="" xmlns:a16="http://schemas.microsoft.com/office/drawing/2014/main" val="1470438762"/>
                    </a:ext>
                  </a:extLst>
                </a:gridCol>
                <a:gridCol w="898403">
                  <a:extLst>
                    <a:ext uri="{9D8B030D-6E8A-4147-A177-3AD203B41FA5}">
                      <a16:colId xmlns="" xmlns:a16="http://schemas.microsoft.com/office/drawing/2014/main" val="3419733681"/>
                    </a:ext>
                  </a:extLst>
                </a:gridCol>
                <a:gridCol w="898403">
                  <a:extLst>
                    <a:ext uri="{9D8B030D-6E8A-4147-A177-3AD203B41FA5}">
                      <a16:colId xmlns="" xmlns:a16="http://schemas.microsoft.com/office/drawing/2014/main" val="294407930"/>
                    </a:ext>
                  </a:extLst>
                </a:gridCol>
                <a:gridCol w="898403">
                  <a:extLst>
                    <a:ext uri="{9D8B030D-6E8A-4147-A177-3AD203B41FA5}">
                      <a16:colId xmlns="" xmlns:a16="http://schemas.microsoft.com/office/drawing/2014/main" val="1613434034"/>
                    </a:ext>
                  </a:extLst>
                </a:gridCol>
                <a:gridCol w="898403">
                  <a:extLst>
                    <a:ext uri="{9D8B030D-6E8A-4147-A177-3AD203B41FA5}">
                      <a16:colId xmlns="" xmlns:a16="http://schemas.microsoft.com/office/drawing/2014/main" val="2584514037"/>
                    </a:ext>
                  </a:extLst>
                </a:gridCol>
                <a:gridCol w="898403">
                  <a:extLst>
                    <a:ext uri="{9D8B030D-6E8A-4147-A177-3AD203B41FA5}">
                      <a16:colId xmlns="" xmlns:a16="http://schemas.microsoft.com/office/drawing/2014/main" val="860256286"/>
                    </a:ext>
                  </a:extLst>
                </a:gridCol>
                <a:gridCol w="898403">
                  <a:extLst>
                    <a:ext uri="{9D8B030D-6E8A-4147-A177-3AD203B41FA5}">
                      <a16:colId xmlns="" xmlns:a16="http://schemas.microsoft.com/office/drawing/2014/main" val="610350227"/>
                    </a:ext>
                  </a:extLst>
                </a:gridCol>
                <a:gridCol w="898403">
                  <a:extLst>
                    <a:ext uri="{9D8B030D-6E8A-4147-A177-3AD203B41FA5}">
                      <a16:colId xmlns="" xmlns:a16="http://schemas.microsoft.com/office/drawing/2014/main" val="1977003710"/>
                    </a:ext>
                  </a:extLst>
                </a:gridCol>
                <a:gridCol w="898403">
                  <a:extLst>
                    <a:ext uri="{9D8B030D-6E8A-4147-A177-3AD203B41FA5}">
                      <a16:colId xmlns="" xmlns:a16="http://schemas.microsoft.com/office/drawing/2014/main" val="2476780282"/>
                    </a:ext>
                  </a:extLst>
                </a:gridCol>
              </a:tblGrid>
              <a:tr h="68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51757078"/>
                  </a:ext>
                </a:extLst>
              </a:tr>
              <a:tr h="68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59120407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78995099"/>
              </p:ext>
            </p:extLst>
          </p:nvPr>
        </p:nvGraphicFramePr>
        <p:xfrm>
          <a:off x="1066800" y="2024930"/>
          <a:ext cx="8984030" cy="1369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403">
                  <a:extLst>
                    <a:ext uri="{9D8B030D-6E8A-4147-A177-3AD203B41FA5}">
                      <a16:colId xmlns="" xmlns:a16="http://schemas.microsoft.com/office/drawing/2014/main" val="217792729"/>
                    </a:ext>
                  </a:extLst>
                </a:gridCol>
                <a:gridCol w="898403">
                  <a:extLst>
                    <a:ext uri="{9D8B030D-6E8A-4147-A177-3AD203B41FA5}">
                      <a16:colId xmlns="" xmlns:a16="http://schemas.microsoft.com/office/drawing/2014/main" val="2180720982"/>
                    </a:ext>
                  </a:extLst>
                </a:gridCol>
                <a:gridCol w="898403">
                  <a:extLst>
                    <a:ext uri="{9D8B030D-6E8A-4147-A177-3AD203B41FA5}">
                      <a16:colId xmlns="" xmlns:a16="http://schemas.microsoft.com/office/drawing/2014/main" val="1223373941"/>
                    </a:ext>
                  </a:extLst>
                </a:gridCol>
                <a:gridCol w="898403">
                  <a:extLst>
                    <a:ext uri="{9D8B030D-6E8A-4147-A177-3AD203B41FA5}">
                      <a16:colId xmlns="" xmlns:a16="http://schemas.microsoft.com/office/drawing/2014/main" val="1518762881"/>
                    </a:ext>
                  </a:extLst>
                </a:gridCol>
                <a:gridCol w="898403">
                  <a:extLst>
                    <a:ext uri="{9D8B030D-6E8A-4147-A177-3AD203B41FA5}">
                      <a16:colId xmlns="" xmlns:a16="http://schemas.microsoft.com/office/drawing/2014/main" val="2665272611"/>
                    </a:ext>
                  </a:extLst>
                </a:gridCol>
                <a:gridCol w="898403">
                  <a:extLst>
                    <a:ext uri="{9D8B030D-6E8A-4147-A177-3AD203B41FA5}">
                      <a16:colId xmlns="" xmlns:a16="http://schemas.microsoft.com/office/drawing/2014/main" val="2278316634"/>
                    </a:ext>
                  </a:extLst>
                </a:gridCol>
                <a:gridCol w="898403">
                  <a:extLst>
                    <a:ext uri="{9D8B030D-6E8A-4147-A177-3AD203B41FA5}">
                      <a16:colId xmlns="" xmlns:a16="http://schemas.microsoft.com/office/drawing/2014/main" val="890565553"/>
                    </a:ext>
                  </a:extLst>
                </a:gridCol>
                <a:gridCol w="898403">
                  <a:extLst>
                    <a:ext uri="{9D8B030D-6E8A-4147-A177-3AD203B41FA5}">
                      <a16:colId xmlns="" xmlns:a16="http://schemas.microsoft.com/office/drawing/2014/main" val="4082635530"/>
                    </a:ext>
                  </a:extLst>
                </a:gridCol>
                <a:gridCol w="898403">
                  <a:extLst>
                    <a:ext uri="{9D8B030D-6E8A-4147-A177-3AD203B41FA5}">
                      <a16:colId xmlns="" xmlns:a16="http://schemas.microsoft.com/office/drawing/2014/main" val="3621367194"/>
                    </a:ext>
                  </a:extLst>
                </a:gridCol>
                <a:gridCol w="898403">
                  <a:extLst>
                    <a:ext uri="{9D8B030D-6E8A-4147-A177-3AD203B41FA5}">
                      <a16:colId xmlns="" xmlns:a16="http://schemas.microsoft.com/office/drawing/2014/main" val="1239493122"/>
                    </a:ext>
                  </a:extLst>
                </a:gridCol>
              </a:tblGrid>
              <a:tr h="684717"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/>
                        <a:t>Х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/>
                        <a:t>18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/>
                        <a:t>27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/>
                        <a:t>36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/>
                        <a:t>45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/>
                        <a:t>54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/>
                        <a:t>63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/>
                        <a:t>72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/>
                        <a:t>81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/>
                        <a:t>90</a:t>
                      </a:r>
                      <a:endParaRPr lang="en-GB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54610840"/>
                  </a:ext>
                </a:extLst>
              </a:tr>
              <a:tr h="684717"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/>
                        <a:t>Х:9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52607509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44351787"/>
              </p:ext>
            </p:extLst>
          </p:nvPr>
        </p:nvGraphicFramePr>
        <p:xfrm>
          <a:off x="1967344" y="2709646"/>
          <a:ext cx="886691" cy="684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6691">
                  <a:extLst>
                    <a:ext uri="{9D8B030D-6E8A-4147-A177-3AD203B41FA5}">
                      <a16:colId xmlns="" xmlns:a16="http://schemas.microsoft.com/office/drawing/2014/main" val="2506540535"/>
                    </a:ext>
                  </a:extLst>
                </a:gridCol>
              </a:tblGrid>
              <a:tr h="684718"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GB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rgbClr val="E4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549693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14092433"/>
              </p:ext>
            </p:extLst>
          </p:nvPr>
        </p:nvGraphicFramePr>
        <p:xfrm>
          <a:off x="2854035" y="2709646"/>
          <a:ext cx="900544" cy="68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544">
                  <a:extLst>
                    <a:ext uri="{9D8B030D-6E8A-4147-A177-3AD203B41FA5}">
                      <a16:colId xmlns="" xmlns:a16="http://schemas.microsoft.com/office/drawing/2014/main" val="3649479856"/>
                    </a:ext>
                  </a:extLst>
                </a:gridCol>
              </a:tblGrid>
              <a:tr h="684717"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GB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E4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372798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03261136"/>
              </p:ext>
            </p:extLst>
          </p:nvPr>
        </p:nvGraphicFramePr>
        <p:xfrm>
          <a:off x="3754579" y="2709645"/>
          <a:ext cx="886691" cy="68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6691">
                  <a:extLst>
                    <a:ext uri="{9D8B030D-6E8A-4147-A177-3AD203B41FA5}">
                      <a16:colId xmlns="" xmlns:a16="http://schemas.microsoft.com/office/drawing/2014/main" val="4143321051"/>
                    </a:ext>
                  </a:extLst>
                </a:gridCol>
              </a:tblGrid>
              <a:tr h="684717"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GB" sz="2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E4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26858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20745055"/>
              </p:ext>
            </p:extLst>
          </p:nvPr>
        </p:nvGraphicFramePr>
        <p:xfrm>
          <a:off x="4641270" y="2709642"/>
          <a:ext cx="900544" cy="684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544">
                  <a:extLst>
                    <a:ext uri="{9D8B030D-6E8A-4147-A177-3AD203B41FA5}">
                      <a16:colId xmlns="" xmlns:a16="http://schemas.microsoft.com/office/drawing/2014/main" val="2448524939"/>
                    </a:ext>
                  </a:extLst>
                </a:gridCol>
              </a:tblGrid>
              <a:tr h="684719"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GB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E4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618269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41033022"/>
              </p:ext>
            </p:extLst>
          </p:nvPr>
        </p:nvGraphicFramePr>
        <p:xfrm>
          <a:off x="5558815" y="2709642"/>
          <a:ext cx="883543" cy="684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543">
                  <a:extLst>
                    <a:ext uri="{9D8B030D-6E8A-4147-A177-3AD203B41FA5}">
                      <a16:colId xmlns="" xmlns:a16="http://schemas.microsoft.com/office/drawing/2014/main" val="2135753262"/>
                    </a:ext>
                  </a:extLst>
                </a:gridCol>
              </a:tblGrid>
              <a:tr h="684719"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GB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E4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42006601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17856168"/>
              </p:ext>
            </p:extLst>
          </p:nvPr>
        </p:nvGraphicFramePr>
        <p:xfrm>
          <a:off x="6428505" y="2709642"/>
          <a:ext cx="900544" cy="684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544">
                  <a:extLst>
                    <a:ext uri="{9D8B030D-6E8A-4147-A177-3AD203B41FA5}">
                      <a16:colId xmlns="" xmlns:a16="http://schemas.microsoft.com/office/drawing/2014/main" val="804449428"/>
                    </a:ext>
                  </a:extLst>
                </a:gridCol>
              </a:tblGrid>
              <a:tr h="684719"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GB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E4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206346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83862765"/>
              </p:ext>
            </p:extLst>
          </p:nvPr>
        </p:nvGraphicFramePr>
        <p:xfrm>
          <a:off x="7329049" y="2709639"/>
          <a:ext cx="886691" cy="684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6691">
                  <a:extLst>
                    <a:ext uri="{9D8B030D-6E8A-4147-A177-3AD203B41FA5}">
                      <a16:colId xmlns="" xmlns:a16="http://schemas.microsoft.com/office/drawing/2014/main" val="1011550893"/>
                    </a:ext>
                  </a:extLst>
                </a:gridCol>
              </a:tblGrid>
              <a:tr h="684722"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GB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E4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5203163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90916486"/>
              </p:ext>
            </p:extLst>
          </p:nvPr>
        </p:nvGraphicFramePr>
        <p:xfrm>
          <a:off x="8229592" y="2709639"/>
          <a:ext cx="925949" cy="684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949">
                  <a:extLst>
                    <a:ext uri="{9D8B030D-6E8A-4147-A177-3AD203B41FA5}">
                      <a16:colId xmlns="" xmlns:a16="http://schemas.microsoft.com/office/drawing/2014/main" val="3865174242"/>
                    </a:ext>
                  </a:extLst>
                </a:gridCol>
              </a:tblGrid>
              <a:tr h="684721"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GB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E4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38770577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99459053"/>
              </p:ext>
            </p:extLst>
          </p:nvPr>
        </p:nvGraphicFramePr>
        <p:xfrm>
          <a:off x="9155540" y="2709634"/>
          <a:ext cx="895289" cy="684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289">
                  <a:extLst>
                    <a:ext uri="{9D8B030D-6E8A-4147-A177-3AD203B41FA5}">
                      <a16:colId xmlns="" xmlns:a16="http://schemas.microsoft.com/office/drawing/2014/main" val="857186022"/>
                    </a:ext>
                  </a:extLst>
                </a:gridCol>
              </a:tblGrid>
              <a:tr h="684725"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GB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E4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31014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4498692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204" y="399950"/>
            <a:ext cx="9404723" cy="140053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r-Cyrl-BA" sz="4400" dirty="0" smtClean="0">
                <a:solidFill>
                  <a:schemeClr val="tx1"/>
                </a:solidFill>
              </a:rPr>
              <a:t>Задатак број 2</a:t>
            </a:r>
            <a:br>
              <a:rPr lang="sr-Cyrl-BA" sz="4400" dirty="0" smtClean="0">
                <a:solidFill>
                  <a:schemeClr val="tx1"/>
                </a:solidFill>
              </a:rPr>
            </a:br>
            <a:r>
              <a:rPr lang="sr-Cyrl-BA" sz="2800" dirty="0" smtClean="0">
                <a:solidFill>
                  <a:schemeClr val="tx1"/>
                </a:solidFill>
              </a:rPr>
              <a:t>Израчунајмо и попунимо празна мјеста у табели:</a:t>
            </a:r>
            <a:endParaRPr lang="en-GB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71924790"/>
              </p:ext>
            </p:extLst>
          </p:nvPr>
        </p:nvGraphicFramePr>
        <p:xfrm>
          <a:off x="627208" y="2507672"/>
          <a:ext cx="11015996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862">
                  <a:extLst>
                    <a:ext uri="{9D8B030D-6E8A-4147-A177-3AD203B41FA5}">
                      <a16:colId xmlns="" xmlns:a16="http://schemas.microsoft.com/office/drawing/2014/main" val="563348382"/>
                    </a:ext>
                  </a:extLst>
                </a:gridCol>
                <a:gridCol w="1015126">
                  <a:extLst>
                    <a:ext uri="{9D8B030D-6E8A-4147-A177-3AD203B41FA5}">
                      <a16:colId xmlns="" xmlns:a16="http://schemas.microsoft.com/office/drawing/2014/main" val="3206614518"/>
                    </a:ext>
                  </a:extLst>
                </a:gridCol>
                <a:gridCol w="1015126">
                  <a:extLst>
                    <a:ext uri="{9D8B030D-6E8A-4147-A177-3AD203B41FA5}">
                      <a16:colId xmlns="" xmlns:a16="http://schemas.microsoft.com/office/drawing/2014/main" val="616945370"/>
                    </a:ext>
                  </a:extLst>
                </a:gridCol>
                <a:gridCol w="1015126">
                  <a:extLst>
                    <a:ext uri="{9D8B030D-6E8A-4147-A177-3AD203B41FA5}">
                      <a16:colId xmlns="" xmlns:a16="http://schemas.microsoft.com/office/drawing/2014/main" val="3044039746"/>
                    </a:ext>
                  </a:extLst>
                </a:gridCol>
                <a:gridCol w="1015126">
                  <a:extLst>
                    <a:ext uri="{9D8B030D-6E8A-4147-A177-3AD203B41FA5}">
                      <a16:colId xmlns="" xmlns:a16="http://schemas.microsoft.com/office/drawing/2014/main" val="1858300469"/>
                    </a:ext>
                  </a:extLst>
                </a:gridCol>
                <a:gridCol w="1015126">
                  <a:extLst>
                    <a:ext uri="{9D8B030D-6E8A-4147-A177-3AD203B41FA5}">
                      <a16:colId xmlns="" xmlns:a16="http://schemas.microsoft.com/office/drawing/2014/main" val="726815018"/>
                    </a:ext>
                  </a:extLst>
                </a:gridCol>
                <a:gridCol w="1015126">
                  <a:extLst>
                    <a:ext uri="{9D8B030D-6E8A-4147-A177-3AD203B41FA5}">
                      <a16:colId xmlns="" xmlns:a16="http://schemas.microsoft.com/office/drawing/2014/main" val="3453090603"/>
                    </a:ext>
                  </a:extLst>
                </a:gridCol>
                <a:gridCol w="1015126">
                  <a:extLst>
                    <a:ext uri="{9D8B030D-6E8A-4147-A177-3AD203B41FA5}">
                      <a16:colId xmlns="" xmlns:a16="http://schemas.microsoft.com/office/drawing/2014/main" val="111175894"/>
                    </a:ext>
                  </a:extLst>
                </a:gridCol>
                <a:gridCol w="1015126">
                  <a:extLst>
                    <a:ext uri="{9D8B030D-6E8A-4147-A177-3AD203B41FA5}">
                      <a16:colId xmlns="" xmlns:a16="http://schemas.microsoft.com/office/drawing/2014/main" val="2541484353"/>
                    </a:ext>
                  </a:extLst>
                </a:gridCol>
                <a:gridCol w="1015126">
                  <a:extLst>
                    <a:ext uri="{9D8B030D-6E8A-4147-A177-3AD203B41FA5}">
                      <a16:colId xmlns="" xmlns:a16="http://schemas.microsoft.com/office/drawing/2014/main" val="3284275274"/>
                    </a:ext>
                  </a:extLst>
                </a:gridCol>
              </a:tblGrid>
              <a:tr h="503419">
                <a:tc>
                  <a:txBody>
                    <a:bodyPr/>
                    <a:lstStyle/>
                    <a:p>
                      <a:pPr algn="ctr"/>
                      <a:endParaRPr lang="sr-Latn-BA" sz="2800" b="0" dirty="0" smtClean="0"/>
                    </a:p>
                    <a:p>
                      <a:pPr algn="ctr"/>
                      <a:r>
                        <a:rPr lang="sr-Cyrl-BA" sz="2800" b="0" dirty="0" smtClean="0"/>
                        <a:t>Број</a:t>
                      </a:r>
                      <a:endParaRPr lang="sr-Latn-BA" sz="2800" b="0" dirty="0" smtClean="0"/>
                    </a:p>
                    <a:p>
                      <a:pPr algn="ctr"/>
                      <a:endParaRPr lang="en-GB" sz="2800" b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/>
                        <a:t>36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/>
                        <a:t>18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/>
                        <a:t>45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/>
                        <a:t>72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/>
                        <a:t>63</a:t>
                      </a:r>
                      <a:endParaRPr lang="en-GB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010535631"/>
                  </a:ext>
                </a:extLst>
              </a:tr>
              <a:tr h="1368000"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/>
                        <a:t>9пута</a:t>
                      </a:r>
                      <a:r>
                        <a:rPr lang="sr-Cyrl-BA" sz="2800" baseline="0" dirty="0" smtClean="0"/>
                        <a:t> мањи број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/>
                        <a:t>3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/>
                        <a:t>10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/>
                        <a:t>6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/>
                        <a:t>9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96770475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77980444"/>
              </p:ext>
            </p:extLst>
          </p:nvPr>
        </p:nvGraphicFramePr>
        <p:xfrm>
          <a:off x="2531123" y="3879275"/>
          <a:ext cx="1011381" cy="1371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1381">
                  <a:extLst>
                    <a:ext uri="{9D8B030D-6E8A-4147-A177-3AD203B41FA5}">
                      <a16:colId xmlns="" xmlns:a16="http://schemas.microsoft.com/office/drawing/2014/main" val="2351391327"/>
                    </a:ext>
                  </a:extLst>
                </a:gridCol>
              </a:tblGrid>
              <a:tr h="1371597"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GB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E4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5503909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69717822"/>
              </p:ext>
            </p:extLst>
          </p:nvPr>
        </p:nvGraphicFramePr>
        <p:xfrm>
          <a:off x="3542504" y="2496975"/>
          <a:ext cx="1052945" cy="1368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2945">
                  <a:extLst>
                    <a:ext uri="{9D8B030D-6E8A-4147-A177-3AD203B41FA5}">
                      <a16:colId xmlns="" xmlns:a16="http://schemas.microsoft.com/office/drawing/2014/main" val="3840265801"/>
                    </a:ext>
                  </a:extLst>
                </a:gridCol>
              </a:tblGrid>
              <a:tr h="1368443"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>
                          <a:solidFill>
                            <a:schemeClr val="bg1"/>
                          </a:solidFill>
                        </a:rPr>
                        <a:t>27</a:t>
                      </a:r>
                      <a:endParaRPr lang="en-GB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89348579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53079774"/>
              </p:ext>
            </p:extLst>
          </p:nvPr>
        </p:nvGraphicFramePr>
        <p:xfrm>
          <a:off x="4559849" y="3879273"/>
          <a:ext cx="983672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3672">
                  <a:extLst>
                    <a:ext uri="{9D8B030D-6E8A-4147-A177-3AD203B41FA5}">
                      <a16:colId xmlns="" xmlns:a16="http://schemas.microsoft.com/office/drawing/2014/main" val="491143394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GB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E4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4163224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01807041"/>
              </p:ext>
            </p:extLst>
          </p:nvPr>
        </p:nvGraphicFramePr>
        <p:xfrm>
          <a:off x="5541196" y="2514599"/>
          <a:ext cx="1071060" cy="13508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060">
                  <a:extLst>
                    <a:ext uri="{9D8B030D-6E8A-4147-A177-3AD203B41FA5}">
                      <a16:colId xmlns="" xmlns:a16="http://schemas.microsoft.com/office/drawing/2014/main" val="2302631405"/>
                    </a:ext>
                  </a:extLst>
                </a:gridCol>
              </a:tblGrid>
              <a:tr h="1350819"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>
                          <a:solidFill>
                            <a:schemeClr val="bg1"/>
                          </a:solidFill>
                        </a:rPr>
                        <a:t>90</a:t>
                      </a:r>
                      <a:endParaRPr lang="en-GB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936137479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45830124"/>
              </p:ext>
            </p:extLst>
          </p:nvPr>
        </p:nvGraphicFramePr>
        <p:xfrm>
          <a:off x="6587060" y="3879273"/>
          <a:ext cx="979413" cy="1371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413">
                  <a:extLst>
                    <a:ext uri="{9D8B030D-6E8A-4147-A177-3AD203B41FA5}">
                      <a16:colId xmlns="" xmlns:a16="http://schemas.microsoft.com/office/drawing/2014/main" val="3625600913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GB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E4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3952691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68619685"/>
              </p:ext>
            </p:extLst>
          </p:nvPr>
        </p:nvGraphicFramePr>
        <p:xfrm>
          <a:off x="7601097" y="2502323"/>
          <a:ext cx="1066801" cy="1363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1">
                  <a:extLst>
                    <a:ext uri="{9D8B030D-6E8A-4147-A177-3AD203B41FA5}">
                      <a16:colId xmlns="" xmlns:a16="http://schemas.microsoft.com/office/drawing/2014/main" val="3367280481"/>
                    </a:ext>
                  </a:extLst>
                </a:gridCol>
              </a:tblGrid>
              <a:tr h="1363095"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>
                          <a:solidFill>
                            <a:schemeClr val="bg1"/>
                          </a:solidFill>
                        </a:rPr>
                        <a:t>54</a:t>
                      </a:r>
                      <a:endParaRPr lang="en-GB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246538067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35814753"/>
              </p:ext>
            </p:extLst>
          </p:nvPr>
        </p:nvGraphicFramePr>
        <p:xfrm>
          <a:off x="8646994" y="3879269"/>
          <a:ext cx="957844" cy="1371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7844">
                  <a:extLst>
                    <a:ext uri="{9D8B030D-6E8A-4147-A177-3AD203B41FA5}">
                      <a16:colId xmlns="" xmlns:a16="http://schemas.microsoft.com/office/drawing/2014/main" val="4176751076"/>
                    </a:ext>
                  </a:extLst>
                </a:gridCol>
              </a:tblGrid>
              <a:tr h="1371603"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GB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E4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775605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16129421"/>
              </p:ext>
            </p:extLst>
          </p:nvPr>
        </p:nvGraphicFramePr>
        <p:xfrm>
          <a:off x="9604838" y="2507670"/>
          <a:ext cx="1068209" cy="1371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209">
                  <a:extLst>
                    <a:ext uri="{9D8B030D-6E8A-4147-A177-3AD203B41FA5}">
                      <a16:colId xmlns="" xmlns:a16="http://schemas.microsoft.com/office/drawing/2014/main" val="699799790"/>
                    </a:ext>
                  </a:extLst>
                </a:gridCol>
              </a:tblGrid>
              <a:tr h="1371597"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>
                          <a:solidFill>
                            <a:schemeClr val="bg1"/>
                          </a:solidFill>
                        </a:rPr>
                        <a:t>81</a:t>
                      </a:r>
                      <a:endParaRPr lang="en-GB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959927378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13715509"/>
              </p:ext>
            </p:extLst>
          </p:nvPr>
        </p:nvGraphicFramePr>
        <p:xfrm>
          <a:off x="10642263" y="3865418"/>
          <a:ext cx="967724" cy="1371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724">
                  <a:extLst>
                    <a:ext uri="{9D8B030D-6E8A-4147-A177-3AD203B41FA5}">
                      <a16:colId xmlns="" xmlns:a16="http://schemas.microsoft.com/office/drawing/2014/main" val="4183637927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GB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E4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204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6820508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sr-Cyrl-BA" dirty="0" smtClean="0"/>
              <a:t>Задатак број 3</a:t>
            </a:r>
            <a:br>
              <a:rPr lang="sr-Cyrl-BA" dirty="0" smtClean="0"/>
            </a:br>
            <a:r>
              <a:rPr lang="sr-Cyrl-BA" sz="2800" dirty="0" smtClean="0"/>
              <a:t>9 ученика  треба да подијели на једнаке дијелове 63 ораха. Колико  ораха ће сваки  ученик  добити</a:t>
            </a:r>
            <a:r>
              <a:rPr lang="sr-Latn-BA" sz="2800" dirty="0" smtClean="0"/>
              <a:t>?</a:t>
            </a:r>
            <a:endParaRPr lang="en-GB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GB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46122460"/>
              </p:ext>
            </p:extLst>
          </p:nvPr>
        </p:nvGraphicFramePr>
        <p:xfrm>
          <a:off x="1154954" y="3657600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="" xmlns:a16="http://schemas.microsoft.com/office/drawing/2014/main" val="23659105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Cyrl-BA" sz="2800" dirty="0" smtClean="0"/>
                        <a:t>Рјешење:</a:t>
                      </a:r>
                      <a:endParaRPr lang="en-GB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4279826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64560752"/>
              </p:ext>
            </p:extLst>
          </p:nvPr>
        </p:nvGraphicFramePr>
        <p:xfrm>
          <a:off x="3126508" y="3657600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="" xmlns:a16="http://schemas.microsoft.com/office/drawing/2014/main" val="24922538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Cyrl-BA" sz="2800" dirty="0" smtClean="0"/>
                        <a:t>63 : 9 = </a:t>
                      </a:r>
                      <a:endParaRPr lang="en-GB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0655535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38846269"/>
              </p:ext>
            </p:extLst>
          </p:nvPr>
        </p:nvGraphicFramePr>
        <p:xfrm>
          <a:off x="4572000" y="3655291"/>
          <a:ext cx="7084291" cy="520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4291">
                  <a:extLst>
                    <a:ext uri="{9D8B030D-6E8A-4147-A177-3AD203B41FA5}">
                      <a16:colId xmlns="" xmlns:a16="http://schemas.microsoft.com/office/drawing/2014/main" val="3731508766"/>
                    </a:ext>
                  </a:extLst>
                </a:gridCol>
              </a:tblGrid>
              <a:tr h="520469">
                <a:tc>
                  <a:txBody>
                    <a:bodyPr/>
                    <a:lstStyle/>
                    <a:p>
                      <a:r>
                        <a:rPr lang="sr-Cyrl-BA" sz="2800" dirty="0" smtClean="0"/>
                        <a:t>7</a:t>
                      </a:r>
                      <a:endParaRPr lang="en-GB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6551359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27688229"/>
              </p:ext>
            </p:extLst>
          </p:nvPr>
        </p:nvGraphicFramePr>
        <p:xfrm>
          <a:off x="1154954" y="4653280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="" xmlns:a16="http://schemas.microsoft.com/office/drawing/2014/main" val="33052177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Cyrl-BA" sz="2800" dirty="0" smtClean="0"/>
                        <a:t>Одговор:</a:t>
                      </a:r>
                      <a:endParaRPr lang="en-GB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5363429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69642258"/>
              </p:ext>
            </p:extLst>
          </p:nvPr>
        </p:nvGraphicFramePr>
        <p:xfrm>
          <a:off x="3269673" y="4666210"/>
          <a:ext cx="7984834" cy="586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84834">
                  <a:extLst>
                    <a:ext uri="{9D8B030D-6E8A-4147-A177-3AD203B41FA5}">
                      <a16:colId xmlns="" xmlns:a16="http://schemas.microsoft.com/office/drawing/2014/main" val="866361620"/>
                    </a:ext>
                  </a:extLst>
                </a:gridCol>
              </a:tblGrid>
              <a:tr h="586509">
                <a:tc>
                  <a:txBody>
                    <a:bodyPr/>
                    <a:lstStyle/>
                    <a:p>
                      <a:r>
                        <a:rPr lang="sr-Cyrl-BA" sz="2800" dirty="0" smtClean="0"/>
                        <a:t>Сваки</a:t>
                      </a:r>
                      <a:r>
                        <a:rPr lang="sr-Cyrl-BA" sz="2800" baseline="0" dirty="0" smtClean="0"/>
                        <a:t> ученик ће</a:t>
                      </a:r>
                      <a:r>
                        <a:rPr lang="sr-Cyrl-BA" sz="2800" dirty="0" smtClean="0"/>
                        <a:t> добити по 7 ораха.</a:t>
                      </a:r>
                      <a:endParaRPr lang="en-GB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15991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7997184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Задатак број 4</a:t>
            </a:r>
            <a:br>
              <a:rPr lang="sr-Cyrl-BA" dirty="0" smtClean="0"/>
            </a:br>
            <a:r>
              <a:rPr lang="sr-Cyrl-BA" sz="2800" dirty="0" smtClean="0"/>
              <a:t>54 воћке треба засадити у 9 једнаких редова. Колико ће воћки бити у једном реду?</a:t>
            </a:r>
            <a:endParaRPr lang="en-GB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68207362"/>
              </p:ext>
            </p:extLst>
          </p:nvPr>
        </p:nvGraphicFramePr>
        <p:xfrm>
          <a:off x="1154954" y="3657600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="" xmlns:a16="http://schemas.microsoft.com/office/drawing/2014/main" val="35463665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Cyrl-BA" sz="2800" dirty="0" smtClean="0"/>
                        <a:t>Рјешење:</a:t>
                      </a:r>
                      <a:endParaRPr lang="en-GB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667828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68068380"/>
              </p:ext>
            </p:extLst>
          </p:nvPr>
        </p:nvGraphicFramePr>
        <p:xfrm>
          <a:off x="3131126" y="3657600"/>
          <a:ext cx="7624619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4619">
                  <a:extLst>
                    <a:ext uri="{9D8B030D-6E8A-4147-A177-3AD203B41FA5}">
                      <a16:colId xmlns="" xmlns:a16="http://schemas.microsoft.com/office/drawing/2014/main" val="271119091"/>
                    </a:ext>
                  </a:extLst>
                </a:gridCol>
              </a:tblGrid>
              <a:tr h="303415">
                <a:tc>
                  <a:txBody>
                    <a:bodyPr/>
                    <a:lstStyle/>
                    <a:p>
                      <a:r>
                        <a:rPr lang="sr-Cyrl-BA" sz="2800" dirty="0" smtClean="0"/>
                        <a:t>54 : 9 =</a:t>
                      </a:r>
                      <a:endParaRPr lang="en-GB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0695708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00017323"/>
              </p:ext>
            </p:extLst>
          </p:nvPr>
        </p:nvGraphicFramePr>
        <p:xfrm>
          <a:off x="4475017" y="3652519"/>
          <a:ext cx="7292109" cy="683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92109">
                  <a:extLst>
                    <a:ext uri="{9D8B030D-6E8A-4147-A177-3AD203B41FA5}">
                      <a16:colId xmlns="" xmlns:a16="http://schemas.microsoft.com/office/drawing/2014/main" val="3672436071"/>
                    </a:ext>
                  </a:extLst>
                </a:gridCol>
              </a:tblGrid>
              <a:tr h="683953">
                <a:tc>
                  <a:txBody>
                    <a:bodyPr/>
                    <a:lstStyle/>
                    <a:p>
                      <a:r>
                        <a:rPr lang="sr-Cyrl-BA" sz="2800" dirty="0" smtClean="0"/>
                        <a:t>6</a:t>
                      </a:r>
                      <a:endParaRPr lang="en-GB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42617309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83438561"/>
              </p:ext>
            </p:extLst>
          </p:nvPr>
        </p:nvGraphicFramePr>
        <p:xfrm>
          <a:off x="1154954" y="4655820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="" xmlns:a16="http://schemas.microsoft.com/office/drawing/2014/main" val="9417322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Cyrl-BA" sz="2800" dirty="0" smtClean="0"/>
                        <a:t>Одговор:</a:t>
                      </a:r>
                      <a:endParaRPr lang="en-GB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31031248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74248259"/>
              </p:ext>
            </p:extLst>
          </p:nvPr>
        </p:nvGraphicFramePr>
        <p:xfrm>
          <a:off x="3588326" y="4655820"/>
          <a:ext cx="7167419" cy="59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7419">
                  <a:extLst>
                    <a:ext uri="{9D8B030D-6E8A-4147-A177-3AD203B41FA5}">
                      <a16:colId xmlns="" xmlns:a16="http://schemas.microsoft.com/office/drawing/2014/main" val="3959798343"/>
                    </a:ext>
                  </a:extLst>
                </a:gridCol>
              </a:tblGrid>
              <a:tr h="599440">
                <a:tc>
                  <a:txBody>
                    <a:bodyPr/>
                    <a:lstStyle/>
                    <a:p>
                      <a:r>
                        <a:rPr lang="sr-Cyrl-BA" sz="2800" dirty="0" smtClean="0"/>
                        <a:t>У</a:t>
                      </a:r>
                      <a:r>
                        <a:rPr lang="sr-Cyrl-BA" sz="2800" baseline="0" dirty="0" smtClean="0"/>
                        <a:t> једном реду ће бити 6 воћки.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0926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7492480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481" y="159327"/>
            <a:ext cx="8825659" cy="1981200"/>
          </a:xfrm>
        </p:spPr>
        <p:txBody>
          <a:bodyPr/>
          <a:lstStyle/>
          <a:p>
            <a:r>
              <a:rPr lang="sr-Cyrl-BA" sz="4000" dirty="0" smtClean="0"/>
              <a:t>Домаћа задаћа:</a:t>
            </a:r>
            <a:br>
              <a:rPr lang="sr-Cyrl-BA" sz="4000" dirty="0" smtClean="0"/>
            </a:br>
            <a:r>
              <a:rPr lang="sr-Cyrl-BA" sz="4000" dirty="0"/>
              <a:t/>
            </a:r>
            <a:br>
              <a:rPr lang="sr-Cyrl-BA" sz="4000" dirty="0"/>
            </a:br>
            <a:endParaRPr lang="en-GB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628482" y="1759527"/>
            <a:ext cx="9859410" cy="4876800"/>
          </a:xfrm>
        </p:spPr>
        <p:txBody>
          <a:bodyPr>
            <a:normAutofit lnSpcReduction="10000"/>
          </a:bodyPr>
          <a:lstStyle/>
          <a:p>
            <a:endParaRPr lang="sr-Cyrl-BA" sz="2800" dirty="0" smtClean="0"/>
          </a:p>
          <a:p>
            <a:r>
              <a:rPr lang="sr-Cyrl-BA" sz="2800" dirty="0" smtClean="0"/>
              <a:t>Препиши задатке у своју свеску и израчунај их:</a:t>
            </a:r>
          </a:p>
          <a:p>
            <a:endParaRPr lang="sr-Cyrl-BA" sz="2800" dirty="0" smtClean="0"/>
          </a:p>
          <a:p>
            <a:r>
              <a:rPr lang="sr-Cyrl-BA" sz="2800" dirty="0" smtClean="0"/>
              <a:t>1.задатак: У школској библиотеци било је 36 столица, а столова је било 9 пута мање. Колико је било столова?</a:t>
            </a:r>
          </a:p>
          <a:p>
            <a:endParaRPr lang="sr-Cyrl-BA" sz="2800" dirty="0"/>
          </a:p>
          <a:p>
            <a:r>
              <a:rPr lang="sr-Cyrl-BA" sz="2800" dirty="0" smtClean="0"/>
              <a:t>2.задатак: Из баште је извађено 54 кг кромпира. Колико би било потребно врећа да се спакује по 9кг кромпира?</a:t>
            </a:r>
          </a:p>
          <a:p>
            <a:endParaRPr lang="sr-Cyrl-BA" sz="2800" dirty="0"/>
          </a:p>
          <a:p>
            <a:endParaRPr lang="sr-Cyrl-BA" sz="2800" dirty="0" smtClean="0"/>
          </a:p>
          <a:p>
            <a:endParaRPr lang="sr-Cyrl-BA" sz="2800" dirty="0"/>
          </a:p>
          <a:p>
            <a:endParaRPr lang="sr-Cyrl-BA" sz="2800" dirty="0" smtClean="0"/>
          </a:p>
          <a:p>
            <a:endParaRPr lang="en-GB" sz="2800" dirty="0"/>
          </a:p>
        </p:txBody>
      </p:sp>
    </p:spTree>
    <p:extLst>
      <p:ext uri="{BB962C8B-B14F-4D97-AF65-F5344CB8AC3E}">
        <p14:creationId xmlns="" xmlns:p14="http://schemas.microsoft.com/office/powerpoint/2010/main" val="362690371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453</TotalTime>
  <Words>233</Words>
  <Application>Microsoft Office PowerPoint</Application>
  <PresentationFormat>Custom</PresentationFormat>
  <Paragraphs>91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Ion</vt:lpstr>
      <vt:lpstr>Дијељење бројем 9</vt:lpstr>
      <vt:lpstr>Slide 2</vt:lpstr>
      <vt:lpstr>Slide 3</vt:lpstr>
      <vt:lpstr>Задатак број 1 Израчунајмо заједно и попунимо празна мјеста у табели:</vt:lpstr>
      <vt:lpstr>Задатак број 2 Израчунајмо и попунимо празна мјеста у табели:</vt:lpstr>
      <vt:lpstr>Задатак број 3 9 ученика  треба да подијели на једнаке дијелове 63 ораха. Колико  ораха ће сваки  ученик  добити?</vt:lpstr>
      <vt:lpstr>Задатак број 4 54 воћке треба засадити у 9 једнаких редова. Колико ће воћки бити у једном реду?</vt:lpstr>
      <vt:lpstr>Домаћа задаћа: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Дијељење бројем 9</dc:title>
  <dc:creator>FUJITSU</dc:creator>
  <cp:lastModifiedBy>Gordana Popadic</cp:lastModifiedBy>
  <cp:revision>40</cp:revision>
  <dcterms:created xsi:type="dcterms:W3CDTF">2021-02-23T11:56:49Z</dcterms:created>
  <dcterms:modified xsi:type="dcterms:W3CDTF">2021-03-01T13:17:22Z</dcterms:modified>
</cp:coreProperties>
</file>