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2" r:id="rId2"/>
    <p:sldId id="257" r:id="rId3"/>
    <p:sldId id="268" r:id="rId4"/>
    <p:sldId id="281" r:id="rId5"/>
    <p:sldId id="269" r:id="rId6"/>
    <p:sldId id="270" r:id="rId7"/>
    <p:sldId id="283" r:id="rId8"/>
    <p:sldId id="271" r:id="rId9"/>
    <p:sldId id="272" r:id="rId10"/>
    <p:sldId id="284" r:id="rId11"/>
    <p:sldId id="285" r:id="rId12"/>
    <p:sldId id="286" r:id="rId13"/>
    <p:sldId id="287" r:id="rId14"/>
    <p:sldId id="288" r:id="rId15"/>
    <p:sldId id="289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2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285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38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0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4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7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6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8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7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5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1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2DFEED0-609E-4721-8777-A862544CFBC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1B7F-858F-4B13-A56A-4A0907E4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59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2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12489" cy="1400530"/>
          </a:xfrm>
        </p:spPr>
        <p:txBody>
          <a:bodyPr/>
          <a:lstStyle/>
          <a:p>
            <a:r>
              <a:rPr lang="sr-Cyrl-RS" b="1" dirty="0" smtClean="0"/>
              <a:t>      САВЕЗНА РЕПУБЛИКА ЊЕМАЧКА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38800"/>
            <a:ext cx="12192000" cy="1246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0016"/>
            <a:ext cx="12192000" cy="40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9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777" y="311291"/>
            <a:ext cx="4876799" cy="26784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3999" y="2985247"/>
            <a:ext cx="5529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     ЛУКА </a:t>
            </a:r>
            <a:r>
              <a:rPr lang="sr-Cyrl-RS" dirty="0"/>
              <a:t>ХАМБУРГ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279914"/>
            <a:ext cx="4758648" cy="26784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4800" y="299421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ЛУКА ДУИЗБУРГ</a:t>
            </a:r>
            <a:endParaRPr lang="en-US" dirty="0"/>
          </a:p>
        </p:txBody>
      </p:sp>
      <p:pic>
        <p:nvPicPr>
          <p:cNvPr id="11" name="Picture 14" descr="Image result for op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1" y="3581400"/>
            <a:ext cx="3200399" cy="184201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 rot="10800000" flipV="1">
            <a:off x="2209800" y="3715739"/>
            <a:ext cx="2514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 smtClean="0"/>
          </a:p>
          <a:p>
            <a:endParaRPr lang="sr-Cyrl-RS" b="1" dirty="0"/>
          </a:p>
          <a:p>
            <a:endParaRPr lang="sr-Cyrl-RS" b="1" dirty="0" smtClean="0"/>
          </a:p>
          <a:p>
            <a:endParaRPr lang="sr-Cyrl-RS" b="1" dirty="0"/>
          </a:p>
          <a:p>
            <a:endParaRPr lang="sr-Cyrl-RS" b="1" dirty="0" smtClean="0"/>
          </a:p>
          <a:p>
            <a:endParaRPr lang="sr-Cyrl-RS" b="1" dirty="0"/>
          </a:p>
          <a:p>
            <a:r>
              <a:rPr lang="sr-Cyrl-RS" b="1" dirty="0" smtClean="0">
                <a:solidFill>
                  <a:schemeClr val="bg1"/>
                </a:solidFill>
              </a:rPr>
              <a:t>Опел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Image result for mercedes simbo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1" y="3598539"/>
            <a:ext cx="2743199" cy="182487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 flipH="1">
            <a:off x="5410197" y="4998660"/>
            <a:ext cx="2514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 smtClean="0">
              <a:solidFill>
                <a:schemeClr val="bg1"/>
              </a:solidFill>
            </a:endParaRPr>
          </a:p>
          <a:p>
            <a:endParaRPr lang="sr-Cyrl-RS" b="1" dirty="0">
              <a:solidFill>
                <a:schemeClr val="bg1"/>
              </a:solidFill>
            </a:endParaRPr>
          </a:p>
          <a:p>
            <a:r>
              <a:rPr lang="sr-Cyrl-RS" b="1" dirty="0" smtClean="0">
                <a:solidFill>
                  <a:schemeClr val="bg1"/>
                </a:solidFill>
              </a:rPr>
              <a:t>мерцедес</a:t>
            </a:r>
          </a:p>
        </p:txBody>
      </p:sp>
      <p:pic>
        <p:nvPicPr>
          <p:cNvPr id="16" name="Picture 16" descr="Image result for aud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194" y="3581400"/>
            <a:ext cx="2522451" cy="1824877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 flipH="1">
            <a:off x="8991600" y="5423416"/>
            <a:ext cx="1752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      ауди</a:t>
            </a:r>
            <a:endParaRPr lang="sr-Cyrl-R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0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2718"/>
            <a:ext cx="8755434" cy="690282"/>
          </a:xfrm>
        </p:spPr>
        <p:txBody>
          <a:bodyPr/>
          <a:lstStyle/>
          <a:p>
            <a:pPr algn="ctr"/>
            <a:r>
              <a:rPr lang="sr-Cyrl-RS" dirty="0" smtClean="0"/>
              <a:t>РЕГИЈЕ ЊЕМАЧКЕ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5943600" cy="4960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ОБЗИРОМ НА ПРИРОДНЕ И ДРУШТВЕНЕ ОДЛИКЕ, ЊЕМАЧКА СЕ МОЖЕ ПОДЈЕЛИТИ У ЧЕТИРИ ГЕОГРАФСКЕ РЕГИЈЕ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AutoNum type="arabicPeriod"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СЈЕВЕРНА ЊЕМАЧКА</a:t>
            </a:r>
          </a:p>
          <a:p>
            <a:pPr>
              <a:buAutoNum type="arabicPeriod"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СРЕДЊА ЊЕМАЧКА </a:t>
            </a:r>
          </a:p>
          <a:p>
            <a:pPr>
              <a:buAutoNum type="arabicPeriod"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ЈУЖНА ЊЕМАЧКА</a:t>
            </a:r>
          </a:p>
          <a:p>
            <a:pPr>
              <a:buAutoNum type="arabicPeriod"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ПОРАЈЊЕ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047" y="1281953"/>
            <a:ext cx="4572000" cy="4648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0" y="198120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СЈЕВЕРНА ЊЕМАЧКА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0" y="3276600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СРЕДЊА ЊЕМАЧКА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8600" y="3982996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 smtClean="0">
              <a:solidFill>
                <a:schemeClr val="bg1"/>
              </a:solidFill>
            </a:endParaRPr>
          </a:p>
          <a:p>
            <a:endParaRPr lang="sr-Cyrl-RS" b="1" dirty="0">
              <a:solidFill>
                <a:schemeClr val="bg1"/>
              </a:solidFill>
            </a:endParaRPr>
          </a:p>
          <a:p>
            <a:endParaRPr lang="sr-Cyrl-RS" b="1" dirty="0" smtClean="0">
              <a:solidFill>
                <a:schemeClr val="bg1"/>
              </a:solidFill>
            </a:endParaRPr>
          </a:p>
          <a:p>
            <a:r>
              <a:rPr lang="sr-Cyrl-RS" b="1" dirty="0">
                <a:solidFill>
                  <a:schemeClr val="bg1"/>
                </a:solidFill>
              </a:rPr>
              <a:t> </a:t>
            </a:r>
            <a:r>
              <a:rPr lang="sr-Cyrl-RS" b="1" dirty="0" smtClean="0">
                <a:solidFill>
                  <a:schemeClr val="bg1"/>
                </a:solidFill>
              </a:rPr>
              <a:t>        ЈУЖНА  </a:t>
            </a:r>
            <a:r>
              <a:rPr lang="sr-Cyrl-RS" b="1" dirty="0">
                <a:solidFill>
                  <a:schemeClr val="bg1"/>
                </a:solidFill>
              </a:rPr>
              <a:t>ЊЕМАЧКА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7767936" y="2438400"/>
            <a:ext cx="461665" cy="2057400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ПОРАЈЊЕ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533400"/>
            <a:ext cx="6019800" cy="5722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СЈЕВЕРНА ЊЕМАЧКА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РЕГИЈА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ОБУХВАТА ЗАПАДНИ ДИО ПРИБАЛТИЧКЕ НИЗИЈЕ. ПЛОДНО ЗЕМЉИШТЕ, НАФТА И ЛИГНИТ ЗНАЧАЈНО СУ БОГАТСТВО РЕГИЈЕ.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ПОВОЉАН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ПОЛОЖАЈ УЗ МОРЕ ДОВЕО ЈЕ ДО РАЗВОЈА ПОМОРСТВА И ТРГОВИНЕ.  У ОВОЈ РЕГИЈИ ЈЕ И ГЛАВНИ ГРАД ЊЕМАЧКЕ- БЕРЛИН.  ОД 1961. ДО 1989. ГОДИНЕ БИО ЈЕ ПОДИЈЕЉЕН БЕРЛИНСКИМ ЗИДОМ НА ИСТОЧНИ И ЗАПАДНИ БЕРЛИН.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ОСИМ БЕРЛИНА, ЗНАЧАЈНИ ЦЕНТРИ СУ : ХАМБУРГ, БРЕМЕН, ХАНОВЕР И ВОЛФСБУРГ.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1524000" y="6172197"/>
            <a:ext cx="982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БЕРЛИН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990600"/>
            <a:ext cx="5522259" cy="222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27331"/>
            <a:ext cx="5522259" cy="2664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627331"/>
            <a:ext cx="5162550" cy="26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2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6019800" cy="5646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СРЕДЊА ЊЕМАЧКА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ПОДРУЧЈЕ ЊЕМАЧКОГ СРЕДОГОРЈА , ГРОМАДНИХ ПЛАНИНА БОГАТИХ КАМЕНИМ УГЉЕМ , РУДАМА МЕТАЛА И НЕМЕТАЛА. ОВО ЈЕ РУДАРСКО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ИНДУСТРИЈСКА,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 И ТУРИСТИЧКА РЕГИЈА. </a:t>
            </a: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ЗНАЧАЈНИ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  СУ: ДРЕЗДЕН, ЛАЈПЦИГ, И ЈЕНА</a:t>
            </a:r>
          </a:p>
          <a:p>
            <a:pPr>
              <a:buAutoNum type="arabicPeriod"/>
            </a:pP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0" y="6172197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ДРЕЗДЕН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27331"/>
            <a:ext cx="5181600" cy="254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595566"/>
            <a:ext cx="5522259" cy="24830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05800" y="5334000"/>
            <a:ext cx="1447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ЛАЈПЦИГ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0286" y="3244334"/>
            <a:ext cx="5644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ЈЕНА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82706"/>
            <a:ext cx="5333999" cy="26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6019800" cy="5646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ЈУЖНА ЊЕМАЧКА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ОБУХВАТА ДИО СРЕДОГОРЈА  ( ШВАРЦВАЛД, ШВАПСКА ЈУРА, ФРАНАЧКА ЈУРА ) , ДОЛИНУ ДУНАВА, ШВАПСКО-БАВАРСКУ ВИСОРАВАН И АЛПЕ. ОВО ЈЕ ВИСОКО РАЗВИЈЕНА ИНДУСТРИЈСКА РЕГИЈА.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МИНХЕН- АУТОМОБИЛСКА ИНДУСТРИЈА, ШТУТГАРТ И НИРНБЕРГ  СУ НАЈЗНАЧАЈНИЈИ ПРИВРЕДНИ ЦЕНТРИ.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ЗИМСКИ ТУРИЗАМ-ГАРМИШ ПАРТЕНКИРХЕН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ГРАДСКИ ТУРИЗАМ-МИНХЕН</a:t>
            </a:r>
          </a:p>
          <a:p>
            <a:pPr marL="0" indent="0">
              <a:buNone/>
            </a:pP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0" y="6310696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МИНХЕН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1400" y="5334000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ГАРМИШ  ПАРТЕНКИРХЕН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0286" y="3244334"/>
            <a:ext cx="5644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ШТУТГАРТ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7" y="3520106"/>
            <a:ext cx="5035313" cy="2736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77" y="561975"/>
            <a:ext cx="5471881" cy="279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095" y="3565374"/>
            <a:ext cx="5510442" cy="26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28600"/>
            <a:ext cx="6019800" cy="6027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ПОРАЈЊЕ</a:t>
            </a:r>
            <a:endParaRPr lang="sr-Cyrl-R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ШИРЕ ПОДРУЧЈЕ ДОЛИНЕ РИЈЕКЕ РАЈНЕ И ЊЕНИХ ПРИТОКА. </a:t>
            </a: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 ЈЕ ПРИВРЕДНО НАЈРАЗВИЈЕНИЈА И НАЈГУШЋЕ НАСЕЉЕНА РЕГИЈА ЊЕМАЧКЕ. НАЈВЕЋИ ГРАД РЕГИЈЕ ЈЕ КЕЛН, НА РИЈЕЦИ РАЈНИ.  </a:t>
            </a: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РУР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НАЈВЕЋА ИНДУСТРИЈСКА ОБЛАСТ  И НАЈВЕЋА КОНУРБАЦИЈА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ПОРАЈЊА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АЛИ И ЧИТАВЕ ЊЕМАЧКЕ.</a:t>
            </a: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0" y="6172197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КЕЛН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54" y="3525133"/>
            <a:ext cx="5365641" cy="2735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866" y="457200"/>
            <a:ext cx="5255776" cy="2667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254" y="3508144"/>
            <a:ext cx="5191388" cy="27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ДОМАЋИ РАД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111" y="1447801"/>
            <a:ext cx="11545889" cy="4808538"/>
          </a:xfrm>
        </p:spPr>
        <p:txBody>
          <a:bodyPr/>
          <a:lstStyle/>
          <a:p>
            <a:r>
              <a:rPr lang="sr-Cyrl-RS" dirty="0" smtClean="0"/>
              <a:t>ЗА ДОМАЋУ ЗАДАЋУ ИСТРАЖИТИ  ВИШЕ О ПРИВРЕДИ ЊЕМАЧКЕ , ТЕ ЗАПИСАТИ У СВОЈЕ СВЕСКЕ ЗА ГЕОГРАФИЈУ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ГЕОГРАФСКИ ПОЛОЖАЈ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295401"/>
            <a:ext cx="6324600" cy="4830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ЊЕМАЧКА ЈЕ НАЈВЕЋА ДРЖАВА СРЕДЊЕ ЕВРОПЕ И ГРАНИЧИ СА НАЈВИШЕ ДРЖАВА,ЧАК ДЕВЕТ.  НА СЈЕВЕРУ ИЗЛАЗИ НА СЈЕВЕРНО И БАЛТИЧКО МОРЕ, КОЈИ СУ ДИЈЕЛОВИ АТЛАНТСКОГ ОКЕАНА.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ЊЕМАЧКА ИМА ИЗУЗЕТНО ПОВОЉАН ГЕОГРАФСКИ ПОЛОЖАЈ. ОНА ЈЕ АЛПСКА, АТЛАНТСКА, БАЛТИЧКА И ПОДУНАВСКА ЗЕМЉА. ПРЕКО СЈЕВЕРНОГ МОРА И АТЛАНТСКОГ ОКЕАНА ШИРОКО ЈЕ ПОВЕЗАНА СА СВИМ  ПРИМОРСКИМ ЗЕМЉАМА СРЕДЊЕ, ИСТОЧНЕ И СЈЕВЕРНЕ ЕВРОПЕ.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ПРОКОПАВАЊЕМ КИЛСКОГ КАНАЛА СКРАЋЕН ЈЕ ПУТ И УБРЗАН САОБРАЋАЈ ИЗМЕЂУ СЈЕВЕРНОГ И БАЛТИЧКОГ МОРА.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КРОЗ ЊЕМАЧКУ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ПРОТИЧУ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РАЈНА И ДУНАВ ПА ЈЕ ПЛОВНИМ СИСТЕМОМ РАЈНА-МАЈНА-ДУНАВ ПОВЕЗАНА СА СВИМ ДРЖАВАМА У СЛИВУ РАЈНЕ И ДУНАВА.</a:t>
            </a:r>
          </a:p>
          <a:p>
            <a:pPr marL="0" indent="0">
              <a:buNone/>
            </a:pPr>
            <a:endParaRPr lang="sr-Cyrl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152983"/>
            <a:ext cx="5221289" cy="467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РЕЉЕФ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6906358" cy="4884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РЕЉЕФУ ЊЕМАЧКЕ МОГУ СЕ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ИЗДВАЈАЈУ ТРИ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ЦЈЕЛИНЕ: </a:t>
            </a:r>
            <a:r>
              <a:rPr lang="sr-Cyrl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ПРИБАЛТИЧКА НИЗИЈА, ЊЕМАЧКО СРЕДОГОРЈЕ И АЛПИ.</a:t>
            </a:r>
          </a:p>
          <a:p>
            <a:pPr marL="0" indent="0">
              <a:buNone/>
            </a:pPr>
            <a:r>
              <a:rPr lang="sr-Cyrl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ПРИБАЛТИЧКА НИЗИЈА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НА СЈЕВЕРУ ЗЕМЉЕ, ИЗМЕЂУ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ГРАНИЦЕ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 ХОЛАНДИЈОМ И ПОЉСКОМ. ОБАЛА ЈЕ СЛАБО РАЗУЂЕНА, НИСКА И ПЈЕСКОВИТА. ЗЕМЉИШТЕ ЈЕ ДОСТА ЗАМОЧВАРЕНО, СА ДОСТА БАРА И МАЛИХ ЈЕЗЕРА ЛЕДНИЧКОГ ПОРИЈЕКЛА. </a:t>
            </a:r>
          </a:p>
          <a:p>
            <a:pPr marL="0" indent="0">
              <a:buNone/>
            </a:pPr>
            <a:r>
              <a:rPr lang="sr-Cyrl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ЊЕМАЧКО СРЕДОГОРЈЕ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У ЦЕНТРАЛНОМ ДИЈЕЛУ ЗЕМЉЕ , А ЧИНЕ ГА ГРОМАДНЕ ПЛАНИНЕ И КОТЛИНЕ ИЗМЕЂУ ЊИХ КАО  И ДОЛИНЕ ВЕЛИКИХ РИЈЕКА. ПЛАНИНЕ СУ НИСКЕ И ЛАКО ПРОХОДНЕ БОГАТЕ ШУМОМ И РУДАМА. НАЈПОЗНАТИЈЕ СУ : ХАРЦ, ТАУНУС , АЈФЕЛ. ФРАНАЧКА ЈУРА, ШВАПСКА ЈУРА И ШВАРЦВАЛД.</a:t>
            </a:r>
          </a:p>
          <a:p>
            <a:pPr marL="0" indent="0">
              <a:buNone/>
            </a:pPr>
            <a:r>
              <a:rPr lang="sr-Cyrl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АЛПИ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 НАЛАЗЕ НА КРАЈЊЕМ ЈУГУ ЗЕМЉЕ. САСТОЈЕ СЕ ОД НИЗА ПАРАЛЕЛНИХ ВИЈЕНАЦА НА ГРАНИЦИ СА ШВАЈЦАРСКОМ И АУСТРИЈОМ. ИЗМЕЂУ АЛПА И РИЈЕКЕ ДУНАВ ЈЕ ШВАПСКО- БАВАРСКА ВИСОРАВАН, БРДОВИТ ПРЕДИО ИЗГРАЂЕН ОД  ЛЕДНИЧКИХ НАНОСА СА АЛПА.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2320" y="838200"/>
            <a:ext cx="4734879" cy="5418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44200" y="20574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1600" y="1600200"/>
            <a:ext cx="175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</a:rPr>
              <a:t>Прибалтичка низија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7058759" y="4376280"/>
            <a:ext cx="4828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/>
              <a:t>                                             </a:t>
            </a:r>
            <a:r>
              <a:rPr lang="sr-Cyrl-RS" b="1" dirty="0" smtClean="0">
                <a:solidFill>
                  <a:schemeClr val="bg1"/>
                </a:solidFill>
              </a:rPr>
              <a:t>Рудне планине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2400" y="3982998"/>
            <a:ext cx="167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 smtClean="0"/>
          </a:p>
          <a:p>
            <a:endParaRPr lang="sr-Cyrl-RS" b="1" dirty="0"/>
          </a:p>
          <a:p>
            <a:endParaRPr lang="sr-Cyrl-RS" b="1" dirty="0" smtClean="0"/>
          </a:p>
          <a:p>
            <a:endParaRPr lang="sr-Cyrl-RS" b="1" dirty="0"/>
          </a:p>
          <a:p>
            <a:endParaRPr lang="sr-Cyrl-RS" b="1" dirty="0" smtClean="0"/>
          </a:p>
          <a:p>
            <a:r>
              <a:rPr lang="sr-Cyrl-RS" b="1" dirty="0" smtClean="0">
                <a:solidFill>
                  <a:schemeClr val="bg1"/>
                </a:solidFill>
              </a:rPr>
              <a:t>Шварцвалд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20200" y="2615248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/>
              <a:t>                                                      </a:t>
            </a:r>
          </a:p>
          <a:p>
            <a:r>
              <a:rPr lang="sr-Cyrl-RS" b="1" dirty="0"/>
              <a:t> </a:t>
            </a:r>
            <a:r>
              <a:rPr lang="sr-Cyrl-RS" b="1" dirty="0" smtClean="0"/>
              <a:t>                                                   </a:t>
            </a:r>
            <a:r>
              <a:rPr lang="sr-Cyrl-RS" b="1" dirty="0" smtClean="0">
                <a:solidFill>
                  <a:schemeClr val="bg1"/>
                </a:solidFill>
              </a:rPr>
              <a:t>Харц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9829800" y="5783936"/>
            <a:ext cx="1600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</a:rPr>
              <a:t>Алпи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7" y="349624"/>
            <a:ext cx="5181600" cy="25459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895600"/>
            <a:ext cx="4585252" cy="1080247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         ОБАЛА СЈЕВЕРНОГ МОРА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81000"/>
            <a:ext cx="4898087" cy="2514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H="1" flipV="1">
            <a:off x="7543800" y="2902379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> </a:t>
            </a:r>
            <a:r>
              <a:rPr lang="sr-Cyrl-RS" dirty="0" smtClean="0"/>
              <a:t>        ШВАПСКА ЈУРА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261" y="3271712"/>
            <a:ext cx="4572000" cy="290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 flipV="1">
            <a:off x="5257800" y="6413889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    ЦУГШПИЦ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9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КЛИМА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6400800" cy="4884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НИЗИЈСКИМ ПРЕДЈЕЛИМА  НА СЈЕВЕРУ КЛИМА ЈЕ ОКЕАНСКА,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ВЛАЖНА.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СРЕДИШЊИМ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ДИЈЕЛОВИМА КЛИМА ЈЕ УМЈЕРЕНОКОНТИНЕНТАЛНА, АЛИ ПОСТОЈЕ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РАЗЛИКЕ.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ДОЛИНА РАЈНЕ ИМА БЛАГУ КЛИМУ СА УМЈЕРЕНИМ ЉЕТИМА  И УМЈЕРЕНИМ ЗИМАМА, ЧЕСТО БЕЗ СНИЈЕГА. ИСТОЧНИ ПРЕДЈЕЛИ СУ ХЛАДНИЈИ СА МАЊОМ КОЛИЧИНОМ ПАДАВИНА. 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ЈУГУ НА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ЛПИМА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КЛИМА ЈЕ ПЛАНИНСКА. КАРАКТЕРИСТИЧАН ЈЕ ТОПЛИ ВЈЕТАР ФЕН, КОЈИ ДОВОДИ ДО РАНОГ ТОПЉЕЊА СНИЈЕГА.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H="1" flipV="1">
            <a:off x="8153400" y="4865132"/>
            <a:ext cx="3477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КЛИМАТСКА КАРТА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01000" y="381000"/>
            <a:ext cx="31718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ВОДЕ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1"/>
            <a:ext cx="5715000" cy="5037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ЊЕМАЧКА ИМА ГУСТУ РИЈЕЧНУ МРЕЖУ. </a:t>
            </a: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КРОЗ ОВУ ДРЖАВУ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  НЕКЕ ОД НАЈВАЖНИЈИХ И НАЈВЕЋИХ РИЈЕКА ЕВРОПЕ, КАО ШТО СУ РАЈНА И ДУНАВ.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РАЈНА, ВЕЗЕР И ЛАБА ( ЕЛБА ) ПРИПАДАЈУ СЛИВУ СЈЕВЕРНОГ МОРА.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РИЈЕКА КОЈА ОТИЧЕ У БАЛТИЧКО МОРЕ ЈЕ ОДРА, НА ГРАНИЦИ С ПОЉСКОМ.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ДУНАВ ОТИЧЕ У ЦРНО МОРЕ. ВЕЋИНА РИЈЕКА ЈЕ ПОВЕЗАНА КАНАЛИМА, ШТО ПОВЕЋАВА ЊИХОВ САОБРАЋАЈНИ ЗНАЧАЈ.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МЕЂУ БРОЈНИМ, ПРЕТЕЖНО ЛЕДНИЧКИМ ПРИРОДНИМ ЈЕЗЕРИМА , НАЈВЕЋЕ ЈЕ БОДЕНСКО. </a:t>
            </a:r>
            <a:endParaRPr lang="sr-Cyrl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H="1" flipV="1">
            <a:off x="7315200" y="4352329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9203" y="3411737"/>
            <a:ext cx="4445794" cy="2737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5" y="685800"/>
            <a:ext cx="4286250" cy="2600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8153396" y="6126479"/>
            <a:ext cx="25146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КИЛСКИ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</a:t>
            </a: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6629400" y="5562600"/>
            <a:ext cx="3421434" cy="990600"/>
          </a:xfrm>
        </p:spPr>
        <p:txBody>
          <a:bodyPr/>
          <a:lstStyle/>
          <a:p>
            <a:r>
              <a:rPr lang="sr-Cyrl-RS" sz="2000" dirty="0" smtClean="0"/>
              <a:t>                                              ИЗВОРИШТЕ ДУНАВА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617" y="781434"/>
            <a:ext cx="5261584" cy="455256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7000" y="781434"/>
            <a:ext cx="5257800" cy="456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СТАНОВНИШТВО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5943600" cy="4960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ЊЕМАЧКА ЈЕ ДРЖАВА НИЈЕМАЦА, НАЈБРОЈНИЈЕГ ГЕРМАНСКОГ НАРОДА У ЕВРОПИ И НА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СВИЈЕТУ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ЗБОГ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НЕГАТИВНОГ ПРИРОДНОГ ПРИРАШТАЈА, ЈАВЉА СЕ НЕДОСТАТАК РАДНЕ СНАГЕ ЗА ВИСОКОРАЗВИЈЕНУ ПРИВРЕДУ. ЗАТО ЈЕ ЊЕМАЧКА ЗЕМЉА ИМИГРАЦИЈЕ. ВЕЛИКИ ЈЕ БРОЈ СТРАНИХ РАДНИКА, ПОСЕБНО ТУРАКА И РАДНИКА ИЗ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ДРЖАВА КОЈЕ СЕ НАЛАЗЕ НА  БАЛКАНСКОМ ПОЛУОСТРВУ. </a:t>
            </a:r>
            <a:endParaRPr lang="sr-Cyrl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СТАНОВНИШТВО ЈЕ ДОСТА РАВНОМЈЕРНО РАСПОРЕЂЕНО, АЛИ ИПАК НАЈВЕЋА ГУСТИНА НАСЕЉЕНОСТИ ЈЕ  ОКО ВЕЛИКИХ ГРАДОВА И ИНДУСТРИЈСКИХ ЦЕНТАРА. 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ДОЛИНА РИЈЕКЕ РАЈНЕ ЈЕ НАЈГУШЋЕ НАСЕЉЕНА, НАРОЧИТО ОБЛАСТ РУР ГДЈЕ ЈЕ НАСТАЛА ЈЕДНА ОД НАЈВЕЋИХ КОНУРБАЦИЈА У ЕВРОПИ.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7200" y="4800600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РУРСКА ОБЛАСТ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800" y="1143000"/>
            <a:ext cx="539087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7348"/>
            <a:ext cx="8831634" cy="1485900"/>
          </a:xfrm>
        </p:spPr>
        <p:txBody>
          <a:bodyPr/>
          <a:lstStyle/>
          <a:p>
            <a:r>
              <a:rPr lang="sr-Cyrl-RS" dirty="0" smtClean="0"/>
              <a:t>ПРИВРЕДА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6176682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ЊЕМАЧКА ЈЕ ПРИВРЕДНО РАЗВИЈЕНА ЗЕМЉА. ИНДУСТРИЈА СЕ ИЗДВАЈА КАО НАЈВАЖНИЈА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ДЈЕЛАТНОСТ.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 БОГАТСТВА СУ : КАМЕНИ УГАЉ, РУДЕ ЦРНИХ И ОБОЈЕНИХ МЕТАЛ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БАЗИ ДОМАЋИХ СИРОВИНА И ВЕЛИКОГ УВОЗА, НАРОЧИТО НАФТЕ И ГАСА, РАЗВИЛЕ СУ СЕ СВЕ ГРАНЕ ТЕШКЕ ИНДУСТРИЈЕ: МЕТАЛУРГИЈА, ХЕМИЈСКА ИНДУСТРИЈА, ЕЛЕКТРОИНДУСТРИЈА, БРОДОГРАДЊА, МАШИНСКА И АУТОМОБИЛСКА ИНДУСТРИЈА.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ПОЉОПРИВРЕДА ЈЕ САВРЕМЕНА СА ВИШКОВИМА ПРОИЗВОДА КОЈИ СЕ ИЗВОЗЕ.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ПОДЈЕДНАКО СУ РАЗВИЈЕНЕ СВЕ ВРСТЕ САОБРАЋАЈА. 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АЕРОДРОМ У ФРАНКФУРТУ ЈЕ, ПО ПРОМЕТУ ПУТНИКА, ЈЕДАН ОД НАЈВЕЋИХ У ЕВРОПИ. 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 МОРСКЕ ЛУКЕ СУ : ХАМБУРГ, НА ЕСТУАРУ ЛАБЕ, И БРЕМЕН, НА ЕСТУАРУ РИЈЕКЕ ВЕЗЕР. ДУИЗБУРГ НА РАЈНИ НАЈПРОМЕТНИЈА ЈЕ РИЈЕЧНА ЛУКА У ЕВРОПИ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ЛУКА 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ДУНАВУ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РЕГЕНСБУРГ.    </a:t>
            </a:r>
          </a:p>
          <a:p>
            <a:pPr marL="0" indent="0">
              <a:buNone/>
            </a:pP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1838" y="712898"/>
            <a:ext cx="2776633" cy="1499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712898"/>
            <a:ext cx="2581835" cy="15105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7924800" y="1066800"/>
            <a:ext cx="3352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АЕРОДРОМ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ФРАНКФУРТ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3" y="2871136"/>
            <a:ext cx="1965327" cy="14194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7086600" y="3982996"/>
            <a:ext cx="83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 smtClean="0">
              <a:solidFill>
                <a:schemeClr val="bg1"/>
              </a:solidFill>
            </a:endParaRPr>
          </a:p>
          <a:p>
            <a:r>
              <a:rPr lang="sr-Cyrl-RS" b="1" dirty="0" smtClean="0">
                <a:solidFill>
                  <a:schemeClr val="bg1"/>
                </a:solidFill>
              </a:rPr>
              <a:t>ауди</a:t>
            </a:r>
            <a:endParaRPr lang="sr-Cyrl-R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 result for mercedes simbo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885258"/>
            <a:ext cx="2209800" cy="131796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677400" y="3982996"/>
            <a:ext cx="1600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 smtClean="0">
              <a:solidFill>
                <a:schemeClr val="bg1"/>
              </a:solidFill>
            </a:endParaRPr>
          </a:p>
          <a:p>
            <a:r>
              <a:rPr lang="sr-Cyrl-RS" b="1" dirty="0" smtClean="0">
                <a:solidFill>
                  <a:schemeClr val="bg1"/>
                </a:solidFill>
              </a:rPr>
              <a:t> мерцедес</a:t>
            </a:r>
            <a:endParaRPr lang="sr-Cyrl-RS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706536"/>
            <a:ext cx="2115809" cy="12170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8077200" y="5737321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         </a:t>
            </a:r>
          </a:p>
          <a:p>
            <a:r>
              <a:rPr lang="sr-Cyrl-RS" b="1" dirty="0">
                <a:solidFill>
                  <a:schemeClr val="bg1"/>
                </a:solidFill>
              </a:rPr>
              <a:t> </a:t>
            </a:r>
            <a:r>
              <a:rPr lang="sr-Cyrl-RS" b="1" dirty="0" smtClean="0">
                <a:solidFill>
                  <a:schemeClr val="bg1"/>
                </a:solidFill>
              </a:rPr>
              <a:t>         опел</a:t>
            </a:r>
            <a:endParaRPr lang="sr-Cyrl-RS" b="1" dirty="0">
              <a:solidFill>
                <a:schemeClr val="bg1"/>
              </a:solidFill>
            </a:endParaRPr>
          </a:p>
          <a:p>
            <a:endParaRPr lang="sr-Cyrl-R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595</TotalTime>
  <Words>960</Words>
  <Application>Microsoft Office PowerPoint</Application>
  <PresentationFormat>Widescreen</PresentationFormat>
  <Paragraphs>133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Ion</vt:lpstr>
      <vt:lpstr>      САВЕЗНА РЕПУБЛИКА ЊЕМАЧКА</vt:lpstr>
      <vt:lpstr>ГЕОГРАФСКИ ПОЛОЖАЈ</vt:lpstr>
      <vt:lpstr>РЕЉЕФ</vt:lpstr>
      <vt:lpstr>PowerPoint Presentation</vt:lpstr>
      <vt:lpstr>КЛИМА</vt:lpstr>
      <vt:lpstr>ВОДЕ</vt:lpstr>
      <vt:lpstr>                                              ИЗВОРИШТЕ ДУНАВА</vt:lpstr>
      <vt:lpstr>СТАНОВНИШТВО</vt:lpstr>
      <vt:lpstr>ПРИВРЕДА</vt:lpstr>
      <vt:lpstr>PowerPoint Presentation</vt:lpstr>
      <vt:lpstr>РЕГИЈЕ ЊЕМАЧКЕ</vt:lpstr>
      <vt:lpstr>PowerPoint Presentation</vt:lpstr>
      <vt:lpstr>PowerPoint Presentation</vt:lpstr>
      <vt:lpstr>PowerPoint Presentation</vt:lpstr>
      <vt:lpstr>PowerPoint Presentation</vt:lpstr>
      <vt:lpstr>ДОМАЋИ РАД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РЕПУБЛИКА ПОЉСКА</dc:title>
  <dc:creator>Dakibor</dc:creator>
  <cp:lastModifiedBy>54. Tanasic Sladjana</cp:lastModifiedBy>
  <cp:revision>81</cp:revision>
  <dcterms:created xsi:type="dcterms:W3CDTF">2017-02-16T22:13:14Z</dcterms:created>
  <dcterms:modified xsi:type="dcterms:W3CDTF">2021-03-02T13:04:02Z</dcterms:modified>
</cp:coreProperties>
</file>