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63" r:id="rId3"/>
    <p:sldId id="265" r:id="rId4"/>
    <p:sldId id="269" r:id="rId5"/>
    <p:sldId id="266" r:id="rId6"/>
    <p:sldId id="268" r:id="rId7"/>
    <p:sldId id="272" r:id="rId8"/>
    <p:sldId id="260" r:id="rId9"/>
    <p:sldId id="273" r:id="rId10"/>
  </p:sldIdLst>
  <p:sldSz cx="9144000" cy="5143500" type="screen16x9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F81BD"/>
    <a:srgbClr val="8EB4E3"/>
    <a:srgbClr val="0070C0"/>
    <a:srgbClr val="7CC1E4"/>
    <a:srgbClr val="86ACC0"/>
    <a:srgbClr val="4BE54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15518D2-D3A9-4933-86C6-0EE8B249C2D5}" v="114" dt="2020-05-05T10:53:49.536"/>
  </p1510:revLst>
</p1510:revInfo>
</file>

<file path=ppt/tableStyles.xml><?xml version="1.0" encoding="utf-8"?>
<a:tblStyleLst xmlns:a="http://schemas.openxmlformats.org/drawingml/2006/main" def="{5C22544A-7EE6-4342-B048-85BDC9FD1C3A}"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114" y="54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microsoft.com/office/2015/10/relationships/revisionInfo" Target="revisionInfo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bs-Cyrl-B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bs-Cyrl-B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A5138E-4D9C-4E62-9F06-8B30282BC3DD}" type="datetimeFigureOut">
              <a:rPr lang="bs-Cyrl-BA" smtClean="0"/>
              <a:pPr/>
              <a:t>28.4.2021</a:t>
            </a:fld>
            <a:endParaRPr lang="bs-Cyrl-B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s-Cyrl-B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0280BE-E472-4FAE-AB07-14CE42CD10F1}" type="slidenum">
              <a:rPr lang="bs-Cyrl-BA" smtClean="0"/>
              <a:pPr/>
              <a:t>‹#›</a:t>
            </a:fld>
            <a:endParaRPr lang="bs-Cyrl-BA"/>
          </a:p>
        </p:txBody>
      </p:sp>
    </p:spTree>
    <p:extLst>
      <p:ext uri="{BB962C8B-B14F-4D97-AF65-F5344CB8AC3E}">
        <p14:creationId xmlns:p14="http://schemas.microsoft.com/office/powerpoint/2010/main" val="42977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bs-Cyrl-B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bs-Cyrl-B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A5138E-4D9C-4E62-9F06-8B30282BC3DD}" type="datetimeFigureOut">
              <a:rPr lang="bs-Cyrl-BA" smtClean="0"/>
              <a:pPr/>
              <a:t>28.4.2021</a:t>
            </a:fld>
            <a:endParaRPr lang="bs-Cyrl-B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s-Cyrl-B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0280BE-E472-4FAE-AB07-14CE42CD10F1}" type="slidenum">
              <a:rPr lang="bs-Cyrl-BA" smtClean="0"/>
              <a:pPr/>
              <a:t>‹#›</a:t>
            </a:fld>
            <a:endParaRPr lang="bs-Cyrl-BA"/>
          </a:p>
        </p:txBody>
      </p:sp>
    </p:spTree>
    <p:extLst>
      <p:ext uri="{BB962C8B-B14F-4D97-AF65-F5344CB8AC3E}">
        <p14:creationId xmlns:p14="http://schemas.microsoft.com/office/powerpoint/2010/main" val="42749906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bs-Cyrl-B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bs-Cyrl-B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A5138E-4D9C-4E62-9F06-8B30282BC3DD}" type="datetimeFigureOut">
              <a:rPr lang="bs-Cyrl-BA" smtClean="0"/>
              <a:pPr/>
              <a:t>28.4.2021</a:t>
            </a:fld>
            <a:endParaRPr lang="bs-Cyrl-B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s-Cyrl-B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0280BE-E472-4FAE-AB07-14CE42CD10F1}" type="slidenum">
              <a:rPr lang="bs-Cyrl-BA" smtClean="0"/>
              <a:pPr/>
              <a:t>‹#›</a:t>
            </a:fld>
            <a:endParaRPr lang="bs-Cyrl-BA"/>
          </a:p>
        </p:txBody>
      </p:sp>
    </p:spTree>
    <p:extLst>
      <p:ext uri="{BB962C8B-B14F-4D97-AF65-F5344CB8AC3E}">
        <p14:creationId xmlns:p14="http://schemas.microsoft.com/office/powerpoint/2010/main" val="3105104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bs-Cyrl-B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bs-Cyrl-B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A5138E-4D9C-4E62-9F06-8B30282BC3DD}" type="datetimeFigureOut">
              <a:rPr lang="bs-Cyrl-BA" smtClean="0"/>
              <a:pPr/>
              <a:t>28.4.2021</a:t>
            </a:fld>
            <a:endParaRPr lang="bs-Cyrl-B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s-Cyrl-B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0280BE-E472-4FAE-AB07-14CE42CD10F1}" type="slidenum">
              <a:rPr lang="bs-Cyrl-BA" smtClean="0"/>
              <a:pPr/>
              <a:t>‹#›</a:t>
            </a:fld>
            <a:endParaRPr lang="bs-Cyrl-BA"/>
          </a:p>
        </p:txBody>
      </p:sp>
    </p:spTree>
    <p:extLst>
      <p:ext uri="{BB962C8B-B14F-4D97-AF65-F5344CB8AC3E}">
        <p14:creationId xmlns:p14="http://schemas.microsoft.com/office/powerpoint/2010/main" val="197236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bs-Cyrl-B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A5138E-4D9C-4E62-9F06-8B30282BC3DD}" type="datetimeFigureOut">
              <a:rPr lang="bs-Cyrl-BA" smtClean="0"/>
              <a:pPr/>
              <a:t>28.4.2021</a:t>
            </a:fld>
            <a:endParaRPr lang="bs-Cyrl-B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s-Cyrl-B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0280BE-E472-4FAE-AB07-14CE42CD10F1}" type="slidenum">
              <a:rPr lang="bs-Cyrl-BA" smtClean="0"/>
              <a:pPr/>
              <a:t>‹#›</a:t>
            </a:fld>
            <a:endParaRPr lang="bs-Cyrl-BA"/>
          </a:p>
        </p:txBody>
      </p:sp>
    </p:spTree>
    <p:extLst>
      <p:ext uri="{BB962C8B-B14F-4D97-AF65-F5344CB8AC3E}">
        <p14:creationId xmlns:p14="http://schemas.microsoft.com/office/powerpoint/2010/main" val="21872987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bs-Cyrl-B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bs-Cyrl-B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bs-Cyrl-B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A5138E-4D9C-4E62-9F06-8B30282BC3DD}" type="datetimeFigureOut">
              <a:rPr lang="bs-Cyrl-BA" smtClean="0"/>
              <a:pPr/>
              <a:t>28.4.2021</a:t>
            </a:fld>
            <a:endParaRPr lang="bs-Cyrl-B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s-Cyrl-B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0280BE-E472-4FAE-AB07-14CE42CD10F1}" type="slidenum">
              <a:rPr lang="bs-Cyrl-BA" smtClean="0"/>
              <a:pPr/>
              <a:t>‹#›</a:t>
            </a:fld>
            <a:endParaRPr lang="bs-Cyrl-BA"/>
          </a:p>
        </p:txBody>
      </p:sp>
    </p:spTree>
    <p:extLst>
      <p:ext uri="{BB962C8B-B14F-4D97-AF65-F5344CB8AC3E}">
        <p14:creationId xmlns:p14="http://schemas.microsoft.com/office/powerpoint/2010/main" val="39528442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bs-Cyrl-B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bs-Cyrl-B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bs-Cyrl-B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A5138E-4D9C-4E62-9F06-8B30282BC3DD}" type="datetimeFigureOut">
              <a:rPr lang="bs-Cyrl-BA" smtClean="0"/>
              <a:pPr/>
              <a:t>28.4.2021</a:t>
            </a:fld>
            <a:endParaRPr lang="bs-Cyrl-B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s-Cyrl-B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0280BE-E472-4FAE-AB07-14CE42CD10F1}" type="slidenum">
              <a:rPr lang="bs-Cyrl-BA" smtClean="0"/>
              <a:pPr/>
              <a:t>‹#›</a:t>
            </a:fld>
            <a:endParaRPr lang="bs-Cyrl-BA"/>
          </a:p>
        </p:txBody>
      </p:sp>
    </p:spTree>
    <p:extLst>
      <p:ext uri="{BB962C8B-B14F-4D97-AF65-F5344CB8AC3E}">
        <p14:creationId xmlns:p14="http://schemas.microsoft.com/office/powerpoint/2010/main" val="11110645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bs-Cyrl-B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A5138E-4D9C-4E62-9F06-8B30282BC3DD}" type="datetimeFigureOut">
              <a:rPr lang="bs-Cyrl-BA" smtClean="0"/>
              <a:pPr/>
              <a:t>28.4.2021</a:t>
            </a:fld>
            <a:endParaRPr lang="bs-Cyrl-B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s-Cyrl-B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0280BE-E472-4FAE-AB07-14CE42CD10F1}" type="slidenum">
              <a:rPr lang="bs-Cyrl-BA" smtClean="0"/>
              <a:pPr/>
              <a:t>‹#›</a:t>
            </a:fld>
            <a:endParaRPr lang="bs-Cyrl-BA"/>
          </a:p>
        </p:txBody>
      </p:sp>
    </p:spTree>
    <p:extLst>
      <p:ext uri="{BB962C8B-B14F-4D97-AF65-F5344CB8AC3E}">
        <p14:creationId xmlns:p14="http://schemas.microsoft.com/office/powerpoint/2010/main" val="725568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A5138E-4D9C-4E62-9F06-8B30282BC3DD}" type="datetimeFigureOut">
              <a:rPr lang="bs-Cyrl-BA" smtClean="0"/>
              <a:pPr/>
              <a:t>28.4.2021</a:t>
            </a:fld>
            <a:endParaRPr lang="bs-Cyrl-B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s-Cyrl-B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0280BE-E472-4FAE-AB07-14CE42CD10F1}" type="slidenum">
              <a:rPr lang="bs-Cyrl-BA" smtClean="0"/>
              <a:pPr/>
              <a:t>‹#›</a:t>
            </a:fld>
            <a:endParaRPr lang="bs-Cyrl-BA"/>
          </a:p>
        </p:txBody>
      </p:sp>
    </p:spTree>
    <p:extLst>
      <p:ext uri="{BB962C8B-B14F-4D97-AF65-F5344CB8AC3E}">
        <p14:creationId xmlns:p14="http://schemas.microsoft.com/office/powerpoint/2010/main" val="8404584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bs-Cyrl-B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bs-Cyrl-B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A5138E-4D9C-4E62-9F06-8B30282BC3DD}" type="datetimeFigureOut">
              <a:rPr lang="bs-Cyrl-BA" smtClean="0"/>
              <a:pPr/>
              <a:t>28.4.2021</a:t>
            </a:fld>
            <a:endParaRPr lang="bs-Cyrl-B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s-Cyrl-B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0280BE-E472-4FAE-AB07-14CE42CD10F1}" type="slidenum">
              <a:rPr lang="bs-Cyrl-BA" smtClean="0"/>
              <a:pPr/>
              <a:t>‹#›</a:t>
            </a:fld>
            <a:endParaRPr lang="bs-Cyrl-BA"/>
          </a:p>
        </p:txBody>
      </p:sp>
    </p:spTree>
    <p:extLst>
      <p:ext uri="{BB962C8B-B14F-4D97-AF65-F5344CB8AC3E}">
        <p14:creationId xmlns:p14="http://schemas.microsoft.com/office/powerpoint/2010/main" val="3670028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bs-Cyrl-B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bs-Cyrl-B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A5138E-4D9C-4E62-9F06-8B30282BC3DD}" type="datetimeFigureOut">
              <a:rPr lang="bs-Cyrl-BA" smtClean="0"/>
              <a:pPr/>
              <a:t>28.4.2021</a:t>
            </a:fld>
            <a:endParaRPr lang="bs-Cyrl-B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s-Cyrl-B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0280BE-E472-4FAE-AB07-14CE42CD10F1}" type="slidenum">
              <a:rPr lang="bs-Cyrl-BA" smtClean="0"/>
              <a:pPr/>
              <a:t>‹#›</a:t>
            </a:fld>
            <a:endParaRPr lang="bs-Cyrl-BA"/>
          </a:p>
        </p:txBody>
      </p:sp>
    </p:spTree>
    <p:extLst>
      <p:ext uri="{BB962C8B-B14F-4D97-AF65-F5344CB8AC3E}">
        <p14:creationId xmlns:p14="http://schemas.microsoft.com/office/powerpoint/2010/main" val="3327602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C0">
            <a:alpha val="67843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bs-Cyrl-B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bs-Cyrl-B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A5138E-4D9C-4E62-9F06-8B30282BC3DD}" type="datetimeFigureOut">
              <a:rPr lang="bs-Cyrl-BA" smtClean="0"/>
              <a:pPr/>
              <a:t>28.4.2021</a:t>
            </a:fld>
            <a:endParaRPr lang="bs-Cyrl-B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bs-Cyrl-B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0280BE-E472-4FAE-AB07-14CE42CD10F1}" type="slidenum">
              <a:rPr lang="bs-Cyrl-BA" smtClean="0"/>
              <a:pPr/>
              <a:t>‹#›</a:t>
            </a:fld>
            <a:endParaRPr lang="bs-Cyrl-BA"/>
          </a:p>
        </p:txBody>
      </p:sp>
    </p:spTree>
    <p:extLst>
      <p:ext uri="{BB962C8B-B14F-4D97-AF65-F5344CB8AC3E}">
        <p14:creationId xmlns:p14="http://schemas.microsoft.com/office/powerpoint/2010/main" val="8371331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>
          <a:xfrm>
            <a:off x="685800" y="723366"/>
            <a:ext cx="7772400" cy="1102519"/>
          </a:xfrm>
        </p:spPr>
        <p:txBody>
          <a:bodyPr>
            <a:normAutofit fontScale="90000"/>
          </a:bodyPr>
          <a:lstStyle/>
          <a:p>
            <a:r>
              <a:rPr lang="sr-Cyrl-RS" b="1" dirty="0">
                <a:latin typeface="Arial" pitchFamily="34" charset="0"/>
                <a:cs typeface="Arial" pitchFamily="34" charset="0"/>
              </a:rPr>
              <a:t>Писање и читање бројева</a:t>
            </a:r>
            <a:br>
              <a:rPr lang="sr-Cyrl-RS" b="1" dirty="0">
                <a:latin typeface="Arial" pitchFamily="34" charset="0"/>
                <a:cs typeface="Arial" pitchFamily="34" charset="0"/>
              </a:rPr>
            </a:br>
            <a:r>
              <a:rPr lang="sr-Cyrl-RS" b="1" dirty="0">
                <a:latin typeface="Arial" pitchFamily="34" charset="0"/>
                <a:cs typeface="Arial" pitchFamily="34" charset="0"/>
              </a:rPr>
              <a:t>седме и осме десетице</a:t>
            </a:r>
            <a:endParaRPr lang="bs-Cyrl-BA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>
          <a:xfrm>
            <a:off x="1371600" y="2765306"/>
            <a:ext cx="6400800" cy="1314450"/>
          </a:xfrm>
        </p:spPr>
        <p:txBody>
          <a:bodyPr>
            <a:normAutofit/>
          </a:bodyPr>
          <a:lstStyle/>
          <a:p>
            <a:r>
              <a:rPr lang="sr-Cyrl-RS" sz="3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Математика</a:t>
            </a:r>
          </a:p>
          <a:p>
            <a:r>
              <a:rPr lang="sr-Cyrl-RS" sz="3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разред</a:t>
            </a:r>
          </a:p>
        </p:txBody>
      </p:sp>
      <p:sp>
        <p:nvSpPr>
          <p:cNvPr id="10" name="Rectangle 9"/>
          <p:cNvSpPr/>
          <p:nvPr/>
        </p:nvSpPr>
        <p:spPr>
          <a:xfrm>
            <a:off x="395536" y="267494"/>
            <a:ext cx="3240360" cy="79208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s-Cyrl-BA" sz="28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3" name="Picture 9" descr="C:\Users\zmaj22\AppData\Local\Microsoft\Windows\Temporary Internet Files\Content.IE5\Y42QE95X\counting-149958_960_720[1]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6989" y="2265043"/>
            <a:ext cx="1590822" cy="24792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zmaj22\AppData\Local\Microsoft\Windows\Temporary Internet Files\Content.IE5\Y42QE95X\1-To-10-Numbers-Transparent-Background[1]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42" t="46138" r="67043" b="8148"/>
          <a:stretch/>
        </p:blipFill>
        <p:spPr bwMode="auto">
          <a:xfrm>
            <a:off x="395536" y="2067694"/>
            <a:ext cx="2022377" cy="28739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483628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585201" y="4227934"/>
            <a:ext cx="3194711" cy="5760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bs-Cyrl-BA" sz="32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1017001" y="267494"/>
            <a:ext cx="7011383" cy="50405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sz="40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Седма десетица</a:t>
            </a:r>
            <a:endParaRPr lang="bs-Cyrl-BA" sz="40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52" name="tabl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0800000" flipV="1">
            <a:off x="214282" y="1071552"/>
            <a:ext cx="392269" cy="311102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</p:pic>
      <p:pic>
        <p:nvPicPr>
          <p:cNvPr id="53" name="tabl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0800000" flipV="1">
            <a:off x="500034" y="1071552"/>
            <a:ext cx="392269" cy="311102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</p:pic>
      <p:pic>
        <p:nvPicPr>
          <p:cNvPr id="54" name="tabl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0800000" flipV="1">
            <a:off x="785786" y="1071552"/>
            <a:ext cx="392269" cy="311102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</p:pic>
      <p:pic>
        <p:nvPicPr>
          <p:cNvPr id="55" name="tabl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0800000" flipV="1">
            <a:off x="1071538" y="1071552"/>
            <a:ext cx="392269" cy="311102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</p:pic>
      <p:pic>
        <p:nvPicPr>
          <p:cNvPr id="57" name="tabl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0800000" flipV="1">
            <a:off x="1357290" y="1071552"/>
            <a:ext cx="392269" cy="311102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</p:pic>
      <p:sp>
        <p:nvSpPr>
          <p:cNvPr id="93" name="Content Placeholder 92"/>
          <p:cNvSpPr>
            <a:spLocks noGrp="1"/>
          </p:cNvSpPr>
          <p:nvPr>
            <p:ph sz="half" idx="4294967295"/>
          </p:nvPr>
        </p:nvSpPr>
        <p:spPr>
          <a:xfrm>
            <a:off x="3131840" y="1123020"/>
            <a:ext cx="5760640" cy="302403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marL="0" indent="0">
              <a:buNone/>
            </a:pPr>
            <a:endParaRPr lang="sr-Cyrl-RS" sz="2000" u="sng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sr-Latn-RS" sz="2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7 </a:t>
            </a:r>
            <a:r>
              <a:rPr lang="sr-Cyrl-RS" sz="2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Д</a:t>
            </a:r>
            <a:r>
              <a:rPr lang="sr-Latn-BA" sz="2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     </a:t>
            </a:r>
            <a:r>
              <a:rPr lang="sr-Cyrl-RS" sz="2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sr-Latn-RS" sz="2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 </a:t>
            </a:r>
            <a:r>
              <a:rPr lang="sr-Cyrl-RS" sz="2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sr-Cyrl-RS" sz="20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70  </a:t>
            </a:r>
            <a:r>
              <a:rPr lang="sr-Cyrl-RS" sz="2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                    </a:t>
            </a:r>
            <a:r>
              <a:rPr lang="sr-Cyrl-RS" sz="20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 </a:t>
            </a:r>
            <a:r>
              <a:rPr lang="sr-Latn-RS" sz="20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sr-Cyrl-RS" sz="20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седамдесет</a:t>
            </a:r>
          </a:p>
          <a:p>
            <a:pPr marL="0" indent="0">
              <a:spcBef>
                <a:spcPts val="0"/>
              </a:spcBef>
              <a:buNone/>
            </a:pPr>
            <a:r>
              <a:rPr lang="sr-Cyrl-RS" sz="2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6 Д 9 Ј </a:t>
            </a:r>
            <a:r>
              <a:rPr lang="sr-Latn-RS" sz="2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  </a:t>
            </a:r>
            <a:r>
              <a:rPr lang="sr-Cyrl-RS" sz="2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sr-Cyrl-RS" sz="20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69 </a:t>
            </a:r>
            <a:r>
              <a:rPr lang="sr-Cyrl-RS" sz="2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                         </a:t>
            </a:r>
            <a:r>
              <a:rPr lang="sr-Cyrl-RS" sz="20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шездесет девет</a:t>
            </a:r>
          </a:p>
          <a:p>
            <a:pPr marL="0" indent="0">
              <a:spcBef>
                <a:spcPts val="0"/>
              </a:spcBef>
              <a:buNone/>
            </a:pPr>
            <a:r>
              <a:rPr lang="sr-Cyrl-RS" sz="2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6 Д 8 Ј </a:t>
            </a:r>
            <a:r>
              <a:rPr lang="sr-Latn-RS" sz="2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   </a:t>
            </a:r>
            <a:r>
              <a:rPr lang="sr-Cyrl-RS" sz="20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68</a:t>
            </a:r>
            <a:r>
              <a:rPr lang="sr-Cyrl-RS" sz="2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                          </a:t>
            </a:r>
            <a:r>
              <a:rPr lang="sr-Cyrl-RS" sz="20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шездесет осам</a:t>
            </a:r>
          </a:p>
          <a:p>
            <a:pPr marL="0" indent="0">
              <a:spcBef>
                <a:spcPts val="0"/>
              </a:spcBef>
              <a:buNone/>
            </a:pPr>
            <a:r>
              <a:rPr lang="sr-Cyrl-RS" sz="2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6 Д 7 Ј </a:t>
            </a:r>
            <a:r>
              <a:rPr lang="sr-Latn-RS" sz="2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   </a:t>
            </a:r>
            <a:r>
              <a:rPr lang="sr-Cyrl-RS" sz="20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67</a:t>
            </a:r>
            <a:r>
              <a:rPr lang="sr-Cyrl-RS" sz="2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                         </a:t>
            </a:r>
            <a:r>
              <a:rPr lang="sr-Cyrl-RS" sz="20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шездесет седам</a:t>
            </a:r>
          </a:p>
          <a:p>
            <a:pPr marL="0" indent="0">
              <a:spcBef>
                <a:spcPts val="0"/>
              </a:spcBef>
              <a:buNone/>
            </a:pPr>
            <a:r>
              <a:rPr lang="sr-Cyrl-RS" sz="2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6 Д 6 Ј </a:t>
            </a:r>
            <a:r>
              <a:rPr lang="sr-Latn-RS" sz="2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   </a:t>
            </a:r>
            <a:r>
              <a:rPr lang="sr-Cyrl-RS" sz="20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66</a:t>
            </a:r>
            <a:r>
              <a:rPr lang="sr-Cyrl-RS" sz="2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                          </a:t>
            </a:r>
            <a:r>
              <a:rPr lang="sr-Cyrl-RS" sz="20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шездесет шест</a:t>
            </a:r>
          </a:p>
          <a:p>
            <a:pPr marL="0" indent="0">
              <a:spcBef>
                <a:spcPts val="0"/>
              </a:spcBef>
              <a:buNone/>
            </a:pPr>
            <a:r>
              <a:rPr lang="sr-Cyrl-RS" sz="2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6 Д 5 Ј </a:t>
            </a:r>
            <a:r>
              <a:rPr lang="sr-Latn-RS" sz="2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   </a:t>
            </a:r>
            <a:r>
              <a:rPr lang="sr-Cyrl-RS" sz="20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65 </a:t>
            </a:r>
            <a:r>
              <a:rPr lang="sr-Cyrl-RS" sz="2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                        </a:t>
            </a:r>
            <a:r>
              <a:rPr lang="sr-Cyrl-RS" sz="20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шездесет пет</a:t>
            </a:r>
          </a:p>
          <a:p>
            <a:pPr marL="0" indent="0">
              <a:spcBef>
                <a:spcPts val="0"/>
              </a:spcBef>
              <a:buNone/>
            </a:pPr>
            <a:r>
              <a:rPr lang="sr-Cyrl-RS" sz="2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6 Д 4 Ј </a:t>
            </a:r>
            <a:r>
              <a:rPr lang="sr-Latn-RS" sz="2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  </a:t>
            </a:r>
            <a:r>
              <a:rPr lang="sr-Cyrl-RS" sz="2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sr-Cyrl-RS" sz="20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64</a:t>
            </a:r>
            <a:r>
              <a:rPr lang="sr-Cyrl-RS" sz="2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                          </a:t>
            </a:r>
            <a:r>
              <a:rPr lang="sr-Cyrl-RS" sz="20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шездесет четири</a:t>
            </a:r>
          </a:p>
          <a:p>
            <a:pPr marL="0" indent="0">
              <a:spcBef>
                <a:spcPts val="0"/>
              </a:spcBef>
              <a:buNone/>
            </a:pPr>
            <a:r>
              <a:rPr lang="sr-Cyrl-RS" sz="2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6 Д 3 Ј </a:t>
            </a:r>
            <a:r>
              <a:rPr lang="sr-Latn-RS" sz="2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   </a:t>
            </a:r>
            <a:r>
              <a:rPr lang="sr-Cyrl-RS" sz="20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63</a:t>
            </a:r>
            <a:r>
              <a:rPr lang="sr-Cyrl-RS" sz="2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                         </a:t>
            </a:r>
            <a:r>
              <a:rPr lang="sr-Cyrl-RS" sz="20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шездесет три</a:t>
            </a:r>
          </a:p>
          <a:p>
            <a:pPr marL="0" indent="0">
              <a:spcBef>
                <a:spcPts val="0"/>
              </a:spcBef>
              <a:buNone/>
            </a:pPr>
            <a:r>
              <a:rPr lang="sr-Cyrl-RS" sz="2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6 Д 2 Ј  </a:t>
            </a:r>
            <a:r>
              <a:rPr lang="sr-Latn-RS" sz="2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  </a:t>
            </a:r>
            <a:r>
              <a:rPr lang="sr-Cyrl-RS" sz="20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62</a:t>
            </a:r>
            <a:r>
              <a:rPr lang="sr-Cyrl-RS" sz="2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                          </a:t>
            </a:r>
            <a:r>
              <a:rPr lang="sr-Cyrl-RS" sz="20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шездесет два</a:t>
            </a:r>
          </a:p>
          <a:p>
            <a:pPr marL="0" indent="0">
              <a:spcBef>
                <a:spcPts val="0"/>
              </a:spcBef>
              <a:buNone/>
            </a:pPr>
            <a:r>
              <a:rPr lang="sr-Cyrl-RS" sz="2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6 Д 1 Ј  </a:t>
            </a:r>
            <a:r>
              <a:rPr lang="sr-Latn-RS" sz="2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  </a:t>
            </a:r>
            <a:r>
              <a:rPr lang="sr-Cyrl-RS" sz="20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61</a:t>
            </a:r>
            <a:r>
              <a:rPr lang="sr-Cyrl-RS" sz="2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   </a:t>
            </a:r>
            <a:r>
              <a:rPr lang="sr-Cyrl-RS" sz="20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читамо</a:t>
            </a:r>
            <a:r>
              <a:rPr lang="sr-Cyrl-RS" sz="2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        </a:t>
            </a:r>
            <a:r>
              <a:rPr lang="sr-Cyrl-RS" sz="20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шездесет један</a:t>
            </a:r>
          </a:p>
          <a:p>
            <a:pPr marL="0" indent="0">
              <a:spcBef>
                <a:spcPts val="0"/>
              </a:spcBef>
              <a:buNone/>
            </a:pPr>
            <a:endParaRPr lang="sr-Cyrl-RS" sz="20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94" name="tabl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0800000" flipV="1">
            <a:off x="1643042" y="1071552"/>
            <a:ext cx="324189" cy="311102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</p:pic>
      <p:sp>
        <p:nvSpPr>
          <p:cNvPr id="95" name="Rectangle 94"/>
          <p:cNvSpPr/>
          <p:nvPr/>
        </p:nvSpPr>
        <p:spPr>
          <a:xfrm>
            <a:off x="585201" y="4227934"/>
            <a:ext cx="2762663" cy="64807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sz="28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Д      Ј</a:t>
            </a:r>
            <a:endParaRPr lang="bs-Cyrl-BA" sz="28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5" name="Rectangle 104"/>
          <p:cNvSpPr/>
          <p:nvPr/>
        </p:nvSpPr>
        <p:spPr>
          <a:xfrm>
            <a:off x="2339752" y="1131590"/>
            <a:ext cx="277091" cy="32557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6" name="Rectangle 105"/>
          <p:cNvSpPr/>
          <p:nvPr/>
        </p:nvSpPr>
        <p:spPr>
          <a:xfrm>
            <a:off x="2339752" y="1419622"/>
            <a:ext cx="277091" cy="3048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7" name="Rectangle 106"/>
          <p:cNvSpPr/>
          <p:nvPr/>
        </p:nvSpPr>
        <p:spPr>
          <a:xfrm>
            <a:off x="2339752" y="1707654"/>
            <a:ext cx="288032" cy="3048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8" name="Rectangle 107"/>
          <p:cNvSpPr/>
          <p:nvPr/>
        </p:nvSpPr>
        <p:spPr>
          <a:xfrm>
            <a:off x="2339752" y="2023381"/>
            <a:ext cx="277091" cy="32557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9" name="Rectangle 108"/>
          <p:cNvSpPr/>
          <p:nvPr/>
        </p:nvSpPr>
        <p:spPr>
          <a:xfrm>
            <a:off x="2339752" y="2355726"/>
            <a:ext cx="277091" cy="32557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0" name="Rectangle 109"/>
          <p:cNvSpPr/>
          <p:nvPr/>
        </p:nvSpPr>
        <p:spPr>
          <a:xfrm>
            <a:off x="2339752" y="2643758"/>
            <a:ext cx="277091" cy="32557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1" name="Rectangle 110"/>
          <p:cNvSpPr/>
          <p:nvPr/>
        </p:nvSpPr>
        <p:spPr>
          <a:xfrm>
            <a:off x="2339752" y="2931790"/>
            <a:ext cx="277091" cy="32557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2" name="Rectangle 111"/>
          <p:cNvSpPr/>
          <p:nvPr/>
        </p:nvSpPr>
        <p:spPr>
          <a:xfrm>
            <a:off x="2339752" y="3291830"/>
            <a:ext cx="277091" cy="3048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3" name="Rectangle 112"/>
          <p:cNvSpPr/>
          <p:nvPr/>
        </p:nvSpPr>
        <p:spPr>
          <a:xfrm>
            <a:off x="2339752" y="3579862"/>
            <a:ext cx="277091" cy="33423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4" name="Rectangle 113"/>
          <p:cNvSpPr/>
          <p:nvPr/>
        </p:nvSpPr>
        <p:spPr>
          <a:xfrm>
            <a:off x="2339752" y="3888373"/>
            <a:ext cx="277091" cy="3048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" name="Straight Arrow Connector 2"/>
          <p:cNvCxnSpPr/>
          <p:nvPr/>
        </p:nvCxnSpPr>
        <p:spPr>
          <a:xfrm>
            <a:off x="4067944" y="4040773"/>
            <a:ext cx="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Arrow Connector 4"/>
          <p:cNvCxnSpPr/>
          <p:nvPr/>
        </p:nvCxnSpPr>
        <p:spPr>
          <a:xfrm>
            <a:off x="4027004" y="4040773"/>
            <a:ext cx="360040" cy="0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>
            <a:off x="4027004" y="3385358"/>
            <a:ext cx="360040" cy="0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>
            <a:off x="4023081" y="3694502"/>
            <a:ext cx="360040" cy="0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>
            <a:off x="4027004" y="3114107"/>
            <a:ext cx="360040" cy="0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>
            <a:off x="4046240" y="2781746"/>
            <a:ext cx="360040" cy="0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>
            <a:off x="4027004" y="2499742"/>
            <a:ext cx="360040" cy="0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>
          <a:xfrm>
            <a:off x="4027004" y="2147611"/>
            <a:ext cx="360040" cy="0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/>
          <p:nvPr/>
        </p:nvCxnSpPr>
        <p:spPr>
          <a:xfrm>
            <a:off x="4023081" y="1836004"/>
            <a:ext cx="360040" cy="0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/>
          <p:nvPr/>
        </p:nvCxnSpPr>
        <p:spPr>
          <a:xfrm>
            <a:off x="4023081" y="1552385"/>
            <a:ext cx="360040" cy="0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/>
          <p:nvPr/>
        </p:nvCxnSpPr>
        <p:spPr>
          <a:xfrm>
            <a:off x="3707904" y="1275606"/>
            <a:ext cx="698376" cy="0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399666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000"/>
                            </p:stCondLst>
                            <p:childTnLst>
                              <p:par>
                                <p:cTn id="42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500"/>
                            </p:stCondLst>
                            <p:childTnLst>
                              <p:par>
                                <p:cTn id="46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9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3000"/>
                            </p:stCondLst>
                            <p:childTnLst>
                              <p:par>
                                <p:cTn id="50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9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2000"/>
                            </p:stCondLst>
                            <p:childTnLst>
                              <p:par>
                                <p:cTn id="7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7" dur="500"/>
                                        <p:tgtEl>
                                          <p:spTgt spid="9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0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2" dur="500"/>
                                        <p:tgtEl>
                                          <p:spTgt spid="9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2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2000"/>
                            </p:stCondLst>
                            <p:childTnLst>
                              <p:par>
                                <p:cTn id="12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7" dur="500"/>
                                        <p:tgtEl>
                                          <p:spTgt spid="9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4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4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4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4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9" fill="hold">
                            <p:stCondLst>
                              <p:cond delay="2000"/>
                            </p:stCondLst>
                            <p:childTnLst>
                              <p:par>
                                <p:cTn id="150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2" dur="500"/>
                                        <p:tgtEl>
                                          <p:spTgt spid="9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6" fill="hold">
                      <p:stCondLst>
                        <p:cond delay="indefinite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6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6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7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7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4" fill="hold">
                            <p:stCondLst>
                              <p:cond delay="2000"/>
                            </p:stCondLst>
                            <p:childTnLst>
                              <p:par>
                                <p:cTn id="17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7" dur="500"/>
                                        <p:tgtEl>
                                          <p:spTgt spid="9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1" fill="hold">
                      <p:stCondLst>
                        <p:cond delay="indefinite"/>
                      </p:stCondLst>
                      <p:childTnLst>
                        <p:par>
                          <p:cTn id="182" fill="hold">
                            <p:stCondLst>
                              <p:cond delay="0"/>
                            </p:stCondLst>
                            <p:childTnLst>
                              <p:par>
                                <p:cTn id="18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9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9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9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0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2" dur="500"/>
                                        <p:tgtEl>
                                          <p:spTgt spid="9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6" fill="hold">
                      <p:stCondLst>
                        <p:cond delay="indefinite"/>
                      </p:stCondLst>
                      <p:childTnLst>
                        <p:par>
                          <p:cTn id="207" fill="hold">
                            <p:stCondLst>
                              <p:cond delay="0"/>
                            </p:stCondLst>
                            <p:childTnLst>
                              <p:par>
                                <p:cTn id="20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2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2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2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7" dur="500"/>
                                        <p:tgtEl>
                                          <p:spTgt spid="9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1" fill="hold">
                      <p:stCondLst>
                        <p:cond delay="indefinite"/>
                      </p:stCondLst>
                      <p:childTnLst>
                        <p:par>
                          <p:cTn id="232" fill="hold">
                            <p:stCondLst>
                              <p:cond delay="0"/>
                            </p:stCondLst>
                            <p:childTnLst>
                              <p:par>
                                <p:cTn id="23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4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4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4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9" fill="hold">
                            <p:stCondLst>
                              <p:cond delay="2000"/>
                            </p:stCondLst>
                            <p:childTnLst>
                              <p:par>
                                <p:cTn id="250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2" dur="500"/>
                                        <p:tgtEl>
                                          <p:spTgt spid="9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6" fill="hold">
                      <p:stCondLst>
                        <p:cond delay="indefinite"/>
                      </p:stCondLst>
                      <p:childTnLst>
                        <p:par>
                          <p:cTn id="257" fill="hold">
                            <p:stCondLst>
                              <p:cond delay="0"/>
                            </p:stCondLst>
                            <p:childTnLst>
                              <p:par>
                                <p:cTn id="25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6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6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6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7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4" fill="hold">
                            <p:stCondLst>
                              <p:cond delay="2000"/>
                            </p:stCondLst>
                            <p:childTnLst>
                              <p:par>
                                <p:cTn id="27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7" dur="500"/>
                                        <p:tgtEl>
                                          <p:spTgt spid="9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3" grpId="0" build="p" animBg="1"/>
      <p:bldP spid="105" grpId="0" animBg="1"/>
      <p:bldP spid="106" grpId="0" animBg="1"/>
      <p:bldP spid="107" grpId="0" animBg="1"/>
      <p:bldP spid="108" grpId="0" animBg="1"/>
      <p:bldP spid="109" grpId="0" animBg="1"/>
      <p:bldP spid="110" grpId="0" animBg="1"/>
      <p:bldP spid="111" grpId="0" animBg="1"/>
      <p:bldP spid="112" grpId="0" animBg="1"/>
      <p:bldP spid="113" grpId="0" animBg="1"/>
      <p:bldP spid="11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tabl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0800000" flipV="1">
            <a:off x="333570" y="1059582"/>
            <a:ext cx="392269" cy="313097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</p:pic>
      <p:sp>
        <p:nvSpPr>
          <p:cNvPr id="20" name="Rectangle 19"/>
          <p:cNvSpPr/>
          <p:nvPr/>
        </p:nvSpPr>
        <p:spPr>
          <a:xfrm>
            <a:off x="611560" y="4294229"/>
            <a:ext cx="2330174" cy="50405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s-Cyrl-BA" sz="32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3275856" y="1059582"/>
            <a:ext cx="5688632" cy="314583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sr-Latn-RS" sz="2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8</a:t>
            </a:r>
            <a:r>
              <a:rPr lang="sr-Cyrl-RS" sz="2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Д </a:t>
            </a:r>
            <a:r>
              <a:rPr lang="sr-Latn-BA" sz="2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    </a:t>
            </a:r>
            <a:r>
              <a:rPr lang="sr-Latn-RS" sz="2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   </a:t>
            </a:r>
            <a:r>
              <a:rPr lang="sr-Cyrl-RS" sz="20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80</a:t>
            </a:r>
            <a:r>
              <a:rPr lang="sr-Cyrl-RS" sz="2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                  </a:t>
            </a:r>
            <a:r>
              <a:rPr lang="sr-Latn-RS" sz="2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sr-Cyrl-RS" sz="20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осамдесет</a:t>
            </a:r>
          </a:p>
          <a:p>
            <a:r>
              <a:rPr lang="sr-Cyrl-RS" sz="2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7 Д 9 Ј </a:t>
            </a:r>
            <a:r>
              <a:rPr lang="sr-Latn-RS" sz="2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   </a:t>
            </a:r>
            <a:r>
              <a:rPr lang="sr-Cyrl-RS" sz="20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79</a:t>
            </a:r>
            <a:r>
              <a:rPr lang="sr-Cyrl-RS" sz="2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                   </a:t>
            </a:r>
            <a:r>
              <a:rPr lang="sr-Cyrl-RS" sz="20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седамдесет девет</a:t>
            </a:r>
          </a:p>
          <a:p>
            <a:r>
              <a:rPr lang="sr-Cyrl-RS" sz="2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7 Д 8 Ј </a:t>
            </a:r>
            <a:r>
              <a:rPr lang="sr-Latn-RS" sz="2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   </a:t>
            </a:r>
            <a:r>
              <a:rPr lang="sr-Cyrl-RS" sz="20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78</a:t>
            </a:r>
            <a:r>
              <a:rPr lang="sr-Cyrl-RS" sz="2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                    </a:t>
            </a:r>
            <a:r>
              <a:rPr lang="sr-Cyrl-RS" sz="20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седамдесет осам</a:t>
            </a:r>
          </a:p>
          <a:p>
            <a:r>
              <a:rPr lang="sr-Cyrl-RS" sz="2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7 Д 7 Ј </a:t>
            </a:r>
            <a:r>
              <a:rPr lang="sr-Latn-RS" sz="2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   </a:t>
            </a:r>
            <a:r>
              <a:rPr lang="sr-Cyrl-RS" sz="20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77</a:t>
            </a:r>
            <a:r>
              <a:rPr lang="sr-Cyrl-RS" sz="2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                 </a:t>
            </a:r>
            <a:r>
              <a:rPr lang="sr-Cyrl-RS" sz="20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 седамдесет седам</a:t>
            </a:r>
          </a:p>
          <a:p>
            <a:r>
              <a:rPr lang="sr-Cyrl-RS" sz="2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7 Д 6 Ј </a:t>
            </a:r>
            <a:r>
              <a:rPr lang="sr-Latn-RS" sz="2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   </a:t>
            </a:r>
            <a:r>
              <a:rPr lang="sr-Cyrl-RS" sz="20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76</a:t>
            </a:r>
            <a:r>
              <a:rPr lang="sr-Cyrl-RS" sz="2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                    </a:t>
            </a:r>
            <a:r>
              <a:rPr lang="sr-Cyrl-RS" sz="20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седамдесет шест</a:t>
            </a:r>
          </a:p>
          <a:p>
            <a:r>
              <a:rPr lang="sr-Cyrl-RS" sz="2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7 Д 5 Ј </a:t>
            </a:r>
            <a:r>
              <a:rPr lang="sr-Latn-RS" sz="2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   </a:t>
            </a:r>
            <a:r>
              <a:rPr lang="sr-Cyrl-RS" sz="20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75</a:t>
            </a:r>
            <a:r>
              <a:rPr lang="sr-Cyrl-RS" sz="2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                    </a:t>
            </a:r>
            <a:r>
              <a:rPr lang="sr-Cyrl-RS" sz="20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седамдесет пет</a:t>
            </a:r>
          </a:p>
          <a:p>
            <a:r>
              <a:rPr lang="sr-Cyrl-RS" sz="2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7 Д 4 Ј </a:t>
            </a:r>
            <a:r>
              <a:rPr lang="sr-Latn-RS" sz="2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   </a:t>
            </a:r>
            <a:r>
              <a:rPr lang="sr-Cyrl-RS" sz="20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74</a:t>
            </a:r>
            <a:r>
              <a:rPr lang="sr-Cyrl-RS" sz="2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                    </a:t>
            </a:r>
            <a:r>
              <a:rPr lang="sr-Cyrl-RS" sz="20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седамдесет четири</a:t>
            </a:r>
          </a:p>
          <a:p>
            <a:r>
              <a:rPr lang="sr-Cyrl-RS" sz="2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7 Д 3 Ј </a:t>
            </a:r>
            <a:r>
              <a:rPr lang="sr-Latn-RS" sz="2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   </a:t>
            </a:r>
            <a:r>
              <a:rPr lang="sr-Cyrl-RS" sz="20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73</a:t>
            </a:r>
            <a:r>
              <a:rPr lang="sr-Cyrl-RS" sz="2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                    </a:t>
            </a:r>
            <a:r>
              <a:rPr lang="sr-Cyrl-RS" sz="20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седамдесет три</a:t>
            </a:r>
          </a:p>
          <a:p>
            <a:r>
              <a:rPr lang="sr-Cyrl-RS" sz="2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7 Д 2 Ј </a:t>
            </a:r>
            <a:r>
              <a:rPr lang="sr-Latn-RS" sz="2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   </a:t>
            </a:r>
            <a:r>
              <a:rPr lang="sr-Cyrl-RS" sz="20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72</a:t>
            </a:r>
            <a:r>
              <a:rPr lang="sr-Cyrl-RS" sz="2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                   </a:t>
            </a:r>
            <a:r>
              <a:rPr lang="sr-Cyrl-RS" sz="20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седамдесет два</a:t>
            </a:r>
          </a:p>
          <a:p>
            <a:r>
              <a:rPr lang="sr-Cyrl-RS" sz="2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7 Д 1 Ј </a:t>
            </a:r>
            <a:r>
              <a:rPr lang="sr-Latn-RS" sz="2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 </a:t>
            </a:r>
            <a:r>
              <a:rPr lang="sr-Cyrl-RS" sz="2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sr-Latn-RS" sz="2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sr-Cyrl-RS" sz="20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71</a:t>
            </a:r>
            <a:r>
              <a:rPr lang="sr-Cyrl-RS" sz="2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   </a:t>
            </a:r>
            <a:r>
              <a:rPr lang="sr-Cyrl-RS" sz="20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читамо</a:t>
            </a:r>
            <a:r>
              <a:rPr lang="sr-Cyrl-RS" sz="2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  </a:t>
            </a:r>
            <a:r>
              <a:rPr lang="sr-Cyrl-RS" sz="20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седамдесет један</a:t>
            </a:r>
            <a:endParaRPr lang="bs-Cyrl-BA" sz="20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1403648" y="123478"/>
            <a:ext cx="6192688" cy="720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sz="40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Осма десетица</a:t>
            </a:r>
            <a:endParaRPr lang="bs-Cyrl-BA" sz="40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1" name="tabl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0800000" flipV="1">
            <a:off x="601494" y="1059582"/>
            <a:ext cx="392269" cy="313097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</p:pic>
      <p:pic>
        <p:nvPicPr>
          <p:cNvPr id="32" name="tabl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0800000" flipV="1">
            <a:off x="869642" y="1059583"/>
            <a:ext cx="392269" cy="313097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</p:pic>
      <p:pic>
        <p:nvPicPr>
          <p:cNvPr id="33" name="tabl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0800000" flipV="1">
            <a:off x="1131262" y="1059583"/>
            <a:ext cx="392269" cy="313097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</p:pic>
      <p:pic>
        <p:nvPicPr>
          <p:cNvPr id="34" name="tabl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0800000" flipV="1">
            <a:off x="1404200" y="1059582"/>
            <a:ext cx="392269" cy="313097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</p:pic>
      <p:pic>
        <p:nvPicPr>
          <p:cNvPr id="35" name="tabl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0800000" flipV="1">
            <a:off x="1714479" y="1071552"/>
            <a:ext cx="324174" cy="314312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</p:pic>
      <p:pic>
        <p:nvPicPr>
          <p:cNvPr id="36" name="tabl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0800000" flipV="1">
            <a:off x="2000232" y="1071552"/>
            <a:ext cx="324189" cy="311989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</p:pic>
      <p:sp>
        <p:nvSpPr>
          <p:cNvPr id="12" name="Rectangle 11"/>
          <p:cNvSpPr/>
          <p:nvPr/>
        </p:nvSpPr>
        <p:spPr>
          <a:xfrm>
            <a:off x="1043608" y="4371950"/>
            <a:ext cx="2107926" cy="40175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sz="28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Д          Ј</a:t>
            </a:r>
            <a:endParaRPr lang="bs-Cyrl-BA" sz="28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4" name="Straight Arrow Connector 13"/>
          <p:cNvCxnSpPr/>
          <p:nvPr/>
        </p:nvCxnSpPr>
        <p:spPr>
          <a:xfrm>
            <a:off x="4197559" y="4045037"/>
            <a:ext cx="316835" cy="0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>
            <a:off x="4163414" y="3727028"/>
            <a:ext cx="360040" cy="0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>
            <a:off x="4175956" y="3416223"/>
            <a:ext cx="360040" cy="0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>
            <a:off x="4197559" y="3101033"/>
            <a:ext cx="360040" cy="0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/>
          <p:nvPr/>
        </p:nvCxnSpPr>
        <p:spPr>
          <a:xfrm>
            <a:off x="4163414" y="2796233"/>
            <a:ext cx="360040" cy="0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/>
          <p:nvPr/>
        </p:nvCxnSpPr>
        <p:spPr>
          <a:xfrm>
            <a:off x="4217842" y="2470652"/>
            <a:ext cx="360040" cy="0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/>
          <p:nvPr/>
        </p:nvCxnSpPr>
        <p:spPr>
          <a:xfrm>
            <a:off x="4197559" y="2139012"/>
            <a:ext cx="360040" cy="0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/>
          <p:nvPr/>
        </p:nvCxnSpPr>
        <p:spPr>
          <a:xfrm>
            <a:off x="4163414" y="1844602"/>
            <a:ext cx="360040" cy="0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/>
          <p:nvPr/>
        </p:nvCxnSpPr>
        <p:spPr>
          <a:xfrm>
            <a:off x="4189377" y="1539802"/>
            <a:ext cx="360040" cy="0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/>
          <p:nvPr/>
        </p:nvCxnSpPr>
        <p:spPr>
          <a:xfrm>
            <a:off x="3779912" y="1275606"/>
            <a:ext cx="720080" cy="0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/>
        </p:nvSpPr>
        <p:spPr>
          <a:xfrm>
            <a:off x="2668478" y="3902860"/>
            <a:ext cx="277091" cy="27661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2668478" y="3568623"/>
            <a:ext cx="277091" cy="33423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2668478" y="3263823"/>
            <a:ext cx="277091" cy="3048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2668478" y="2938244"/>
            <a:ext cx="277091" cy="32557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668478" y="2633444"/>
            <a:ext cx="277091" cy="32557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2668478" y="2307863"/>
            <a:ext cx="277091" cy="32557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2668478" y="1976223"/>
            <a:ext cx="277091" cy="32557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2668478" y="1692202"/>
            <a:ext cx="277091" cy="3048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2668478" y="1387402"/>
            <a:ext cx="277091" cy="3048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2668478" y="1061823"/>
            <a:ext cx="277091" cy="32557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14281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7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3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69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8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0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18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2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2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2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3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3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>
                            <p:stCondLst>
                              <p:cond delay="4000"/>
                            </p:stCondLst>
                            <p:childTnLst>
                              <p:par>
                                <p:cTn id="13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0" dur="500"/>
                                        <p:tgtEl>
                                          <p:spTgt spid="21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5" dur="500"/>
                                        <p:tgtEl>
                                          <p:spTgt spid="2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5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6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6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6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7" fill="hold">
                            <p:stCondLst>
                              <p:cond delay="2000"/>
                            </p:stCondLst>
                            <p:childTnLst>
                              <p:par>
                                <p:cTn id="16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0" dur="500"/>
                                        <p:tgtEl>
                                          <p:spTgt spid="2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4" fill="hold">
                      <p:stCondLst>
                        <p:cond delay="indefinite"/>
                      </p:stCondLst>
                      <p:childTnLst>
                        <p:par>
                          <p:cTn id="175" fill="hold">
                            <p:stCondLst>
                              <p:cond delay="0"/>
                            </p:stCondLst>
                            <p:childTnLst>
                              <p:par>
                                <p:cTn id="176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8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9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2" fill="hold">
                            <p:stCondLst>
                              <p:cond delay="2000"/>
                            </p:stCondLst>
                            <p:childTnLst>
                              <p:par>
                                <p:cTn id="19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5" dur="500"/>
                                        <p:tgtEl>
                                          <p:spTgt spid="2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9" fill="hold">
                      <p:stCondLst>
                        <p:cond delay="indefinite"/>
                      </p:stCondLst>
                      <p:childTnLst>
                        <p:par>
                          <p:cTn id="200" fill="hold">
                            <p:stCondLst>
                              <p:cond delay="0"/>
                            </p:stCondLst>
                            <p:childTnLst>
                              <p:par>
                                <p:cTn id="20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1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1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7" fill="hold">
                            <p:stCondLst>
                              <p:cond delay="2000"/>
                            </p:stCondLst>
                            <p:childTnLst>
                              <p:par>
                                <p:cTn id="2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0" dur="500"/>
                                        <p:tgtEl>
                                          <p:spTgt spid="2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4" fill="hold">
                      <p:stCondLst>
                        <p:cond delay="indefinite"/>
                      </p:stCondLst>
                      <p:childTnLst>
                        <p:par>
                          <p:cTn id="225" fill="hold">
                            <p:stCondLst>
                              <p:cond delay="0"/>
                            </p:stCondLst>
                            <p:childTnLst>
                              <p:par>
                                <p:cTn id="226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3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3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4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2" fill="hold">
                            <p:stCondLst>
                              <p:cond delay="2000"/>
                            </p:stCondLst>
                            <p:childTnLst>
                              <p:par>
                                <p:cTn id="24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5" dur="500"/>
                                        <p:tgtEl>
                                          <p:spTgt spid="2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9" fill="hold">
                      <p:stCondLst>
                        <p:cond delay="indefinite"/>
                      </p:stCondLst>
                      <p:childTnLst>
                        <p:par>
                          <p:cTn id="250" fill="hold">
                            <p:stCondLst>
                              <p:cond delay="0"/>
                            </p:stCondLst>
                            <p:childTnLst>
                              <p:par>
                                <p:cTn id="25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5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6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6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7" fill="hold">
                            <p:stCondLst>
                              <p:cond delay="2000"/>
                            </p:stCondLst>
                            <p:childTnLst>
                              <p:par>
                                <p:cTn id="26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0" dur="500"/>
                                        <p:tgtEl>
                                          <p:spTgt spid="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4" fill="hold">
                      <p:stCondLst>
                        <p:cond delay="indefinite"/>
                      </p:stCondLst>
                      <p:childTnLst>
                        <p:par>
                          <p:cTn id="275" fill="hold">
                            <p:stCondLst>
                              <p:cond delay="0"/>
                            </p:stCondLst>
                            <p:childTnLst>
                              <p:par>
                                <p:cTn id="276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8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8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8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8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9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2" fill="hold">
                            <p:stCondLst>
                              <p:cond delay="2000"/>
                            </p:stCondLst>
                            <p:childTnLst>
                              <p:par>
                                <p:cTn id="29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5" dur="500"/>
                                        <p:tgtEl>
                                          <p:spTgt spid="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9" fill="hold">
                      <p:stCondLst>
                        <p:cond delay="indefinite"/>
                      </p:stCondLst>
                      <p:childTnLst>
                        <p:par>
                          <p:cTn id="300" fill="hold">
                            <p:stCondLst>
                              <p:cond delay="0"/>
                            </p:stCondLst>
                            <p:childTnLst>
                              <p:par>
                                <p:cTn id="30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0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1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1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1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1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7" fill="hold">
                            <p:stCondLst>
                              <p:cond delay="2000"/>
                            </p:stCondLst>
                            <p:childTnLst>
                              <p:par>
                                <p:cTn id="3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0" dur="500"/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4" fill="hold">
                      <p:stCondLst>
                        <p:cond delay="indefinite"/>
                      </p:stCondLst>
                      <p:childTnLst>
                        <p:par>
                          <p:cTn id="325" fill="hold">
                            <p:stCondLst>
                              <p:cond delay="0"/>
                            </p:stCondLst>
                            <p:childTnLst>
                              <p:par>
                                <p:cTn id="326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3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3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3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3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4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2" fill="hold">
                            <p:stCondLst>
                              <p:cond delay="2000"/>
                            </p:stCondLst>
                            <p:childTnLst>
                              <p:par>
                                <p:cTn id="34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5" dur="500"/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9" fill="hold">
                      <p:stCondLst>
                        <p:cond delay="indefinite"/>
                      </p:stCondLst>
                      <p:childTnLst>
                        <p:par>
                          <p:cTn id="350" fill="hold">
                            <p:stCondLst>
                              <p:cond delay="0"/>
                            </p:stCondLst>
                            <p:childTnLst>
                              <p:par>
                                <p:cTn id="35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5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6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6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7" fill="hold">
                            <p:stCondLst>
                              <p:cond delay="2000"/>
                            </p:stCondLst>
                            <p:childTnLst>
                              <p:par>
                                <p:cTn id="36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0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uiExpand="1" build="p" animBg="1" rev="1"/>
      <p:bldP spid="12" grpId="0"/>
      <p:bldP spid="11" grpId="0" animBg="1"/>
      <p:bldP spid="10" grpId="0" animBg="1"/>
      <p:bldP spid="9" grpId="0" animBg="1"/>
      <p:bldP spid="8" grpId="0" animBg="1"/>
      <p:bldP spid="7" grpId="0" animBg="1"/>
      <p:bldP spid="6" grpId="0" animBg="1"/>
      <p:bldP spid="5" grpId="0" animBg="1"/>
      <p:bldP spid="4" grpId="0" animBg="1"/>
      <p:bldP spid="3" grpId="0" animBg="1"/>
      <p:bldP spid="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b="1" dirty="0">
                <a:latin typeface="Arial" pitchFamily="34" charset="0"/>
                <a:cs typeface="Arial" pitchFamily="34" charset="0"/>
              </a:rPr>
              <a:t>Запамти!</a:t>
            </a:r>
            <a:endParaRPr lang="bs-Cyrl-BA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060" name="Picture 12" descr="C:\Users\zmaj22\Downloads\20200503_140659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36" b="100000" l="0" r="100000">
                        <a14:foregroundMark x1="51368" y1="32113" x2="51368" y2="32113"/>
                        <a14:foregroundMark x1="59574" y1="43447" x2="59574" y2="43447"/>
                        <a14:foregroundMark x1="89666" y1="28571" x2="89666" y2="28571"/>
                        <a14:foregroundMark x1="53799" y1="36718" x2="53799" y2="36718"/>
                        <a14:foregroundMark x1="55319" y1="42621" x2="55319" y2="42621"/>
                        <a14:foregroundMark x1="27356" y1="98111" x2="27356" y2="98111"/>
                        <a14:foregroundMark x1="21277" y1="98701" x2="21277" y2="98701"/>
                        <a14:foregroundMark x1="44681" y1="98701" x2="44681" y2="98701"/>
                        <a14:foregroundMark x1="59574" y1="98347" x2="59574" y2="98347"/>
                      </a14:backgroundRemoval>
                    </a14:imgEffect>
                    <a14:imgEffect>
                      <a14:colorTemperature colorTemp="112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419398"/>
            <a:ext cx="1368152" cy="3518123"/>
          </a:xfrm>
          <a:prstGeom prst="rect">
            <a:avLst/>
          </a:prstGeom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feld 3">
            <a:extLst>
              <a:ext uri="{FF2B5EF4-FFF2-40B4-BE49-F238E27FC236}">
                <a16:creationId xmlns:a16="http://schemas.microsoft.com/office/drawing/2014/main" id="{5A86D36C-919A-4AA6-9A58-F5F841A2C830}"/>
              </a:ext>
            </a:extLst>
          </p:cNvPr>
          <p:cNvSpPr txBox="1"/>
          <p:nvPr/>
        </p:nvSpPr>
        <p:spPr>
          <a:xfrm>
            <a:off x="1763688" y="1111027"/>
            <a:ext cx="6840760" cy="32441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sr-Cyrl-BA" sz="2800" dirty="0">
                <a:latin typeface="Arial" panose="020B0604020202020204" pitchFamily="34" charset="0"/>
                <a:cs typeface="Arial" panose="020B0604020202020204" pitchFamily="34" charset="0"/>
              </a:rPr>
              <a:t>Седма десетица:</a:t>
            </a:r>
          </a:p>
          <a:p>
            <a:pPr algn="ctr">
              <a:lnSpc>
                <a:spcPct val="150000"/>
              </a:lnSpc>
            </a:pPr>
            <a:r>
              <a:rPr lang="sr-Cyrl-BA" sz="2800" b="1" dirty="0">
                <a:latin typeface="Arial" panose="020B0604020202020204" pitchFamily="34" charset="0"/>
                <a:cs typeface="Arial" panose="020B0604020202020204" pitchFamily="34" charset="0"/>
              </a:rPr>
              <a:t>61, 62, 63, 64, 65, 66, 67, 68, 69, 70</a:t>
            </a:r>
            <a:endParaRPr lang="sr-Cyrl-BA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50000"/>
              </a:lnSpc>
            </a:pPr>
            <a:endParaRPr lang="sr-Cyrl-BA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sr-Cyrl-BA" sz="2800" dirty="0">
                <a:latin typeface="Arial" panose="020B0604020202020204" pitchFamily="34" charset="0"/>
                <a:cs typeface="Arial" panose="020B0604020202020204" pitchFamily="34" charset="0"/>
              </a:rPr>
              <a:t>Осма десетица:</a:t>
            </a:r>
          </a:p>
          <a:p>
            <a:pPr algn="ctr">
              <a:lnSpc>
                <a:spcPct val="150000"/>
              </a:lnSpc>
            </a:pPr>
            <a:r>
              <a:rPr lang="sr-Cyrl-BA" sz="2800" b="1" dirty="0">
                <a:latin typeface="Arial" panose="020B0604020202020204" pitchFamily="34" charset="0"/>
                <a:cs typeface="Arial" panose="020B0604020202020204" pitchFamily="34" charset="0"/>
              </a:rPr>
              <a:t>71, 72, 73, 74, 75, 76, 77, 78, 79, 80</a:t>
            </a:r>
          </a:p>
        </p:txBody>
      </p:sp>
    </p:spTree>
    <p:extLst>
      <p:ext uri="{BB962C8B-B14F-4D97-AF65-F5344CB8AC3E}">
        <p14:creationId xmlns:p14="http://schemas.microsoft.com/office/powerpoint/2010/main" val="2704168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397567" y="483518"/>
            <a:ext cx="8291264" cy="4399137"/>
          </a:xfrm>
          <a:noFill/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sr-Cyrl-RS" sz="2800" b="1" dirty="0">
                <a:latin typeface="Arial" pitchFamily="34" charset="0"/>
                <a:cs typeface="Arial" pitchFamily="34" charset="0"/>
              </a:rPr>
              <a:t>Задатак 1.</a:t>
            </a:r>
          </a:p>
          <a:p>
            <a:pPr marL="0" indent="0">
              <a:buNone/>
            </a:pPr>
            <a:r>
              <a:rPr lang="sr-Cyrl-RS" sz="2800" dirty="0">
                <a:latin typeface="Arial" pitchFamily="34" charset="0"/>
                <a:cs typeface="Arial" pitchFamily="34" charset="0"/>
              </a:rPr>
              <a:t>Запиши ријечима бројеве:</a:t>
            </a:r>
          </a:p>
          <a:p>
            <a:pPr marL="0" indent="0">
              <a:buNone/>
            </a:pPr>
            <a:endParaRPr lang="sr-Cyrl-RS" sz="2800" dirty="0">
              <a:latin typeface="Arial" pitchFamily="34" charset="0"/>
              <a:cs typeface="Arial" pitchFamily="34" charset="0"/>
            </a:endParaRPr>
          </a:p>
          <a:p>
            <a:pPr marL="0" indent="0" algn="ctr">
              <a:buNone/>
            </a:pPr>
            <a:r>
              <a:rPr lang="sr-Cyrl-RS" sz="2800" dirty="0">
                <a:latin typeface="Arial" pitchFamily="34" charset="0"/>
                <a:cs typeface="Arial" pitchFamily="34" charset="0"/>
              </a:rPr>
              <a:t>            </a:t>
            </a:r>
            <a:r>
              <a:rPr lang="sr-Cyrl-RS" sz="2800" b="1" u="sng" dirty="0">
                <a:latin typeface="Arial" pitchFamily="34" charset="0"/>
                <a:cs typeface="Arial" pitchFamily="34" charset="0"/>
              </a:rPr>
              <a:t>седамдесет пет</a:t>
            </a:r>
          </a:p>
          <a:p>
            <a:pPr marL="0" indent="0" algn="ctr">
              <a:buNone/>
            </a:pPr>
            <a:r>
              <a:rPr lang="sr-Cyrl-RS" sz="2800" dirty="0">
                <a:latin typeface="Arial" pitchFamily="34" charset="0"/>
                <a:cs typeface="Arial" pitchFamily="34" charset="0"/>
              </a:rPr>
              <a:t>               </a:t>
            </a:r>
            <a:r>
              <a:rPr lang="sr-Cyrl-RS" sz="2800" b="1" u="sng" dirty="0">
                <a:latin typeface="Arial" pitchFamily="34" charset="0"/>
                <a:cs typeface="Arial" pitchFamily="34" charset="0"/>
              </a:rPr>
              <a:t>шездесет четири</a:t>
            </a:r>
          </a:p>
          <a:p>
            <a:pPr marL="0" indent="0">
              <a:buNone/>
            </a:pPr>
            <a:endParaRPr lang="sr-Cyrl-RS" sz="2800" dirty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r>
              <a:rPr lang="sr-Cyrl-RS" sz="2800" b="1" dirty="0">
                <a:latin typeface="Arial" pitchFamily="34" charset="0"/>
                <a:cs typeface="Arial" pitchFamily="34" charset="0"/>
              </a:rPr>
              <a:t>Задатак 2.</a:t>
            </a:r>
          </a:p>
          <a:p>
            <a:pPr marL="0" indent="0">
              <a:buNone/>
            </a:pPr>
            <a:r>
              <a:rPr lang="sr-Cyrl-RS" sz="2800" dirty="0">
                <a:latin typeface="Arial" pitchFamily="34" charset="0"/>
                <a:cs typeface="Arial" pitchFamily="34" charset="0"/>
              </a:rPr>
              <a:t>Запиши цифрама бројеве:</a:t>
            </a:r>
          </a:p>
          <a:p>
            <a:pPr marL="0" indent="0">
              <a:buNone/>
            </a:pPr>
            <a:endParaRPr lang="sr-Cyrl-RS" sz="2800" dirty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r>
              <a:rPr lang="sr-Cyrl-RS" sz="2800" dirty="0">
                <a:latin typeface="Arial" pitchFamily="34" charset="0"/>
                <a:cs typeface="Arial" pitchFamily="34" charset="0"/>
              </a:rPr>
              <a:t>                  </a:t>
            </a:r>
            <a:r>
              <a:rPr lang="sr-Latn-RS" sz="2800" dirty="0">
                <a:latin typeface="Arial" pitchFamily="34" charset="0"/>
                <a:cs typeface="Arial" pitchFamily="34" charset="0"/>
              </a:rPr>
              <a:t>  </a:t>
            </a:r>
            <a:r>
              <a:rPr lang="sr-Cyrl-RS" sz="2800" dirty="0">
                <a:latin typeface="Arial" pitchFamily="34" charset="0"/>
                <a:cs typeface="Arial" pitchFamily="34" charset="0"/>
              </a:rPr>
              <a:t>шездесет шест     </a:t>
            </a:r>
          </a:p>
          <a:p>
            <a:pPr marL="0" indent="0">
              <a:buNone/>
            </a:pPr>
            <a:r>
              <a:rPr lang="sr-Cyrl-RS" sz="2800" dirty="0">
                <a:latin typeface="Arial" pitchFamily="34" charset="0"/>
                <a:cs typeface="Arial" pitchFamily="34" charset="0"/>
              </a:rPr>
              <a:t>                  </a:t>
            </a:r>
            <a:r>
              <a:rPr lang="sr-Latn-RS" sz="2800" dirty="0">
                <a:latin typeface="Arial" pitchFamily="34" charset="0"/>
                <a:cs typeface="Arial" pitchFamily="34" charset="0"/>
              </a:rPr>
              <a:t>  </a:t>
            </a:r>
            <a:r>
              <a:rPr lang="sr-Cyrl-RS" sz="2800" dirty="0">
                <a:latin typeface="Arial" pitchFamily="34" charset="0"/>
                <a:cs typeface="Arial" pitchFamily="34" charset="0"/>
              </a:rPr>
              <a:t>осамдесет  </a:t>
            </a:r>
          </a:p>
          <a:p>
            <a:pPr marL="0" indent="0">
              <a:buNone/>
            </a:pPr>
            <a:endParaRPr lang="bs-Cyrl-BA" dirty="0"/>
          </a:p>
        </p:txBody>
      </p:sp>
      <p:sp>
        <p:nvSpPr>
          <p:cNvPr id="5" name="Rectangle 4"/>
          <p:cNvSpPr/>
          <p:nvPr/>
        </p:nvSpPr>
        <p:spPr>
          <a:xfrm>
            <a:off x="4955669" y="3723878"/>
            <a:ext cx="648072" cy="43204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sz="24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66</a:t>
            </a:r>
            <a:endParaRPr lang="bs-Cyrl-BA" sz="24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955669" y="4214944"/>
            <a:ext cx="648072" cy="43204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sz="24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80</a:t>
            </a:r>
            <a:endParaRPr lang="bs-Cyrl-BA" sz="24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411761" y="1635646"/>
            <a:ext cx="1008112" cy="64807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sz="2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75</a:t>
            </a:r>
          </a:p>
          <a:p>
            <a:pPr algn="ctr"/>
            <a:r>
              <a:rPr lang="sr-Cyrl-RS" sz="2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64</a:t>
            </a:r>
            <a:endParaRPr lang="bs-Cyrl-BA" sz="24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Picture 11" descr="C:\Users\zmaj22\AppData\Local\Microsoft\Windows\Temporary Internet Files\Content.IE5\7YM34K7M\image-150nw-122940166[1]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6483"/>
          <a:stretch/>
        </p:blipFill>
        <p:spPr bwMode="auto">
          <a:xfrm>
            <a:off x="6732240" y="823690"/>
            <a:ext cx="1956591" cy="1946178"/>
          </a:xfrm>
          <a:prstGeom prst="rect">
            <a:avLst/>
          </a:prstGeom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484718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79276"/>
            <a:ext cx="8229600" cy="4399137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sr-Cyrl-RS" sz="3100" b="1" dirty="0">
                <a:latin typeface="Arial" pitchFamily="34" charset="0"/>
                <a:cs typeface="Arial" pitchFamily="34" charset="0"/>
              </a:rPr>
              <a:t>Задатак 3.</a:t>
            </a:r>
          </a:p>
          <a:p>
            <a:pPr marL="0" indent="0">
              <a:buNone/>
            </a:pPr>
            <a:r>
              <a:rPr lang="sr-Cyrl-RS" sz="3100" dirty="0">
                <a:latin typeface="Arial" pitchFamily="34" charset="0"/>
                <a:cs typeface="Arial" pitchFamily="34" charset="0"/>
              </a:rPr>
              <a:t>Настави писати бројеве како је започето:</a:t>
            </a:r>
          </a:p>
          <a:p>
            <a:pPr marL="0" indent="0">
              <a:buNone/>
            </a:pPr>
            <a:endParaRPr lang="sr-Cyrl-RS" sz="3100" dirty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r>
              <a:rPr lang="sr-Cyrl-RS" sz="3100" dirty="0">
                <a:latin typeface="Arial" pitchFamily="34" charset="0"/>
                <a:cs typeface="Arial" pitchFamily="34" charset="0"/>
              </a:rPr>
              <a:t>а) унапријед: 63, 64,          ,          ,         ,          ,          , 70.</a:t>
            </a:r>
          </a:p>
          <a:p>
            <a:pPr marL="0" indent="0">
              <a:buNone/>
            </a:pPr>
            <a:r>
              <a:rPr lang="sr-Cyrl-RS" sz="3100" dirty="0">
                <a:latin typeface="Arial" pitchFamily="34" charset="0"/>
                <a:cs typeface="Arial" pitchFamily="34" charset="0"/>
              </a:rPr>
              <a:t>                        </a:t>
            </a:r>
          </a:p>
          <a:p>
            <a:pPr marL="0" indent="0">
              <a:buNone/>
            </a:pPr>
            <a:r>
              <a:rPr lang="sr-Cyrl-RS" sz="3100" dirty="0">
                <a:latin typeface="Arial" pitchFamily="34" charset="0"/>
                <a:cs typeface="Arial" pitchFamily="34" charset="0"/>
              </a:rPr>
              <a:t>б) уназад:      80, 79, 78,          ,          ,          , 74 .               </a:t>
            </a:r>
            <a:endParaRPr lang="sr-Cyrl-RS" sz="2800" dirty="0">
              <a:latin typeface="Arial" pitchFamily="34" charset="0"/>
              <a:cs typeface="Arial" pitchFamily="34" charset="0"/>
            </a:endParaRPr>
          </a:p>
          <a:p>
            <a:pPr marL="0" indent="0" algn="ctr">
              <a:buNone/>
            </a:pPr>
            <a:r>
              <a:rPr lang="sr-Cyrl-RS" sz="2800" dirty="0">
                <a:latin typeface="Arial" pitchFamily="34" charset="0"/>
                <a:cs typeface="Arial" pitchFamily="34" charset="0"/>
              </a:rPr>
              <a:t>        </a:t>
            </a:r>
          </a:p>
          <a:p>
            <a:pPr marL="0" indent="0">
              <a:buNone/>
            </a:pPr>
            <a:r>
              <a:rPr lang="sr-Cyrl-RS" sz="3100" b="1" dirty="0">
                <a:latin typeface="Arial" pitchFamily="34" charset="0"/>
                <a:cs typeface="Arial" pitchFamily="34" charset="0"/>
              </a:rPr>
              <a:t>Задатак 4.</a:t>
            </a:r>
          </a:p>
          <a:p>
            <a:pPr marL="0" indent="0">
              <a:buNone/>
            </a:pPr>
            <a:r>
              <a:rPr lang="sr-Cyrl-RS" sz="3100" dirty="0">
                <a:latin typeface="Arial" pitchFamily="34" charset="0"/>
                <a:cs typeface="Arial" pitchFamily="34" charset="0"/>
              </a:rPr>
              <a:t>Заокружи бројеве који припадају осмој десетици.</a:t>
            </a:r>
          </a:p>
          <a:p>
            <a:pPr marL="0" indent="0">
              <a:buNone/>
            </a:pPr>
            <a:r>
              <a:rPr lang="sr-Cyrl-RS" sz="3100" dirty="0">
                <a:latin typeface="Arial" pitchFamily="34" charset="0"/>
                <a:cs typeface="Arial" pitchFamily="34" charset="0"/>
              </a:rPr>
              <a:t>        </a:t>
            </a:r>
          </a:p>
          <a:p>
            <a:pPr marL="0" indent="0">
              <a:buNone/>
            </a:pPr>
            <a:r>
              <a:rPr lang="sr-Cyrl-RS" sz="3100" dirty="0">
                <a:latin typeface="Arial" pitchFamily="34" charset="0"/>
                <a:cs typeface="Arial" pitchFamily="34" charset="0"/>
              </a:rPr>
              <a:t>     61,   80 ,  67 ,  79  ,  64  , 66 ,  75  . </a:t>
            </a:r>
          </a:p>
        </p:txBody>
      </p:sp>
      <p:sp>
        <p:nvSpPr>
          <p:cNvPr id="5" name="Rectangle 4"/>
          <p:cNvSpPr/>
          <p:nvPr/>
        </p:nvSpPr>
        <p:spPr>
          <a:xfrm>
            <a:off x="4000496" y="2000246"/>
            <a:ext cx="662478" cy="36004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sz="24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77</a:t>
            </a:r>
            <a:endParaRPr lang="bs-Cyrl-BA" sz="24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4929190" y="2000246"/>
            <a:ext cx="662478" cy="36004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sz="24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76</a:t>
            </a:r>
            <a:endParaRPr lang="bs-Cyrl-BA" sz="24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5857884" y="2000246"/>
            <a:ext cx="662478" cy="36004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sz="24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75</a:t>
            </a:r>
            <a:endParaRPr lang="bs-Cyrl-BA" sz="24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3512346" y="1308463"/>
            <a:ext cx="662478" cy="36004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sz="24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65</a:t>
            </a:r>
            <a:endParaRPr lang="bs-Cyrl-BA" sz="24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4426517" y="1308463"/>
            <a:ext cx="662478" cy="36004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sz="24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66</a:t>
            </a:r>
            <a:endParaRPr lang="bs-Cyrl-BA" sz="24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5331225" y="1308463"/>
            <a:ext cx="662478" cy="36004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sz="24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67</a:t>
            </a:r>
            <a:endParaRPr lang="bs-Cyrl-BA" sz="24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6220688" y="1308463"/>
            <a:ext cx="662478" cy="36004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sz="24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68</a:t>
            </a:r>
            <a:endParaRPr lang="bs-Cyrl-BA" sz="24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7110151" y="1308463"/>
            <a:ext cx="662478" cy="36004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sz="24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69</a:t>
            </a:r>
            <a:endParaRPr lang="bs-Cyrl-BA" sz="24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7" name="Picture 26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021" t="8912" b="38195"/>
          <a:stretch/>
        </p:blipFill>
        <p:spPr bwMode="auto">
          <a:xfrm>
            <a:off x="7268210" y="2813275"/>
            <a:ext cx="1875790" cy="2076450"/>
          </a:xfrm>
          <a:prstGeom prst="rect">
            <a:avLst/>
          </a:prstGeom>
          <a:ln>
            <a:noFill/>
          </a:ln>
          <a:effectLst/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8" name="Oval 27"/>
          <p:cNvSpPr/>
          <p:nvPr/>
        </p:nvSpPr>
        <p:spPr>
          <a:xfrm>
            <a:off x="1500166" y="3857634"/>
            <a:ext cx="575056" cy="383371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s-Cyrl-BA"/>
          </a:p>
        </p:txBody>
      </p:sp>
      <p:sp>
        <p:nvSpPr>
          <p:cNvPr id="29" name="Oval 28"/>
          <p:cNvSpPr/>
          <p:nvPr/>
        </p:nvSpPr>
        <p:spPr>
          <a:xfrm>
            <a:off x="2857488" y="3857634"/>
            <a:ext cx="575056" cy="404785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s-Cyrl-BA"/>
          </a:p>
        </p:txBody>
      </p:sp>
      <p:sp>
        <p:nvSpPr>
          <p:cNvPr id="30" name="Oval 29"/>
          <p:cNvSpPr/>
          <p:nvPr/>
        </p:nvSpPr>
        <p:spPr>
          <a:xfrm>
            <a:off x="5000628" y="3857634"/>
            <a:ext cx="575056" cy="383371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s-Cyrl-BA"/>
          </a:p>
        </p:txBody>
      </p:sp>
    </p:spTree>
    <p:extLst>
      <p:ext uri="{BB962C8B-B14F-4D97-AF65-F5344CB8AC3E}">
        <p14:creationId xmlns:p14="http://schemas.microsoft.com/office/powerpoint/2010/main" val="11667412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29" grpId="0" animBg="1"/>
      <p:bldP spid="3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27584" y="1635646"/>
            <a:ext cx="7416824" cy="3154586"/>
          </a:xfrm>
          <a:prstGeom prst="rect">
            <a:avLst/>
          </a:prstGeom>
        </p:spPr>
      </p:pic>
      <p:sp>
        <p:nvSpPr>
          <p:cNvPr id="8" name="Oval 7"/>
          <p:cNvSpPr/>
          <p:nvPr/>
        </p:nvSpPr>
        <p:spPr>
          <a:xfrm>
            <a:off x="2915816" y="4011910"/>
            <a:ext cx="432048" cy="504056"/>
          </a:xfrm>
          <a:prstGeom prst="ellipse">
            <a:avLst/>
          </a:prstGeom>
          <a:solidFill>
            <a:srgbClr val="7CC1E4"/>
          </a:solidFill>
          <a:ln>
            <a:solidFill>
              <a:srgbClr val="7CC1E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BA"/>
          </a:p>
        </p:txBody>
      </p:sp>
      <p:sp>
        <p:nvSpPr>
          <p:cNvPr id="9" name="Oval 8"/>
          <p:cNvSpPr/>
          <p:nvPr/>
        </p:nvSpPr>
        <p:spPr>
          <a:xfrm>
            <a:off x="5364088" y="4011910"/>
            <a:ext cx="792088" cy="504056"/>
          </a:xfrm>
          <a:prstGeom prst="ellipse">
            <a:avLst/>
          </a:prstGeom>
          <a:solidFill>
            <a:srgbClr val="7CC1E4"/>
          </a:solidFill>
          <a:ln>
            <a:solidFill>
              <a:srgbClr val="7CC1E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BA"/>
          </a:p>
        </p:txBody>
      </p:sp>
      <p:sp>
        <p:nvSpPr>
          <p:cNvPr id="10" name="Oval 9"/>
          <p:cNvSpPr/>
          <p:nvPr/>
        </p:nvSpPr>
        <p:spPr>
          <a:xfrm>
            <a:off x="1115616" y="2859782"/>
            <a:ext cx="576064" cy="216024"/>
          </a:xfrm>
          <a:prstGeom prst="ellipse">
            <a:avLst/>
          </a:prstGeom>
          <a:solidFill>
            <a:srgbClr val="7CC1E4"/>
          </a:solidFill>
          <a:ln>
            <a:solidFill>
              <a:srgbClr val="7CC1E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BA"/>
          </a:p>
        </p:txBody>
      </p:sp>
      <p:sp>
        <p:nvSpPr>
          <p:cNvPr id="12" name="TextBox 11"/>
          <p:cNvSpPr txBox="1"/>
          <p:nvPr/>
        </p:nvSpPr>
        <p:spPr>
          <a:xfrm>
            <a:off x="1691680" y="1275606"/>
            <a:ext cx="5760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sr-Latn-BA" dirty="0"/>
          </a:p>
        </p:txBody>
      </p:sp>
      <p:sp>
        <p:nvSpPr>
          <p:cNvPr id="14" name="TextBox 13"/>
          <p:cNvSpPr txBox="1"/>
          <p:nvPr/>
        </p:nvSpPr>
        <p:spPr>
          <a:xfrm>
            <a:off x="1043608" y="3075806"/>
            <a:ext cx="5760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2000" b="1" dirty="0">
                <a:latin typeface="Arial" panose="020B0604020202020204" pitchFamily="34" charset="0"/>
                <a:cs typeface="Arial" panose="020B0604020202020204" pitchFamily="34" charset="0"/>
              </a:rPr>
              <a:t>62</a:t>
            </a:r>
            <a:endParaRPr lang="sr-Latn-BA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059832" y="2499742"/>
            <a:ext cx="55165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64</a:t>
            </a:r>
            <a:endParaRPr lang="sr-Latn-BA" sz="2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691680" y="3723878"/>
            <a:ext cx="5760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2000" b="1" dirty="0">
                <a:latin typeface="Arial" panose="020B0604020202020204" pitchFamily="34" charset="0"/>
                <a:cs typeface="Arial" panose="020B0604020202020204" pitchFamily="34" charset="0"/>
              </a:rPr>
              <a:t>66</a:t>
            </a:r>
            <a:endParaRPr lang="sr-Latn-BA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195736" y="3939902"/>
            <a:ext cx="5760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2000" b="1" dirty="0">
                <a:latin typeface="Arial" panose="020B0604020202020204" pitchFamily="34" charset="0"/>
                <a:cs typeface="Arial" panose="020B0604020202020204" pitchFamily="34" charset="0"/>
              </a:rPr>
              <a:t>68</a:t>
            </a:r>
            <a:endParaRPr lang="sr-Latn-BA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139952" y="2571750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70</a:t>
            </a:r>
            <a:endParaRPr lang="sr-Latn-BA" sz="2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707904" y="4227934"/>
            <a:ext cx="5760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2000" b="1" dirty="0">
                <a:latin typeface="Arial" panose="020B0604020202020204" pitchFamily="34" charset="0"/>
                <a:cs typeface="Arial" panose="020B0604020202020204" pitchFamily="34" charset="0"/>
              </a:rPr>
              <a:t>72</a:t>
            </a:r>
            <a:endParaRPr lang="sr-Latn-BA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572000" y="4227934"/>
            <a:ext cx="5760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2000" b="1" dirty="0">
                <a:latin typeface="Arial" panose="020B0604020202020204" pitchFamily="34" charset="0"/>
                <a:cs typeface="Arial" panose="020B0604020202020204" pitchFamily="34" charset="0"/>
              </a:rPr>
              <a:t>74</a:t>
            </a:r>
            <a:endParaRPr lang="sr-Latn-BA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5220072" y="2571750"/>
            <a:ext cx="504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76</a:t>
            </a:r>
            <a:endParaRPr lang="sr-Latn-BA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6300192" y="3867894"/>
            <a:ext cx="5760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2000" b="1" dirty="0">
                <a:latin typeface="Arial" panose="020B0604020202020204" pitchFamily="34" charset="0"/>
                <a:cs typeface="Arial" panose="020B0604020202020204" pitchFamily="34" charset="0"/>
              </a:rPr>
              <a:t>78</a:t>
            </a:r>
            <a:endParaRPr lang="sr-Latn-BA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6228184" y="2571750"/>
            <a:ext cx="5760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80</a:t>
            </a:r>
            <a:endParaRPr lang="sr-Latn-BA" sz="2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 rotWithShape="1">
          <a:blip r:embed="rId3"/>
          <a:srcRect r="41415"/>
          <a:stretch/>
        </p:blipFill>
        <p:spPr>
          <a:xfrm>
            <a:off x="7308304" y="2355726"/>
            <a:ext cx="650948" cy="1080000"/>
          </a:xfrm>
          <a:prstGeom prst="rect">
            <a:avLst/>
          </a:prstGeom>
        </p:spPr>
      </p:pic>
      <p:sp>
        <p:nvSpPr>
          <p:cNvPr id="26" name="TextBox 25"/>
          <p:cNvSpPr txBox="1"/>
          <p:nvPr/>
        </p:nvSpPr>
        <p:spPr>
          <a:xfrm>
            <a:off x="395536" y="194603"/>
            <a:ext cx="835292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2400" b="1" dirty="0">
                <a:latin typeface="Arial" panose="020B0604020202020204" pitchFamily="34" charset="0"/>
                <a:cs typeface="Arial" panose="020B0604020202020204" pitchFamily="34" charset="0"/>
              </a:rPr>
              <a:t>Задатак 5. </a:t>
            </a:r>
            <a:r>
              <a:rPr lang="sr-Cyrl-RS" sz="2400" dirty="0">
                <a:latin typeface="Arial" panose="020B0604020202020204" pitchFamily="34" charset="0"/>
                <a:cs typeface="Arial" panose="020B0604020202020204" pitchFamily="34" charset="0"/>
              </a:rPr>
              <a:t>Марко треба да паркира аутомобиле тако да</a:t>
            </a:r>
          </a:p>
          <a:p>
            <a:r>
              <a:rPr lang="sr-Cyrl-RS" sz="2400" dirty="0">
                <a:latin typeface="Arial" panose="020B0604020202020204" pitchFamily="34" charset="0"/>
                <a:cs typeface="Arial" panose="020B0604020202020204" pitchFamily="34" charset="0"/>
              </a:rPr>
              <a:t>         допуни низ парних бројева седме и осме десетице. </a:t>
            </a:r>
          </a:p>
          <a:p>
            <a:r>
              <a:rPr lang="sr-Cyrl-RS" sz="2400" dirty="0">
                <a:latin typeface="Arial" panose="020B0604020202020204" pitchFamily="34" charset="0"/>
                <a:cs typeface="Arial" panose="020B0604020202020204" pitchFamily="34" charset="0"/>
              </a:rPr>
              <a:t>                   Хајде да му помогнемо!</a:t>
            </a:r>
            <a:endParaRPr lang="sr-Latn-BA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41524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-1.35802E-6 L -0.19462 0.18519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740" y="925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1.11111E-6 L -0.13768 0.29722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892" y="148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2.46914E-6 L 0.03541 0.30031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71" y="15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.00309 L 0.08681 0.18518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340" y="910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2" grpId="0"/>
      <p:bldP spid="2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Rectangle 81"/>
          <p:cNvSpPr/>
          <p:nvPr/>
        </p:nvSpPr>
        <p:spPr>
          <a:xfrm>
            <a:off x="611560" y="411510"/>
            <a:ext cx="8136904" cy="2880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sr-Cyrl-RS" sz="24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sr-Cyrl-RS" sz="24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endParaRPr lang="sr-Cyrl-RS" sz="24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endParaRPr lang="bs-Cyrl-BA" sz="24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195486"/>
            <a:ext cx="8229600" cy="446449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sr-Cyrl-RS" b="1" dirty="0"/>
              <a:t>Задаци за самосталан рад:</a:t>
            </a:r>
          </a:p>
          <a:p>
            <a:pPr marL="0" indent="0">
              <a:buNone/>
            </a:pPr>
            <a:r>
              <a:rPr lang="sr-Cyrl-RS" sz="2600" b="1" dirty="0">
                <a:latin typeface="Arial" pitchFamily="34" charset="0"/>
                <a:cs typeface="Arial" pitchFamily="34" charset="0"/>
              </a:rPr>
              <a:t>Задатак 1. </a:t>
            </a:r>
            <a:r>
              <a:rPr lang="sr-Cyrl-RS" sz="2600" dirty="0">
                <a:latin typeface="Arial" pitchFamily="34" charset="0"/>
                <a:cs typeface="Arial" pitchFamily="34" charset="0"/>
              </a:rPr>
              <a:t>Упиши у празна поља бројеве представљене овим записом:</a:t>
            </a:r>
          </a:p>
          <a:p>
            <a:pPr marL="0" indent="0">
              <a:buNone/>
            </a:pPr>
            <a:endParaRPr lang="sr-Cyrl-RS" sz="2400" dirty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r>
              <a:rPr lang="sr-Cyrl-RS" sz="2400" dirty="0">
                <a:latin typeface="Arial" pitchFamily="34" charset="0"/>
                <a:cs typeface="Arial" pitchFamily="34" charset="0"/>
              </a:rPr>
              <a:t>            6 Д 7 Ј                               8 Д 0 Ј </a:t>
            </a:r>
            <a:endParaRPr lang="sr-Cyrl-RS" sz="2400" b="1" dirty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r>
              <a:rPr lang="sr-Cyrl-RS" sz="2400" dirty="0">
                <a:latin typeface="Arial" pitchFamily="34" charset="0"/>
                <a:cs typeface="Arial" pitchFamily="34" charset="0"/>
              </a:rPr>
              <a:t>            7 Д 1 Ј                               4 Д 5 Ј</a:t>
            </a:r>
          </a:p>
          <a:p>
            <a:pPr marL="0" indent="0">
              <a:buNone/>
            </a:pPr>
            <a:endParaRPr lang="sr-Cyrl-RS" sz="2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627784" y="2062038"/>
            <a:ext cx="648072" cy="36004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s-Cyrl-BA"/>
          </a:p>
        </p:txBody>
      </p:sp>
      <p:sp>
        <p:nvSpPr>
          <p:cNvPr id="9" name="Rectangle 8"/>
          <p:cNvSpPr/>
          <p:nvPr/>
        </p:nvSpPr>
        <p:spPr>
          <a:xfrm>
            <a:off x="2627784" y="2511464"/>
            <a:ext cx="648072" cy="36004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s-Cyrl-BA"/>
          </a:p>
        </p:txBody>
      </p:sp>
      <p:sp>
        <p:nvSpPr>
          <p:cNvPr id="10" name="Rectangle 9"/>
          <p:cNvSpPr/>
          <p:nvPr/>
        </p:nvSpPr>
        <p:spPr>
          <a:xfrm>
            <a:off x="6156176" y="2056444"/>
            <a:ext cx="648072" cy="36004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s-Cyrl-BA"/>
          </a:p>
        </p:txBody>
      </p:sp>
      <p:sp>
        <p:nvSpPr>
          <p:cNvPr id="7" name="Rectangle 6"/>
          <p:cNvSpPr/>
          <p:nvPr/>
        </p:nvSpPr>
        <p:spPr>
          <a:xfrm>
            <a:off x="6143636" y="2500312"/>
            <a:ext cx="648072" cy="36004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s-Cyrl-BA"/>
          </a:p>
        </p:txBody>
      </p:sp>
      <p:pic>
        <p:nvPicPr>
          <p:cNvPr id="11" name="Picture 4" descr="C:\Users\zmaj22\AppData\Local\Microsoft\Windows\Temporary Internet Files\Content.IE5\Y42QE95X\1-To-10-Numbers-Transparent-Background[1]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42" t="46138" r="67043" b="8148"/>
          <a:stretch/>
        </p:blipFill>
        <p:spPr bwMode="auto">
          <a:xfrm>
            <a:off x="5643569" y="3071816"/>
            <a:ext cx="1375479" cy="19546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9" descr="C:\Users\zmaj22\AppData\Local\Microsoft\Windows\Temporary Internet Files\Content.IE5\Y42QE95X\counting-149958_960_720[1]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3108" y="3214692"/>
            <a:ext cx="1145973" cy="17859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419830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352" t="-15197" r="-352" b="15197"/>
          <a:stretch/>
        </p:blipFill>
        <p:spPr>
          <a:xfrm>
            <a:off x="2123728" y="2390633"/>
            <a:ext cx="5212624" cy="2088796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2411760" y="4635941"/>
            <a:ext cx="792088" cy="360040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r-Latn-BA"/>
          </a:p>
        </p:txBody>
      </p:sp>
      <p:sp>
        <p:nvSpPr>
          <p:cNvPr id="10" name="TextBox 9"/>
          <p:cNvSpPr txBox="1"/>
          <p:nvPr/>
        </p:nvSpPr>
        <p:spPr>
          <a:xfrm>
            <a:off x="323528" y="201870"/>
            <a:ext cx="8568952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2200" b="1" dirty="0">
                <a:latin typeface="Arial" panose="020B0604020202020204" pitchFamily="34" charset="0"/>
                <a:cs typeface="Arial" panose="020B0604020202020204" pitchFamily="34" charset="0"/>
              </a:rPr>
              <a:t>Задатак +: </a:t>
            </a:r>
            <a:r>
              <a:rPr lang="sr-Cyrl-RS" sz="2200" dirty="0">
                <a:latin typeface="Arial" panose="020B0604020202020204" pitchFamily="34" charset="0"/>
                <a:cs typeface="Arial" panose="020B0604020202020204" pitchFamily="34" charset="0"/>
              </a:rPr>
              <a:t>Љутко, Уча и Поспанко су се вратили из рудника.</a:t>
            </a:r>
          </a:p>
          <a:p>
            <a:r>
              <a:rPr lang="sr-Cyrl-RS" sz="2200" dirty="0">
                <a:latin typeface="Arial" panose="020B0604020202020204" pitchFamily="34" charset="0"/>
                <a:cs typeface="Arial" panose="020B0604020202020204" pitchFamily="34" charset="0"/>
              </a:rPr>
              <a:t> Откриј колико је каменчића сваки од њих ископао, ако знаш:</a:t>
            </a:r>
          </a:p>
          <a:p>
            <a:endParaRPr lang="sr-Cyrl-RS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sr-Cyrl-RS" sz="2200" dirty="0">
                <a:latin typeface="Arial" panose="020B0604020202020204" pitchFamily="34" charset="0"/>
                <a:cs typeface="Arial" panose="020B0604020202020204" pitchFamily="34" charset="0"/>
              </a:rPr>
              <a:t>Учин број каменчића је најмањи број седме десетице.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sr-Cyrl-RS" sz="2200" dirty="0">
                <a:latin typeface="Arial" panose="020B0604020202020204" pitchFamily="34" charset="0"/>
                <a:cs typeface="Arial" panose="020B0604020202020204" pitchFamily="34" charset="0"/>
              </a:rPr>
              <a:t>Љутков број каменчића је претходник броја 67.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sr-Cyrl-RS" sz="2200" dirty="0">
                <a:latin typeface="Arial" panose="020B0604020202020204" pitchFamily="34" charset="0"/>
                <a:cs typeface="Arial" panose="020B0604020202020204" pitchFamily="34" charset="0"/>
              </a:rPr>
              <a:t>Поспанков број каменчића је број који се налази између бројева 71 и 73. </a:t>
            </a:r>
            <a:endParaRPr lang="sr-Latn-BA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27984" y="4635941"/>
            <a:ext cx="816935" cy="384081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00192" y="4635941"/>
            <a:ext cx="816935" cy="3840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52398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</TotalTime>
  <Words>437</Words>
  <Application>Microsoft Office PowerPoint</Application>
  <PresentationFormat>On-screen Show (16:9)</PresentationFormat>
  <Paragraphs>94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2" baseType="lpstr">
      <vt:lpstr>Arial</vt:lpstr>
      <vt:lpstr>Calibri</vt:lpstr>
      <vt:lpstr>Office Theme</vt:lpstr>
      <vt:lpstr>Писање и читање бројева седме и осме десетице</vt:lpstr>
      <vt:lpstr>PowerPoint Presentation</vt:lpstr>
      <vt:lpstr>PowerPoint Presentation</vt:lpstr>
      <vt:lpstr>Запамти!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Писање и читање бројева седме и осме десетице</dc:title>
  <dc:creator>zmaj22</dc:creator>
  <cp:lastModifiedBy>Mirjana Brkić</cp:lastModifiedBy>
  <cp:revision>126</cp:revision>
  <dcterms:created xsi:type="dcterms:W3CDTF">2020-04-30T17:49:58Z</dcterms:created>
  <dcterms:modified xsi:type="dcterms:W3CDTF">2021-04-28T07:24:18Z</dcterms:modified>
</cp:coreProperties>
</file>