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2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E0C9907-4D09-4E12-9849-B7485992821D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3C9B-A9DE-48D6-BB2E-141CCC91B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Плусквам- ПЕРФЕКАТ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C6FEB-0FEC-4BD2-B91B-35B4EE3D2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/>
              <a:t>Давно прошло вријеме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0540790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9907-2646-4003-9C16-B9B5457C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400" dirty="0"/>
              <a:t>Отворите 89. страну у уџбенику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7D4D5-4B0E-4A77-BBB4-B0E9D926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2576"/>
            <a:ext cx="10058400" cy="4050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b="1" u="sng" dirty="0"/>
              <a:t>Запишите у своје свеске ове реченице: </a:t>
            </a:r>
          </a:p>
          <a:p>
            <a:endParaRPr lang="sr-Cyrl-BA" dirty="0"/>
          </a:p>
          <a:p>
            <a:r>
              <a:rPr lang="sr-Cyrl-BA" sz="3600" dirty="0"/>
              <a:t> </a:t>
            </a:r>
            <a:r>
              <a:rPr lang="sr-Cyrl-BA" sz="3500" dirty="0"/>
              <a:t>Ти </a:t>
            </a:r>
            <a:r>
              <a:rPr lang="sr-Cyrl-BA" sz="3500" u="sng" dirty="0">
                <a:solidFill>
                  <a:srgbClr val="FF0000"/>
                </a:solidFill>
              </a:rPr>
              <a:t>си</a:t>
            </a:r>
            <a:r>
              <a:rPr lang="sr-Cyrl-BA" sz="3500" dirty="0"/>
              <a:t> већ </a:t>
            </a:r>
            <a:r>
              <a:rPr lang="sr-Cyrl-BA" sz="3500" u="sng" dirty="0">
                <a:solidFill>
                  <a:srgbClr val="FF0000"/>
                </a:solidFill>
              </a:rPr>
              <a:t>био отишао</a:t>
            </a:r>
            <a:r>
              <a:rPr lang="sr-Cyrl-BA" sz="3500" dirty="0"/>
              <a:t> у школу.</a:t>
            </a:r>
          </a:p>
          <a:p>
            <a:pPr marL="0" indent="0">
              <a:buNone/>
            </a:pPr>
            <a:endParaRPr lang="sr-Cyrl-BA" sz="3500" dirty="0"/>
          </a:p>
          <a:p>
            <a:r>
              <a:rPr lang="sr-Cyrl-BA" sz="3500" dirty="0"/>
              <a:t>„</a:t>
            </a:r>
            <a:r>
              <a:rPr lang="sr-Cyrl-BA" sz="3500" u="sng" dirty="0">
                <a:solidFill>
                  <a:srgbClr val="FF0000"/>
                </a:solidFill>
              </a:rPr>
              <a:t>Прошла је била</a:t>
            </a:r>
            <a:r>
              <a:rPr lang="sr-Cyrl-BA" sz="3500" dirty="0"/>
              <a:t>“, приповедаше ми  наш Ника,  „и виноградска и кукурузна берба“.</a:t>
            </a:r>
          </a:p>
          <a:p>
            <a:pPr marL="0" indent="0">
              <a:buNone/>
            </a:pPr>
            <a:endParaRPr lang="sr-Cyrl-BA" sz="3500" dirty="0"/>
          </a:p>
          <a:p>
            <a:r>
              <a:rPr lang="sr-Cyrl-BA" sz="3500" dirty="0"/>
              <a:t>Већ </a:t>
            </a:r>
            <a:r>
              <a:rPr lang="sr-Cyrl-BA" sz="3500" u="sng" dirty="0">
                <a:solidFill>
                  <a:srgbClr val="FF0000"/>
                </a:solidFill>
              </a:rPr>
              <a:t>смо</a:t>
            </a:r>
            <a:r>
              <a:rPr lang="sr-Cyrl-BA" sz="3500" dirty="0"/>
              <a:t> их </a:t>
            </a:r>
            <a:r>
              <a:rPr lang="sr-Cyrl-BA" sz="3500" u="sng" dirty="0">
                <a:solidFill>
                  <a:srgbClr val="FF0000"/>
                </a:solidFill>
              </a:rPr>
              <a:t>били дали</a:t>
            </a:r>
            <a:r>
              <a:rPr lang="sr-Cyrl-BA" sz="3500" dirty="0"/>
              <a:t>  нашем Илији. </a:t>
            </a:r>
          </a:p>
          <a:p>
            <a:endParaRPr lang="sr-Cyrl-BA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9632-1A10-494C-A805-C300CC072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545924"/>
            <a:ext cx="10479248" cy="2831419"/>
          </a:xfrm>
        </p:spPr>
        <p:txBody>
          <a:bodyPr>
            <a:normAutofit/>
          </a:bodyPr>
          <a:lstStyle/>
          <a:p>
            <a:r>
              <a:rPr lang="sr-Cyrl-BA" sz="2800" dirty="0"/>
              <a:t>Сложени временски глаголски облик који најчешће означава радњу која се догодила прије неке друге прошле радње назива се </a:t>
            </a:r>
            <a:r>
              <a:rPr lang="sr-Cyrl-BA" sz="2800" b="1" dirty="0">
                <a:solidFill>
                  <a:srgbClr val="FF0000"/>
                </a:solidFill>
              </a:rPr>
              <a:t>плусквамперфек(а)т.</a:t>
            </a:r>
          </a:p>
          <a:p>
            <a:endParaRPr lang="sr-Cyrl-BA" sz="2800" b="1" dirty="0">
              <a:solidFill>
                <a:srgbClr val="FF0000"/>
              </a:solidFill>
            </a:endParaRPr>
          </a:p>
          <a:p>
            <a:r>
              <a:rPr lang="sr-Cyrl-BA" sz="2800" dirty="0"/>
              <a:t>Зато се плусквамперфекат зове и </a:t>
            </a:r>
            <a:r>
              <a:rPr lang="sr-Cyrl-BA" sz="2800" b="1" dirty="0">
                <a:solidFill>
                  <a:srgbClr val="FF0000"/>
                </a:solidFill>
              </a:rPr>
              <a:t>давно прошло вријеме</a:t>
            </a:r>
            <a:r>
              <a:rPr lang="sr-Cyrl-BA" sz="2800" dirty="0">
                <a:solidFill>
                  <a:srgbClr val="FF0000"/>
                </a:solidFill>
              </a:rPr>
              <a:t>. </a:t>
            </a:r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E1D36F-0CED-43D4-AF40-6D37BEE3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sr-Cyrl-BA" dirty="0"/>
              <a:t>дефиниција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8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4AF6-226D-4685-896B-F9A70DB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Творба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A1B4-A875-4326-AC1B-045B3C06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sr-Cyrl-BA" sz="3200" dirty="0"/>
              <a:t>Плусквамперфекат је </a:t>
            </a:r>
            <a:r>
              <a:rPr lang="sr-Cyrl-BA" sz="3200" dirty="0">
                <a:solidFill>
                  <a:srgbClr val="FF0000"/>
                </a:solidFill>
              </a:rPr>
              <a:t>лични</a:t>
            </a:r>
            <a:r>
              <a:rPr lang="sr-Cyrl-BA" sz="3200" dirty="0"/>
              <a:t> глаголски облик. </a:t>
            </a:r>
          </a:p>
          <a:p>
            <a:endParaRPr lang="sr-Cyrl-BA" sz="3200" dirty="0"/>
          </a:p>
          <a:p>
            <a:r>
              <a:rPr lang="sr-Cyrl-BA" sz="3200" dirty="0"/>
              <a:t>Плусквамперфекат је </a:t>
            </a:r>
            <a:r>
              <a:rPr lang="sr-Cyrl-BA" sz="3200" dirty="0">
                <a:solidFill>
                  <a:srgbClr val="FF0000"/>
                </a:solidFill>
              </a:rPr>
              <a:t>сложен</a:t>
            </a:r>
            <a:r>
              <a:rPr lang="sr-Cyrl-BA" sz="3200" dirty="0"/>
              <a:t> глаголски облик. </a:t>
            </a:r>
          </a:p>
          <a:p>
            <a:endParaRPr lang="sr-Cyrl-BA" sz="3200" dirty="0"/>
          </a:p>
          <a:p>
            <a:r>
              <a:rPr lang="sr-Cyrl-BA" sz="3200" dirty="0"/>
              <a:t>Гради се на два начина или од </a:t>
            </a:r>
            <a:r>
              <a:rPr lang="sr-Cyrl-BA" sz="3200" dirty="0">
                <a:solidFill>
                  <a:srgbClr val="FF0000"/>
                </a:solidFill>
              </a:rPr>
              <a:t>облика перфекта глагола бити</a:t>
            </a:r>
            <a:r>
              <a:rPr lang="sr-Cyrl-BA" sz="3200" dirty="0"/>
              <a:t> (био сам, био си ...) или </a:t>
            </a:r>
            <a:r>
              <a:rPr lang="sr-Cyrl-BA" sz="3200" dirty="0">
                <a:solidFill>
                  <a:srgbClr val="FF0000"/>
                </a:solidFill>
              </a:rPr>
              <a:t>облика имперфекта глагола  бити </a:t>
            </a:r>
            <a:r>
              <a:rPr lang="sr-Cyrl-BA" sz="3200" dirty="0"/>
              <a:t>(бијах/ биех, бијаше/бјеше) и од </a:t>
            </a:r>
            <a:r>
              <a:rPr lang="sr-Cyrl-BA" sz="3200" dirty="0">
                <a:solidFill>
                  <a:srgbClr val="FF0000"/>
                </a:solidFill>
              </a:rPr>
              <a:t>радног глаголског придјева</a:t>
            </a:r>
            <a:r>
              <a:rPr lang="sr-Cyrl-BA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345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E8AFEE-0036-413B-A4F9-895E28B86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09246"/>
              </p:ext>
            </p:extLst>
          </p:nvPr>
        </p:nvGraphicFramePr>
        <p:xfrm>
          <a:off x="1780329" y="1609344"/>
          <a:ext cx="8865300" cy="459736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432650">
                  <a:extLst>
                    <a:ext uri="{9D8B030D-6E8A-4147-A177-3AD203B41FA5}">
                      <a16:colId xmlns:a16="http://schemas.microsoft.com/office/drawing/2014/main" val="1526599457"/>
                    </a:ext>
                  </a:extLst>
                </a:gridCol>
                <a:gridCol w="4432650">
                  <a:extLst>
                    <a:ext uri="{9D8B030D-6E8A-4147-A177-3AD203B41FA5}">
                      <a16:colId xmlns:a16="http://schemas.microsoft.com/office/drawing/2014/main" val="130468150"/>
                    </a:ext>
                  </a:extLst>
                </a:gridCol>
              </a:tblGrid>
              <a:tr h="134461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 сам/ била сам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био/била си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био/била/било је отишао/отишла/отишло</a:t>
                      </a:r>
                      <a:endParaRPr lang="bs-Latn-BA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бијах/ бјех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бијаше/ бјеше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бијаше/ бјеше отишао /отишла/ отишло</a:t>
                      </a:r>
                      <a:endParaRPr lang="bs-Latn-BA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325832"/>
                  </a:ext>
                </a:extLst>
              </a:tr>
              <a:tr h="56132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83701"/>
                  </a:ext>
                </a:extLst>
              </a:tr>
              <a:tr h="134461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били/биле смо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били/биле сте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 биле / била су отишли/ отишле/ отишла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бијасмо/ бјесмо отишли/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бијасте/ бјесте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бијаху/бјеху отишли/ отишле/ отишла</a:t>
                      </a:r>
                      <a:endParaRPr lang="bs-Latn-B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113080"/>
                  </a:ext>
                </a:extLst>
              </a:tr>
              <a:tr h="561322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48730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2AC5D94-318C-470A-BDE6-20714CA3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781" y="0"/>
            <a:ext cx="10058400" cy="1609344"/>
          </a:xfrm>
        </p:spPr>
        <p:txBody>
          <a:bodyPr>
            <a:normAutofit/>
          </a:bodyPr>
          <a:lstStyle/>
          <a:p>
            <a:r>
              <a:rPr lang="sr-Cyrl-BA" sz="3200" dirty="0"/>
              <a:t>Облици плусквамперфекта од глагола отићи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718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D6734CA-8F85-494B-B45A-5818F7953A2C}"/>
              </a:ext>
            </a:extLst>
          </p:cNvPr>
          <p:cNvSpPr txBox="1">
            <a:spLocks/>
          </p:cNvSpPr>
          <p:nvPr/>
        </p:nvSpPr>
        <p:spPr>
          <a:xfrm>
            <a:off x="576044" y="545284"/>
            <a:ext cx="11039912" cy="556190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800" dirty="0"/>
              <a:t>Плусквамперфекат најчешће означава претпрошле радње тј. радње које се догађају прије неке друге прошле радње. </a:t>
            </a:r>
          </a:p>
          <a:p>
            <a:pPr marL="0" indent="0">
              <a:buNone/>
            </a:pPr>
            <a:endParaRPr lang="sr-Cyrl-BA" sz="2800" dirty="0"/>
          </a:p>
          <a:p>
            <a:r>
              <a:rPr lang="sr-Cyrl-BA" sz="2800" dirty="0"/>
              <a:t>А да ли плусквамперфекат може означавати и радњу која је истовремена са неком другом прошлом радњом, или радњу која се догађа послије неке друге прошле радње: </a:t>
            </a:r>
          </a:p>
          <a:p>
            <a:endParaRPr lang="sr-Cyrl-BA" sz="2800" dirty="0"/>
          </a:p>
          <a:p>
            <a:pPr marL="457200" indent="-457200">
              <a:buFont typeface="+mj-lt"/>
              <a:buAutoNum type="arabicPeriod"/>
            </a:pPr>
            <a:r>
              <a:rPr lang="sr-Cyrl-BA" sz="2800" dirty="0"/>
              <a:t>Док сам учила математику, била сам се добро уморила.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800" dirty="0"/>
              <a:t>Дошли смо на журку прије него што се журка била завршила. </a:t>
            </a:r>
          </a:p>
          <a:p>
            <a:pPr marL="457200" indent="-457200">
              <a:buFont typeface="+mj-lt"/>
              <a:buAutoNum type="arabicPeriod"/>
            </a:pPr>
            <a:endParaRPr lang="sr-Cyrl-BA" sz="2800" dirty="0"/>
          </a:p>
          <a:p>
            <a:pPr marL="0" indent="0">
              <a:buNone/>
            </a:pPr>
            <a:r>
              <a:rPr lang="sr-Cyrl-BA" sz="2800" dirty="0">
                <a:solidFill>
                  <a:srgbClr val="C00000"/>
                </a:solidFill>
              </a:rPr>
              <a:t>Одреди  у којем од примјера плусквамперфекат означава истовремену радњу са другом прошлом радњом, а у којем радњу која се догађа послије друге прошле радње. </a:t>
            </a:r>
          </a:p>
        </p:txBody>
      </p:sp>
    </p:spTree>
    <p:extLst>
      <p:ext uri="{BB962C8B-B14F-4D97-AF65-F5344CB8AC3E}">
        <p14:creationId xmlns:p14="http://schemas.microsoft.com/office/powerpoint/2010/main" val="291716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E4AF6-226D-4685-896B-F9A70DB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Домаћа задаћа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A1B4-A875-4326-AC1B-045B3C06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16776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>
                <a:solidFill>
                  <a:srgbClr val="C00000"/>
                </a:solidFill>
              </a:rPr>
              <a:t>У одломку из романа „Сеобе“ Милоша Црњанског одреди облике плускваперфекта (страна 92.)</a:t>
            </a:r>
          </a:p>
          <a:p>
            <a:pPr marL="0" indent="0">
              <a:buNone/>
            </a:pPr>
            <a:r>
              <a:rPr lang="sr-Cyrl-BA" sz="3200" dirty="0">
                <a:solidFill>
                  <a:srgbClr val="C00000"/>
                </a:solidFill>
              </a:rPr>
              <a:t>	</a:t>
            </a:r>
          </a:p>
          <a:p>
            <a:pPr marL="0" indent="0">
              <a:buNone/>
            </a:pPr>
            <a:endParaRPr lang="sr-Cyrl-B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799E-536B-4671-B253-94FBCC73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956" y="227458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sr-Cyrl-BA" dirty="0"/>
              <a:t>Хвала на пажњи! </a:t>
            </a:r>
            <a:br>
              <a:rPr lang="sr-Cyrl-BA" dirty="0"/>
            </a:br>
            <a:br>
              <a:rPr lang="sr-Cyrl-BA" dirty="0"/>
            </a:br>
            <a:r>
              <a:rPr lang="sr-Cyrl-BA" dirty="0"/>
              <a:t>#Останикодкуће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32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</TotalTime>
  <Words>354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</vt:lpstr>
      <vt:lpstr>Rockwell</vt:lpstr>
      <vt:lpstr>Rockwell Condensed</vt:lpstr>
      <vt:lpstr>Wingdings</vt:lpstr>
      <vt:lpstr>Wood Type</vt:lpstr>
      <vt:lpstr>Плусквам- ПЕРФЕКАТ</vt:lpstr>
      <vt:lpstr>Отворите 89. страну у уџбенику</vt:lpstr>
      <vt:lpstr>дефиниција </vt:lpstr>
      <vt:lpstr>Творба </vt:lpstr>
      <vt:lpstr>Облици плусквамперфекта од глагола отићи</vt:lpstr>
      <vt:lpstr>PowerPoint Presentation</vt:lpstr>
      <vt:lpstr>Домаћа задаћа</vt:lpstr>
      <vt:lpstr>Хвала на пажњи!   #Останикодкуће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ПЕРФЕКАТ</dc:title>
  <dc:creator>Aleksandar Licanin</dc:creator>
  <cp:lastModifiedBy>Aleksandar Licanin</cp:lastModifiedBy>
  <cp:revision>7</cp:revision>
  <dcterms:created xsi:type="dcterms:W3CDTF">2020-03-16T17:59:01Z</dcterms:created>
  <dcterms:modified xsi:type="dcterms:W3CDTF">2020-03-29T13:46:00Z</dcterms:modified>
</cp:coreProperties>
</file>