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95149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9213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693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00456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77429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631918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72941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90376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8240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17328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8973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42279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92332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89924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00064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9627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8294A-068B-4C0C-8488-7E08F9A81DC6}" type="datetimeFigureOut">
              <a:rPr lang="sr-Latn-BA" smtClean="0"/>
              <a:pPr/>
              <a:t>13.4.2020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37889C-8F67-4C49-8E2F-0C0FF42CF16F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2681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6B8CCC-8B1F-4D21-A1DA-753D87250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ЖИВОТ ЈЕВРЕЈА У ЕГИПТУ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391115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BB84F4-0EE1-4712-8012-8C1DCF15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1227784"/>
            <a:ext cx="7130473" cy="3782097"/>
          </a:xfrm>
        </p:spPr>
        <p:txBody>
          <a:bodyPr>
            <a:normAutofit fontScale="90000"/>
          </a:bodyPr>
          <a:lstStyle/>
          <a:p>
            <a:r>
              <a:rPr lang="sr-Cyrl-BA" sz="2400" dirty="0">
                <a:solidFill>
                  <a:srgbClr val="0070C0"/>
                </a:solidFill>
              </a:rPr>
              <a:t>- </a:t>
            </a:r>
            <a:r>
              <a:rPr lang="sr-Cyrl-BA" sz="2800" dirty="0">
                <a:solidFill>
                  <a:srgbClr val="0070C0"/>
                </a:solidFill>
              </a:rPr>
              <a:t>Египћани су почели да муче </a:t>
            </a:r>
            <a:r>
              <a:rPr lang="sr-Cyrl-BA" sz="2800" dirty="0" smtClean="0">
                <a:solidFill>
                  <a:srgbClr val="0070C0"/>
                </a:solidFill>
              </a:rPr>
              <a:t>Јевреје </a:t>
            </a:r>
            <a:r>
              <a:rPr lang="sr-Cyrl-BA" sz="2800" dirty="0">
                <a:solidFill>
                  <a:srgbClr val="0070C0"/>
                </a:solidFill>
              </a:rPr>
              <a:t>тешким пословима.</a:t>
            </a:r>
            <a:br>
              <a:rPr lang="sr-Cyrl-BA" sz="2800" dirty="0">
                <a:solidFill>
                  <a:srgbClr val="0070C0"/>
                </a:solidFill>
              </a:rPr>
            </a:br>
            <a:r>
              <a:rPr lang="sr-Cyrl-BA" sz="2800" dirty="0">
                <a:solidFill>
                  <a:srgbClr val="0070C0"/>
                </a:solidFill>
              </a:rPr>
              <a:t/>
            </a:r>
            <a:br>
              <a:rPr lang="sr-Cyrl-BA" sz="2800" dirty="0">
                <a:solidFill>
                  <a:srgbClr val="0070C0"/>
                </a:solidFill>
              </a:rPr>
            </a:br>
            <a:r>
              <a:rPr lang="sr-Cyrl-BA" sz="2800" dirty="0">
                <a:solidFill>
                  <a:srgbClr val="0070C0"/>
                </a:solidFill>
              </a:rPr>
              <a:t>- Сваки пут су им повећавали послове, а воду и храну </a:t>
            </a:r>
            <a:r>
              <a:rPr lang="sr-Cyrl-BA" sz="2800" dirty="0" smtClean="0">
                <a:solidFill>
                  <a:srgbClr val="0070C0"/>
                </a:solidFill>
              </a:rPr>
              <a:t>су </a:t>
            </a:r>
            <a:r>
              <a:rPr lang="sr-Cyrl-BA" sz="2800" dirty="0">
                <a:solidFill>
                  <a:srgbClr val="0070C0"/>
                </a:solidFill>
              </a:rPr>
              <a:t>смањивали.</a:t>
            </a:r>
            <a:br>
              <a:rPr lang="sr-Cyrl-BA" sz="2800" dirty="0">
                <a:solidFill>
                  <a:srgbClr val="0070C0"/>
                </a:solidFill>
              </a:rPr>
            </a:br>
            <a:r>
              <a:rPr lang="sr-Cyrl-BA" sz="2800" dirty="0">
                <a:solidFill>
                  <a:srgbClr val="0070C0"/>
                </a:solidFill>
              </a:rPr>
              <a:t/>
            </a:r>
            <a:br>
              <a:rPr lang="sr-Cyrl-BA" sz="2800" dirty="0">
                <a:solidFill>
                  <a:srgbClr val="0070C0"/>
                </a:solidFill>
              </a:rPr>
            </a:br>
            <a:r>
              <a:rPr lang="sr-Cyrl-BA" sz="2800" dirty="0">
                <a:solidFill>
                  <a:srgbClr val="0070C0"/>
                </a:solidFill>
              </a:rPr>
              <a:t>- Египатске бабице су чиниле велика зла јеврејској новорођеној дјеци.</a:t>
            </a:r>
            <a:br>
              <a:rPr lang="sr-Cyrl-BA" sz="2800" dirty="0">
                <a:solidFill>
                  <a:srgbClr val="0070C0"/>
                </a:solidFill>
              </a:rPr>
            </a:br>
            <a:endParaRPr lang="sr-Latn-BA" sz="28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C64976-7358-47E5-B006-DB68B5A4C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2074" y="0"/>
            <a:ext cx="4959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4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DD9CF4-CA95-45CC-82CD-9513392C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92" y="592949"/>
            <a:ext cx="7490690" cy="4777542"/>
          </a:xfrm>
        </p:spPr>
        <p:txBody>
          <a:bodyPr>
            <a:normAutofit/>
          </a:bodyPr>
          <a:lstStyle/>
          <a:p>
            <a:r>
              <a:rPr lang="sr-Cyrl-BA" sz="2400" dirty="0">
                <a:solidFill>
                  <a:srgbClr val="0070C0"/>
                </a:solidFill>
              </a:rPr>
              <a:t/>
            </a:r>
            <a:br>
              <a:rPr lang="sr-Cyrl-BA" sz="2400" dirty="0">
                <a:solidFill>
                  <a:srgbClr val="0070C0"/>
                </a:solidFill>
              </a:rPr>
            </a:br>
            <a:r>
              <a:rPr lang="sr-Cyrl-BA" sz="2400" dirty="0">
                <a:solidFill>
                  <a:srgbClr val="0070C0"/>
                </a:solidFill>
              </a:rPr>
              <a:t>- </a:t>
            </a:r>
            <a:r>
              <a:rPr lang="sr-Cyrl-BA" sz="2800" dirty="0">
                <a:solidFill>
                  <a:srgbClr val="0070C0"/>
                </a:solidFill>
              </a:rPr>
              <a:t>Фараон је наредио да се мушка </a:t>
            </a:r>
            <a:r>
              <a:rPr lang="sr-Cyrl-BA" sz="2800" dirty="0" smtClean="0">
                <a:solidFill>
                  <a:srgbClr val="0070C0"/>
                </a:solidFill>
              </a:rPr>
              <a:t>прворође</a:t>
            </a:r>
            <a:r>
              <a:rPr lang="sr-Cyrl-RS" sz="2800" dirty="0" smtClean="0">
                <a:solidFill>
                  <a:srgbClr val="0070C0"/>
                </a:solidFill>
              </a:rPr>
              <a:t>на дјеца</a:t>
            </a:r>
            <a:r>
              <a:rPr lang="sr-Cyrl-BA" sz="2800" dirty="0" smtClean="0">
                <a:solidFill>
                  <a:srgbClr val="0070C0"/>
                </a:solidFill>
              </a:rPr>
              <a:t> </a:t>
            </a:r>
            <a:r>
              <a:rPr lang="sr-Cyrl-BA" sz="2800" dirty="0">
                <a:solidFill>
                  <a:srgbClr val="0070C0"/>
                </a:solidFill>
              </a:rPr>
              <a:t>бацају у ријеку Нил.</a:t>
            </a:r>
            <a:r>
              <a:rPr lang="sr-Cyrl-BA" sz="3200" dirty="0"/>
              <a:t/>
            </a:r>
            <a:br>
              <a:rPr lang="sr-Cyrl-BA" sz="3200" dirty="0"/>
            </a:br>
            <a:r>
              <a:rPr lang="sr-Cyrl-BA" sz="3200" dirty="0">
                <a:solidFill>
                  <a:srgbClr val="0070C0"/>
                </a:solidFill>
              </a:rPr>
              <a:t> </a:t>
            </a:r>
            <a:br>
              <a:rPr lang="sr-Cyrl-BA" sz="3200" dirty="0">
                <a:solidFill>
                  <a:srgbClr val="0070C0"/>
                </a:solidFill>
              </a:rPr>
            </a:br>
            <a:r>
              <a:rPr lang="sr-Cyrl-BA" sz="2800" dirty="0">
                <a:solidFill>
                  <a:srgbClr val="0070C0"/>
                </a:solidFill>
              </a:rPr>
              <a:t>- Због мржње Египћана према Јеврејима  десиће се да ће изгубити Јевреје који су били бесплатна радна снага.</a:t>
            </a:r>
            <a:br>
              <a:rPr lang="sr-Cyrl-BA" sz="2800" dirty="0">
                <a:solidFill>
                  <a:srgbClr val="0070C0"/>
                </a:solidFill>
              </a:rPr>
            </a:br>
            <a:r>
              <a:rPr lang="sr-Cyrl-BA" sz="2800" dirty="0">
                <a:solidFill>
                  <a:srgbClr val="0070C0"/>
                </a:solidFill>
              </a:rPr>
              <a:t/>
            </a:r>
            <a:br>
              <a:rPr lang="sr-Cyrl-BA" sz="2800" dirty="0">
                <a:solidFill>
                  <a:srgbClr val="0070C0"/>
                </a:solidFill>
              </a:rPr>
            </a:br>
            <a:r>
              <a:rPr lang="sr-Cyrl-BA" sz="2800" dirty="0">
                <a:solidFill>
                  <a:srgbClr val="0070C0"/>
                </a:solidFill>
              </a:rPr>
              <a:t>- Свако ко мрзи другога, њему се зло враћа.</a:t>
            </a:r>
            <a:endParaRPr lang="sr-Latn-BA" sz="28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55B8DB-0A29-4252-A268-2DB2F93C6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3019" y="0"/>
            <a:ext cx="3398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74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0D0CED71-2E8F-40E3-884C-6BC6F789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544" y="493488"/>
            <a:ext cx="8528199" cy="5789747"/>
          </a:xfrm>
        </p:spPr>
        <p:txBody>
          <a:bodyPr>
            <a:normAutofit/>
          </a:bodyPr>
          <a:lstStyle/>
          <a:p>
            <a:pPr algn="l"/>
            <a:r>
              <a:rPr lang="sr-Cyrl-BA" sz="2400" dirty="0">
                <a:solidFill>
                  <a:srgbClr val="FF0000"/>
                </a:solidFill>
              </a:rPr>
              <a:t>ПИТАЊА:</a:t>
            </a:r>
          </a:p>
          <a:p>
            <a:pPr algn="l"/>
            <a:endParaRPr lang="sr-Cyrl-BA" sz="2400" dirty="0">
              <a:solidFill>
                <a:srgbClr val="0070C0"/>
              </a:solidFill>
            </a:endParaRPr>
          </a:p>
          <a:p>
            <a:pPr algn="l"/>
            <a:r>
              <a:rPr lang="sr-Cyrl-BA" sz="2400" dirty="0">
                <a:solidFill>
                  <a:srgbClr val="0070C0"/>
                </a:solidFill>
              </a:rPr>
              <a:t>1.Да ли су Јевреји мучени тешким </a:t>
            </a:r>
            <a:r>
              <a:rPr lang="sr-Cyrl-BA" sz="2400" dirty="0" smtClean="0">
                <a:solidFill>
                  <a:srgbClr val="0070C0"/>
                </a:solidFill>
              </a:rPr>
              <a:t>пословима?</a:t>
            </a:r>
            <a:endParaRPr lang="sr-Cyrl-BA" sz="2400" dirty="0">
              <a:solidFill>
                <a:srgbClr val="0070C0"/>
              </a:solidFill>
            </a:endParaRPr>
          </a:p>
          <a:p>
            <a:pPr algn="l"/>
            <a:r>
              <a:rPr lang="sr-Cyrl-BA" sz="2400" dirty="0">
                <a:solidFill>
                  <a:srgbClr val="0070C0"/>
                </a:solidFill>
              </a:rPr>
              <a:t>				да							 не</a:t>
            </a:r>
          </a:p>
          <a:p>
            <a:pPr algn="l"/>
            <a:r>
              <a:rPr lang="sr-Cyrl-BA" sz="2400" dirty="0">
                <a:solidFill>
                  <a:srgbClr val="0070C0"/>
                </a:solidFill>
              </a:rPr>
              <a:t>2.Да ли су бабице биле Египћанке или </a:t>
            </a:r>
            <a:r>
              <a:rPr lang="sr-Cyrl-BA" sz="2400" dirty="0" smtClean="0">
                <a:solidFill>
                  <a:srgbClr val="0070C0"/>
                </a:solidFill>
              </a:rPr>
              <a:t>Јеврејке?</a:t>
            </a:r>
            <a:endParaRPr lang="sr-Cyrl-BA" sz="2400" dirty="0">
              <a:solidFill>
                <a:srgbClr val="0070C0"/>
              </a:solidFill>
            </a:endParaRPr>
          </a:p>
          <a:p>
            <a:pPr algn="l"/>
            <a:r>
              <a:rPr lang="sr-Cyrl-BA" sz="2400" dirty="0">
                <a:solidFill>
                  <a:srgbClr val="0070C0"/>
                </a:solidFill>
              </a:rPr>
              <a:t>			  Јеврејке				   Египћанке</a:t>
            </a:r>
          </a:p>
          <a:p>
            <a:pPr algn="l"/>
            <a:r>
              <a:rPr lang="sr-Cyrl-BA" sz="2400" dirty="0">
                <a:solidFill>
                  <a:srgbClr val="0070C0"/>
                </a:solidFill>
              </a:rPr>
              <a:t>3.Да ли су египатске бабице чиниле велика </a:t>
            </a:r>
            <a:r>
              <a:rPr lang="sr-Cyrl-BA" sz="2400" dirty="0" smtClean="0">
                <a:solidFill>
                  <a:srgbClr val="0070C0"/>
                </a:solidFill>
              </a:rPr>
              <a:t>зла?</a:t>
            </a:r>
            <a:endParaRPr lang="sr-Cyrl-BA" sz="2400" dirty="0">
              <a:solidFill>
                <a:srgbClr val="0070C0"/>
              </a:solidFill>
            </a:endParaRPr>
          </a:p>
          <a:p>
            <a:pPr algn="l"/>
            <a:r>
              <a:rPr lang="sr-Cyrl-BA" sz="2400" dirty="0">
                <a:solidFill>
                  <a:srgbClr val="0070C0"/>
                </a:solidFill>
              </a:rPr>
              <a:t>				да							 не</a:t>
            </a:r>
          </a:p>
          <a:p>
            <a:pPr algn="l"/>
            <a:endParaRPr lang="sr-Cyrl-BA" sz="2400" dirty="0">
              <a:solidFill>
                <a:srgbClr val="FF0000"/>
              </a:solidFill>
            </a:endParaRPr>
          </a:p>
          <a:p>
            <a:pPr algn="l"/>
            <a:r>
              <a:rPr lang="sr-Cyrl-BA" sz="2400" dirty="0">
                <a:solidFill>
                  <a:srgbClr val="FF0000"/>
                </a:solidFill>
              </a:rPr>
              <a:t>ЗАДАТАК:</a:t>
            </a:r>
          </a:p>
          <a:p>
            <a:pPr algn="l"/>
            <a:r>
              <a:rPr lang="sr-Cyrl-BA" sz="2400" dirty="0">
                <a:solidFill>
                  <a:srgbClr val="0070C0"/>
                </a:solidFill>
              </a:rPr>
              <a:t>Илустрацију на </a:t>
            </a:r>
            <a:r>
              <a:rPr lang="sr-Cyrl-BA" sz="2400" dirty="0" smtClean="0">
                <a:solidFill>
                  <a:srgbClr val="0070C0"/>
                </a:solidFill>
              </a:rPr>
              <a:t>стр</a:t>
            </a:r>
            <a:r>
              <a:rPr lang="sr-Cyrl-RS" sz="2400" dirty="0" smtClean="0">
                <a:solidFill>
                  <a:srgbClr val="0070C0"/>
                </a:solidFill>
              </a:rPr>
              <a:t>ани</a:t>
            </a:r>
            <a:r>
              <a:rPr lang="sr-Cyrl-BA" sz="2400" dirty="0" smtClean="0">
                <a:solidFill>
                  <a:srgbClr val="0070C0"/>
                </a:solidFill>
              </a:rPr>
              <a:t> </a:t>
            </a:r>
            <a:r>
              <a:rPr lang="sr-Cyrl-BA" sz="2400" dirty="0" smtClean="0">
                <a:solidFill>
                  <a:srgbClr val="0070C0"/>
                </a:solidFill>
              </a:rPr>
              <a:t>49 обој одговарајућим бојама!</a:t>
            </a:r>
            <a:endParaRPr lang="sr-Cyrl-B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787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24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Facet</vt:lpstr>
      <vt:lpstr>ЖИВОТ ЈЕВРЕЈА У ЕГИПТУ</vt:lpstr>
      <vt:lpstr>- Египћани су почели да муче Јевреје тешким пословима.  - Сваки пут су им повећавали послове, а воду и храну су смањивали.  - Египатске бабице су чиниле велика зла јеврејској новорођеној дјеци. </vt:lpstr>
      <vt:lpstr> - Фараон је наредио да се мушка прворођена дјеца бацају у ријеку Нил.   - Због мржње Египћана према Јеврејима  десиће се да ће изгубити Јевреје који су били бесплатна радна снага.  - Свако ко мрзи другога, њему се зло враћа.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 ЈЕВРЕЈА У ЕГИПТУ</dc:title>
  <dc:creator>Korisnik</dc:creator>
  <cp:lastModifiedBy>Slavoljub Lukic</cp:lastModifiedBy>
  <cp:revision>14</cp:revision>
  <dcterms:created xsi:type="dcterms:W3CDTF">2020-04-02T13:09:06Z</dcterms:created>
  <dcterms:modified xsi:type="dcterms:W3CDTF">2020-04-13T07:48:08Z</dcterms:modified>
</cp:coreProperties>
</file>