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5" r:id="rId10"/>
    <p:sldId id="266" r:id="rId11"/>
    <p:sldId id="26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3325A-6036-4CDF-9D48-D5B2263FC636}" type="datetimeFigureOut">
              <a:rPr lang="en-US" smtClean="0"/>
              <a:pPr/>
              <a:t>4/8/2020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3AA5B-BFBD-41D1-A91B-6D242DC7A2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BA" dirty="0" smtClean="0"/>
              <a:t>КИСЕЛИНЕ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43174" y="500043"/>
            <a:ext cx="3643338" cy="1214446"/>
          </a:xfrm>
        </p:spPr>
        <p:txBody>
          <a:bodyPr/>
          <a:lstStyle/>
          <a:p>
            <a:r>
              <a:rPr lang="sr-Cyrl-BA" dirty="0" smtClean="0"/>
              <a:t>ЗАПАМТИТИ: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28662" y="2285992"/>
            <a:ext cx="7286676" cy="1500198"/>
          </a:xfrm>
        </p:spPr>
        <p:txBody>
          <a:bodyPr>
            <a:noAutofit/>
          </a:bodyPr>
          <a:lstStyle/>
          <a:p>
            <a:r>
              <a:rPr lang="sr-Cyrl-BA" sz="4000" b="1" dirty="0" smtClean="0">
                <a:solidFill>
                  <a:srgbClr val="FF0000"/>
                </a:solidFill>
              </a:rPr>
              <a:t>Водоникови јони одређују киселост средине!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dirty="0" smtClean="0"/>
              <a:t>ЗАДАЋА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r>
              <a:rPr lang="sr-Cyrl-BA" dirty="0" smtClean="0"/>
              <a:t>99. страница </a:t>
            </a:r>
            <a:r>
              <a:rPr lang="sr-Cyrl-BA" u="sng" dirty="0" smtClean="0">
                <a:uFill>
                  <a:solidFill>
                    <a:srgbClr val="FF0000"/>
                  </a:solidFill>
                </a:uFill>
              </a:rPr>
              <a:t>уџбеник</a:t>
            </a:r>
            <a:r>
              <a:rPr lang="sr-Cyrl-BA" dirty="0" smtClean="0"/>
              <a:t> – од </a:t>
            </a:r>
            <a:r>
              <a:rPr lang="sr-Cyrl-BA" u="sng" dirty="0" smtClean="0">
                <a:uFill>
                  <a:solidFill>
                    <a:srgbClr val="FF0000"/>
                  </a:solidFill>
                </a:uFill>
              </a:rPr>
              <a:t>1.</a:t>
            </a:r>
            <a:r>
              <a:rPr lang="sr-Cyrl-BA" dirty="0" smtClean="0"/>
              <a:t> до </a:t>
            </a:r>
            <a:r>
              <a:rPr lang="sr-Cyrl-BA" u="sng" dirty="0" smtClean="0">
                <a:uFill>
                  <a:solidFill>
                    <a:srgbClr val="FF0000"/>
                  </a:solidFill>
                </a:uFill>
              </a:rPr>
              <a:t>5.</a:t>
            </a:r>
            <a:r>
              <a:rPr lang="sr-Cyrl-BA" dirty="0" smtClean="0"/>
              <a:t> задатка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134467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-642966"/>
            <a:ext cx="8229600" cy="28575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0" y="142852"/>
            <a:ext cx="8715436" cy="5500726"/>
          </a:xfrm>
        </p:spPr>
        <p:txBody>
          <a:bodyPr>
            <a:normAutofit/>
          </a:bodyPr>
          <a:lstStyle/>
          <a:p>
            <a:endParaRPr lang="sr-Cyrl-BA" b="0" dirty="0" smtClean="0"/>
          </a:p>
          <a:p>
            <a:endParaRPr lang="sr-Cyrl-BA" b="0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8" name="Content Placeholder 7" descr="grozdje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3214678" y="3643314"/>
            <a:ext cx="2571768" cy="1857388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flipV="1">
            <a:off x="4572000" y="-571528"/>
            <a:ext cx="4041775" cy="285728"/>
          </a:xfrm>
        </p:spPr>
        <p:txBody>
          <a:bodyPr>
            <a:normAutofit fontScale="62500" lnSpcReduction="20000"/>
          </a:bodyPr>
          <a:lstStyle/>
          <a:p>
            <a:endParaRPr lang="en-US" dirty="0"/>
          </a:p>
        </p:txBody>
      </p:sp>
      <p:pic>
        <p:nvPicPr>
          <p:cNvPr id="9" name="Content Placeholder 8" descr="jabucna kiselina.jpg"/>
          <p:cNvPicPr>
            <a:picLocks noGrp="1" noChangeAspect="1"/>
          </p:cNvPicPr>
          <p:nvPr>
            <p:ph sz="quarter" idx="4"/>
          </p:nvPr>
        </p:nvPicPr>
        <p:blipFill>
          <a:blip r:embed="rId3" cstate="print"/>
          <a:stretch>
            <a:fillRect/>
          </a:stretch>
        </p:blipFill>
        <p:spPr>
          <a:xfrm>
            <a:off x="6572264" y="285728"/>
            <a:ext cx="2357454" cy="1857388"/>
          </a:xfrm>
        </p:spPr>
      </p:pic>
      <p:pic>
        <p:nvPicPr>
          <p:cNvPr id="1026" name="Picture 2" descr="C:\Users\user\Downloads\sirc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14290"/>
            <a:ext cx="2428892" cy="2286016"/>
          </a:xfrm>
          <a:prstGeom prst="rect">
            <a:avLst/>
          </a:prstGeom>
          <a:noFill/>
        </p:spPr>
      </p:pic>
      <p:pic>
        <p:nvPicPr>
          <p:cNvPr id="10" name="Picture 9" descr="limun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357554" y="142852"/>
            <a:ext cx="2571767" cy="2357455"/>
          </a:xfrm>
          <a:prstGeom prst="rect">
            <a:avLst/>
          </a:prstGeom>
        </p:spPr>
      </p:pic>
      <p:pic>
        <p:nvPicPr>
          <p:cNvPr id="11" name="Picture 10" descr="mrav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214282" y="3714752"/>
            <a:ext cx="2500330" cy="2000264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0" y="2643182"/>
            <a:ext cx="28574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b="1" dirty="0" smtClean="0"/>
              <a:t>Сирћетна</a:t>
            </a:r>
            <a:r>
              <a:rPr lang="sr-Cyrl-BA" sz="2400" dirty="0" smtClean="0"/>
              <a:t> </a:t>
            </a:r>
            <a:r>
              <a:rPr lang="sr-Cyrl-BA" sz="2400" b="1" dirty="0" smtClean="0"/>
              <a:t>киселина</a:t>
            </a:r>
            <a:endParaRPr lang="en-U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143240" y="2571744"/>
            <a:ext cx="2836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/>
              <a:t>Лимунска киселина</a:t>
            </a:r>
            <a:endParaRPr lang="en-U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429388" y="2571744"/>
            <a:ext cx="25426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/>
              <a:t>Јабучна киселина</a:t>
            </a:r>
            <a:endParaRPr lang="en-U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0" y="5929330"/>
            <a:ext cx="263841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/>
              <a:t>Мравља киселина</a:t>
            </a:r>
            <a:endParaRPr lang="en-U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214678" y="5929330"/>
            <a:ext cx="24520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/>
              <a:t>Винска киселина</a:t>
            </a:r>
            <a:endParaRPr lang="en-US" sz="2400" b="1" dirty="0"/>
          </a:p>
        </p:txBody>
      </p:sp>
      <p:pic>
        <p:nvPicPr>
          <p:cNvPr id="17" name="Picture 16" descr="sona kiselina.jp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6215074" y="3571876"/>
            <a:ext cx="2500306" cy="1928802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6572264" y="5857892"/>
            <a:ext cx="2159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BA" sz="2400" b="1" dirty="0" smtClean="0"/>
              <a:t>Сона киселина</a:t>
            </a:r>
            <a:endParaRPr lang="en-US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2285984" y="928670"/>
            <a:ext cx="4572032" cy="135732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dirty="0" smtClean="0">
                <a:solidFill>
                  <a:schemeClr val="bg1"/>
                </a:solidFill>
              </a:rPr>
              <a:t>КИСЕЛИНЕ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Down Arrow 2"/>
          <p:cNvSpPr/>
          <p:nvPr/>
        </p:nvSpPr>
        <p:spPr>
          <a:xfrm rot="3051707">
            <a:off x="1822277" y="2337825"/>
            <a:ext cx="546515" cy="164307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own Arrow 3"/>
          <p:cNvSpPr/>
          <p:nvPr/>
        </p:nvSpPr>
        <p:spPr>
          <a:xfrm rot="18986952">
            <a:off x="6420149" y="2391025"/>
            <a:ext cx="546515" cy="1643074"/>
          </a:xfrm>
          <a:prstGeom prst="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214282" y="4714884"/>
            <a:ext cx="3714776" cy="107157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dirty="0" smtClean="0">
                <a:solidFill>
                  <a:schemeClr val="bg1"/>
                </a:solidFill>
              </a:rPr>
              <a:t>ОРГАНСКЕ КИСЕЛИНЕ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143504" y="4714884"/>
            <a:ext cx="3714776" cy="1143008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3600" dirty="0" smtClean="0">
                <a:solidFill>
                  <a:schemeClr val="bg1"/>
                </a:solidFill>
              </a:rPr>
              <a:t>НЕОРГАНСКЕ КИСЕЛИНЕ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868478"/>
          </a:xfrm>
          <a:solidFill>
            <a:schemeClr val="bg2">
              <a:lumMod val="9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pPr algn="just"/>
            <a:r>
              <a:rPr lang="sr-Cyrl-BA" dirty="0" smtClean="0"/>
              <a:t>Киселине су једињења која настају реакцијом оксида неметала са водом.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4282" y="3857628"/>
            <a:ext cx="4038600" cy="2286016"/>
          </a:xfrm>
          <a:solidFill>
            <a:schemeClr val="accent2">
              <a:lumMod val="20000"/>
              <a:lumOff val="80000"/>
            </a:schemeClr>
          </a:solidFill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sr-Cyrl-BA" dirty="0" smtClean="0"/>
              <a:t>Оксиди неметала настају оксидацијом неметала  односно спајањем неметала са кисеоником.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3500438"/>
            <a:ext cx="4038600" cy="1900238"/>
          </a:xfrm>
          <a:solidFill>
            <a:schemeClr val="accent2">
              <a:lumMod val="20000"/>
              <a:lumOff val="80000"/>
            </a:schemeClr>
          </a:solidFill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  <p:txBody>
          <a:bodyPr/>
          <a:lstStyle/>
          <a:p>
            <a:r>
              <a:rPr lang="sr-Cyrl-BA" b="1" i="1" u="sng" dirty="0" smtClean="0"/>
              <a:t>Оксиди неметала</a:t>
            </a:r>
            <a:r>
              <a:rPr lang="sr-Cyrl-BA" dirty="0" smtClean="0"/>
              <a:t> се још називају </a:t>
            </a:r>
            <a:r>
              <a:rPr lang="sr-Cyrl-BA" b="1" i="1" u="sng" dirty="0" smtClean="0"/>
              <a:t>кисели</a:t>
            </a:r>
            <a:r>
              <a:rPr lang="sr-Cyrl-BA" dirty="0" smtClean="0"/>
              <a:t> </a:t>
            </a:r>
            <a:r>
              <a:rPr lang="sr-Cyrl-BA" b="1" i="1" u="sng" dirty="0" smtClean="0"/>
              <a:t>оксиди</a:t>
            </a:r>
            <a:r>
              <a:rPr lang="sr-Cyrl-BA" dirty="0" smtClean="0"/>
              <a:t> или </a:t>
            </a:r>
            <a:r>
              <a:rPr lang="sr-Cyrl-BA" b="1" i="1" u="sng" dirty="0" err="1" smtClean="0"/>
              <a:t>анхидриди</a:t>
            </a:r>
            <a:r>
              <a:rPr lang="sr-Cyrl-BA" dirty="0" smtClean="0"/>
              <a:t> </a:t>
            </a:r>
            <a:r>
              <a:rPr lang="sr-Cyrl-BA" b="1" i="1" u="sng" dirty="0" smtClean="0"/>
              <a:t>киселина</a:t>
            </a:r>
            <a:r>
              <a:rPr lang="sr-Cyrl-BA" dirty="0" smtClean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260648"/>
            <a:ext cx="2714644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</a:rPr>
              <a:t>АНХИДРИД КИСЕЛИНЕ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491880" y="260648"/>
            <a:ext cx="1714512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</a:rPr>
              <a:t>ВОДА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500826" y="260648"/>
            <a:ext cx="2643174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</a:rPr>
              <a:t>КИСЕЛИНА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Cross 4"/>
          <p:cNvSpPr/>
          <p:nvPr/>
        </p:nvSpPr>
        <p:spPr>
          <a:xfrm>
            <a:off x="2915816" y="548680"/>
            <a:ext cx="285752" cy="357190"/>
          </a:xfrm>
          <a:prstGeom prst="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5364088" y="548680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1340768"/>
            <a:ext cx="9144000" cy="55172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sr-Cyrl-BA" sz="2400" i="1" dirty="0" smtClean="0">
                <a:solidFill>
                  <a:schemeClr val="tx1"/>
                </a:solidFill>
              </a:rPr>
              <a:t>сумпор(</a:t>
            </a:r>
            <a:r>
              <a:rPr lang="sr-Latn-BA" sz="2400" i="1" dirty="0" smtClean="0">
                <a:solidFill>
                  <a:schemeClr val="tx1"/>
                </a:solidFill>
              </a:rPr>
              <a:t>IV</a:t>
            </a:r>
            <a:r>
              <a:rPr lang="sr-Cyrl-BA" sz="2400" i="1" dirty="0" smtClean="0">
                <a:solidFill>
                  <a:schemeClr val="tx1"/>
                </a:solidFill>
              </a:rPr>
              <a:t>)-оксид</a:t>
            </a:r>
            <a:r>
              <a:rPr lang="sr-Cyrl-BA" sz="2400" dirty="0" smtClean="0">
                <a:solidFill>
                  <a:schemeClr val="tx1"/>
                </a:solidFill>
              </a:rPr>
              <a:t> </a:t>
            </a:r>
            <a:r>
              <a:rPr lang="sr-Latn-BA" sz="3600" dirty="0" smtClean="0">
                <a:solidFill>
                  <a:schemeClr val="tx1"/>
                </a:solidFill>
              </a:rPr>
              <a:t>SO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 + 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O→ 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SO</a:t>
            </a:r>
            <a:r>
              <a:rPr lang="sr-Latn-BA" sz="24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3</a:t>
            </a:r>
            <a:r>
              <a:rPr lang="sr-Latn-BA" sz="2400" dirty="0" smtClean="0">
                <a:solidFill>
                  <a:schemeClr val="tx1"/>
                </a:solidFill>
              </a:rPr>
              <a:t> </a:t>
            </a:r>
            <a:r>
              <a:rPr lang="sr-Cyrl-BA" sz="2400" i="1" dirty="0" smtClean="0">
                <a:solidFill>
                  <a:schemeClr val="tx1"/>
                </a:solidFill>
              </a:rPr>
              <a:t>сумпораста/сулфитна</a:t>
            </a:r>
            <a:endParaRPr lang="sr-Latn-BA" sz="2400" dirty="0" smtClean="0">
              <a:solidFill>
                <a:schemeClr val="tx1"/>
              </a:solidFill>
            </a:endParaRPr>
          </a:p>
          <a:p>
            <a:pPr algn="ctr"/>
            <a:endParaRPr lang="sr-Latn-BA" sz="2400" dirty="0" smtClean="0">
              <a:solidFill>
                <a:schemeClr val="tx1"/>
              </a:solidFill>
            </a:endParaRPr>
          </a:p>
          <a:p>
            <a:r>
              <a:rPr lang="sr-Cyrl-BA" sz="2400" i="1" dirty="0" smtClean="0">
                <a:solidFill>
                  <a:schemeClr val="tx1"/>
                </a:solidFill>
              </a:rPr>
              <a:t>сумпор </a:t>
            </a:r>
            <a:r>
              <a:rPr lang="sr-Cyrl-BA" sz="2400" i="1" dirty="0" smtClean="0">
                <a:solidFill>
                  <a:schemeClr val="tx1"/>
                </a:solidFill>
              </a:rPr>
              <a:t>(</a:t>
            </a:r>
            <a:r>
              <a:rPr lang="sr-Latn-BA" sz="2400" i="1" dirty="0" smtClean="0">
                <a:solidFill>
                  <a:schemeClr val="tx1"/>
                </a:solidFill>
              </a:rPr>
              <a:t>VI</a:t>
            </a:r>
            <a:r>
              <a:rPr lang="sr-Cyrl-BA" sz="2400" i="1" dirty="0" smtClean="0">
                <a:solidFill>
                  <a:schemeClr val="tx1"/>
                </a:solidFill>
              </a:rPr>
              <a:t>)-оксид</a:t>
            </a:r>
            <a:r>
              <a:rPr lang="sr-Cyrl-BA" sz="3600" dirty="0" smtClean="0">
                <a:solidFill>
                  <a:schemeClr val="tx1"/>
                </a:solidFill>
              </a:rPr>
              <a:t> </a:t>
            </a:r>
            <a:r>
              <a:rPr lang="sr-Latn-BA" sz="3600" dirty="0" smtClean="0">
                <a:solidFill>
                  <a:schemeClr val="tx1"/>
                </a:solidFill>
              </a:rPr>
              <a:t>SO</a:t>
            </a:r>
            <a:r>
              <a:rPr lang="sr-Latn-BA" sz="2400" dirty="0" smtClean="0">
                <a:solidFill>
                  <a:schemeClr val="tx1"/>
                </a:solidFill>
              </a:rPr>
              <a:t>3</a:t>
            </a:r>
            <a:r>
              <a:rPr lang="sr-Latn-BA" sz="3600" dirty="0" smtClean="0">
                <a:solidFill>
                  <a:schemeClr val="tx1"/>
                </a:solidFill>
              </a:rPr>
              <a:t> + 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O → 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SO</a:t>
            </a:r>
            <a:r>
              <a:rPr lang="sr-Latn-BA" sz="24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4</a:t>
            </a:r>
            <a:r>
              <a:rPr lang="sr-Cyrl-BA" sz="2400" i="1" dirty="0" smtClean="0">
                <a:solidFill>
                  <a:schemeClr val="tx1"/>
                </a:solidFill>
              </a:rPr>
              <a:t> сумпорна/сулфатна</a:t>
            </a:r>
            <a:r>
              <a:rPr lang="sr-Cyrl-BA" sz="2400" dirty="0" smtClean="0">
                <a:solidFill>
                  <a:schemeClr val="tx1"/>
                </a:solidFill>
              </a:rPr>
              <a:t> </a:t>
            </a:r>
            <a:endParaRPr lang="sr-Latn-BA" sz="2400" dirty="0" smtClean="0">
              <a:solidFill>
                <a:schemeClr val="tx1"/>
              </a:solidFill>
            </a:endParaRPr>
          </a:p>
          <a:p>
            <a:pPr algn="ctr"/>
            <a:endParaRPr lang="sr-Latn-BA" sz="2400" dirty="0" smtClean="0">
              <a:solidFill>
                <a:schemeClr val="tx1"/>
              </a:solidFill>
            </a:endParaRPr>
          </a:p>
          <a:p>
            <a:r>
              <a:rPr lang="sr-Cyrl-BA" sz="2400" i="1" dirty="0" smtClean="0">
                <a:solidFill>
                  <a:schemeClr val="tx1"/>
                </a:solidFill>
              </a:rPr>
              <a:t>угљеник (</a:t>
            </a:r>
            <a:r>
              <a:rPr lang="sr-Latn-BA" sz="2400" i="1" dirty="0" smtClean="0">
                <a:solidFill>
                  <a:schemeClr val="tx1"/>
                </a:solidFill>
              </a:rPr>
              <a:t>IV</a:t>
            </a:r>
            <a:r>
              <a:rPr lang="sr-Cyrl-BA" sz="2400" i="1" dirty="0" smtClean="0">
                <a:solidFill>
                  <a:schemeClr val="tx1"/>
                </a:solidFill>
              </a:rPr>
              <a:t>)-оксид</a:t>
            </a:r>
            <a:r>
              <a:rPr lang="sr-Cyrl-BA" sz="3600" dirty="0" smtClean="0">
                <a:solidFill>
                  <a:schemeClr val="tx1"/>
                </a:solidFill>
              </a:rPr>
              <a:t> </a:t>
            </a:r>
            <a:r>
              <a:rPr lang="sr-Latn-BA" sz="3600" dirty="0" smtClean="0">
                <a:solidFill>
                  <a:schemeClr val="tx1"/>
                </a:solidFill>
              </a:rPr>
              <a:t>CO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 + 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O → 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CO</a:t>
            </a:r>
            <a:r>
              <a:rPr lang="sr-Latn-BA" sz="24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3</a:t>
            </a:r>
            <a:r>
              <a:rPr lang="sr-Cyrl-BA" sz="2400" dirty="0" smtClean="0">
                <a:solidFill>
                  <a:schemeClr val="tx1"/>
                </a:solidFill>
              </a:rPr>
              <a:t> </a:t>
            </a:r>
            <a:r>
              <a:rPr lang="sr-Cyrl-BA" sz="2400" i="1" dirty="0" smtClean="0">
                <a:solidFill>
                  <a:schemeClr val="tx1"/>
                </a:solidFill>
              </a:rPr>
              <a:t>угљена/карбонатна </a:t>
            </a:r>
          </a:p>
          <a:p>
            <a:endParaRPr lang="sr-Cyrl-BA" sz="2400" i="1" dirty="0" smtClean="0">
              <a:solidFill>
                <a:schemeClr val="tx1"/>
              </a:solidFill>
            </a:endParaRPr>
          </a:p>
          <a:p>
            <a:r>
              <a:rPr lang="sr-Cyrl-BA" sz="2400" i="1" dirty="0" smtClean="0">
                <a:solidFill>
                  <a:schemeClr val="tx1"/>
                </a:solidFill>
              </a:rPr>
              <a:t>азот (</a:t>
            </a:r>
            <a:r>
              <a:rPr lang="en-US" sz="2400" i="1" dirty="0" smtClean="0">
                <a:solidFill>
                  <a:schemeClr val="tx1"/>
                </a:solidFill>
              </a:rPr>
              <a:t>III</a:t>
            </a:r>
            <a:r>
              <a:rPr lang="sr-Cyrl-BA" sz="2400" i="1" dirty="0" smtClean="0">
                <a:solidFill>
                  <a:schemeClr val="tx1"/>
                </a:solidFill>
              </a:rPr>
              <a:t>)-оксид </a:t>
            </a:r>
            <a:r>
              <a:rPr lang="en-US" sz="3600" dirty="0" smtClean="0">
                <a:solidFill>
                  <a:schemeClr val="tx1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O</a:t>
            </a:r>
            <a:r>
              <a:rPr lang="en-US" sz="2400" dirty="0" smtClean="0">
                <a:solidFill>
                  <a:schemeClr val="tx1"/>
                </a:solidFill>
              </a:rPr>
              <a:t>3</a:t>
            </a:r>
            <a:r>
              <a:rPr lang="en-US" sz="3600" dirty="0" smtClean="0">
                <a:solidFill>
                  <a:schemeClr val="tx1"/>
                </a:solidFill>
              </a:rPr>
              <a:t> </a:t>
            </a:r>
            <a:r>
              <a:rPr lang="en-US" sz="3600" dirty="0">
                <a:solidFill>
                  <a:schemeClr val="tx1"/>
                </a:solidFill>
              </a:rPr>
              <a:t>+ </a:t>
            </a:r>
            <a:r>
              <a:rPr lang="en-US" sz="3600" dirty="0" smtClean="0">
                <a:solidFill>
                  <a:schemeClr val="tx1"/>
                </a:solidFill>
              </a:rPr>
              <a:t>H</a:t>
            </a:r>
            <a:r>
              <a:rPr lang="en-US" sz="2400" dirty="0" smtClean="0">
                <a:solidFill>
                  <a:schemeClr val="tx1"/>
                </a:solidFill>
              </a:rPr>
              <a:t>2</a:t>
            </a:r>
            <a:r>
              <a:rPr lang="en-US" sz="3600" dirty="0" smtClean="0">
                <a:solidFill>
                  <a:schemeClr val="tx1"/>
                </a:solidFill>
              </a:rPr>
              <a:t>0→ 2H</a:t>
            </a:r>
            <a:r>
              <a:rPr lang="en-US" sz="36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NO</a:t>
            </a:r>
            <a:r>
              <a:rPr lang="en-US" sz="24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2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sr-Cyrl-BA" sz="2400" dirty="0" smtClean="0">
                <a:solidFill>
                  <a:schemeClr val="tx1"/>
                </a:solidFill>
              </a:rPr>
              <a:t>азотаста/нитритна </a:t>
            </a:r>
            <a:r>
              <a:rPr lang="en-US" sz="2400" dirty="0" smtClean="0">
                <a:solidFill>
                  <a:schemeClr val="tx1"/>
                </a:solidFill>
              </a:rPr>
              <a:t>      </a:t>
            </a:r>
            <a:endParaRPr lang="sr-Cyrl-BA" sz="2400" i="1" dirty="0" smtClean="0">
              <a:solidFill>
                <a:schemeClr val="tx1"/>
              </a:solidFill>
            </a:endParaRPr>
          </a:p>
          <a:p>
            <a:endParaRPr lang="sr-Cyrl-BA" sz="2400" i="1" dirty="0" smtClean="0">
              <a:solidFill>
                <a:schemeClr val="tx1"/>
              </a:solidFill>
            </a:endParaRPr>
          </a:p>
          <a:p>
            <a:r>
              <a:rPr lang="sr-Cyrl-BA" sz="2400" i="1" dirty="0" smtClean="0">
                <a:solidFill>
                  <a:schemeClr val="tx1"/>
                </a:solidFill>
              </a:rPr>
              <a:t>азот (</a:t>
            </a:r>
            <a:r>
              <a:rPr lang="sr-Latn-BA" sz="2400" i="1" dirty="0" smtClean="0">
                <a:solidFill>
                  <a:schemeClr val="tx1"/>
                </a:solidFill>
              </a:rPr>
              <a:t>V</a:t>
            </a:r>
            <a:r>
              <a:rPr lang="sr-Cyrl-BA" sz="2400" i="1" dirty="0" smtClean="0">
                <a:solidFill>
                  <a:schemeClr val="tx1"/>
                </a:solidFill>
              </a:rPr>
              <a:t>)-оксид</a:t>
            </a:r>
            <a:r>
              <a:rPr lang="sr-Cyrl-BA" sz="3600" dirty="0" smtClean="0">
                <a:solidFill>
                  <a:schemeClr val="tx1"/>
                </a:solidFill>
              </a:rPr>
              <a:t> </a:t>
            </a:r>
            <a:r>
              <a:rPr lang="sr-Latn-BA" sz="3600" dirty="0" smtClean="0">
                <a:solidFill>
                  <a:schemeClr val="tx1"/>
                </a:solidFill>
              </a:rPr>
              <a:t>N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O</a:t>
            </a:r>
            <a:r>
              <a:rPr lang="sr-Latn-BA" sz="2400" dirty="0" smtClean="0">
                <a:solidFill>
                  <a:schemeClr val="tx1"/>
                </a:solidFill>
              </a:rPr>
              <a:t>5</a:t>
            </a:r>
            <a:r>
              <a:rPr lang="sr-Latn-BA" sz="3600" dirty="0" smtClean="0">
                <a:solidFill>
                  <a:schemeClr val="tx1"/>
                </a:solidFill>
              </a:rPr>
              <a:t> + 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O → 2H</a:t>
            </a:r>
            <a:r>
              <a:rPr lang="sr-Latn-BA" sz="36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NO</a:t>
            </a:r>
            <a:r>
              <a:rPr lang="sr-Latn-BA" sz="24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3</a:t>
            </a:r>
            <a:r>
              <a:rPr lang="sr-Cyrl-BA" sz="2400" dirty="0" smtClean="0">
                <a:solidFill>
                  <a:schemeClr val="tx1"/>
                </a:solidFill>
              </a:rPr>
              <a:t> </a:t>
            </a:r>
            <a:r>
              <a:rPr lang="sr-Cyrl-BA" sz="2400" i="1" dirty="0" smtClean="0">
                <a:solidFill>
                  <a:schemeClr val="tx1"/>
                </a:solidFill>
              </a:rPr>
              <a:t>азотна/нитратна</a:t>
            </a:r>
          </a:p>
          <a:p>
            <a:endParaRPr lang="sr-Cyrl-BA" sz="2400" i="1" dirty="0">
              <a:solidFill>
                <a:schemeClr val="tx1"/>
              </a:solidFill>
            </a:endParaRPr>
          </a:p>
          <a:p>
            <a:r>
              <a:rPr lang="sr-Cyrl-BA" sz="2400" i="1" dirty="0" smtClean="0">
                <a:solidFill>
                  <a:schemeClr val="tx1"/>
                </a:solidFill>
              </a:rPr>
              <a:t>фосфор (</a:t>
            </a:r>
            <a:r>
              <a:rPr lang="sr-Latn-BA" sz="2400" i="1" dirty="0" smtClean="0">
                <a:solidFill>
                  <a:schemeClr val="tx1"/>
                </a:solidFill>
              </a:rPr>
              <a:t>V</a:t>
            </a:r>
            <a:r>
              <a:rPr lang="sr-Cyrl-BA" sz="2400" i="1" dirty="0" smtClean="0">
                <a:solidFill>
                  <a:schemeClr val="tx1"/>
                </a:solidFill>
              </a:rPr>
              <a:t>)-оксид</a:t>
            </a:r>
            <a:r>
              <a:rPr lang="sr-Cyrl-BA" sz="3600" dirty="0" smtClean="0">
                <a:solidFill>
                  <a:schemeClr val="tx1"/>
                </a:solidFill>
              </a:rPr>
              <a:t> </a:t>
            </a:r>
            <a:r>
              <a:rPr lang="sr-Latn-BA" sz="3600" dirty="0" smtClean="0">
                <a:solidFill>
                  <a:schemeClr val="tx1"/>
                </a:solidFill>
              </a:rPr>
              <a:t>P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O</a:t>
            </a:r>
            <a:r>
              <a:rPr lang="sr-Latn-BA" sz="2400" dirty="0" smtClean="0">
                <a:solidFill>
                  <a:schemeClr val="tx1"/>
                </a:solidFill>
              </a:rPr>
              <a:t>5</a:t>
            </a:r>
            <a:r>
              <a:rPr lang="sr-Latn-BA" sz="3600" dirty="0" smtClean="0">
                <a:solidFill>
                  <a:schemeClr val="tx1"/>
                </a:solidFill>
              </a:rPr>
              <a:t> + 3H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O → 2H</a:t>
            </a:r>
            <a:r>
              <a:rPr lang="sr-Latn-BA" sz="2400" dirty="0" smtClean="0">
                <a:solidFill>
                  <a:schemeClr val="tx1"/>
                </a:solidFill>
              </a:rPr>
              <a:t>3</a:t>
            </a:r>
            <a:r>
              <a:rPr lang="sr-Latn-BA" sz="36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PO</a:t>
            </a:r>
            <a:r>
              <a:rPr lang="sr-Latn-BA" sz="24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4</a:t>
            </a:r>
            <a:r>
              <a:rPr lang="sr-Cyrl-BA" sz="2400" i="1" dirty="0">
                <a:solidFill>
                  <a:schemeClr val="tx1"/>
                </a:solidFill>
              </a:rPr>
              <a:t> </a:t>
            </a:r>
            <a:r>
              <a:rPr lang="sr-Cyrl-BA" sz="2400" i="1" dirty="0" smtClean="0">
                <a:solidFill>
                  <a:schemeClr val="tx1"/>
                </a:solidFill>
              </a:rPr>
              <a:t>фосфорна/  </a:t>
            </a:r>
          </a:p>
          <a:p>
            <a:r>
              <a:rPr lang="sr-Cyrl-BA" sz="2400" i="1" dirty="0" smtClean="0">
                <a:solidFill>
                  <a:schemeClr val="tx1"/>
                </a:solidFill>
              </a:rPr>
              <a:t> </a:t>
            </a:r>
            <a:r>
              <a:rPr lang="sr-Cyrl-BA" sz="2400" i="1" dirty="0" smtClean="0">
                <a:solidFill>
                  <a:schemeClr val="tx1"/>
                </a:solidFill>
              </a:rPr>
              <a:t>                                                                                                         </a:t>
            </a:r>
            <a:r>
              <a:rPr lang="sr-Cyrl-BA" sz="2400" i="1" dirty="0" smtClean="0">
                <a:solidFill>
                  <a:schemeClr val="tx1"/>
                </a:solidFill>
              </a:rPr>
              <a:t>фосфатна</a:t>
            </a:r>
            <a:endParaRPr lang="en-US" sz="2400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0" y="1142984"/>
            <a:ext cx="2428860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</a:rPr>
              <a:t>ВОДОНИК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3" name="Oval 2"/>
          <p:cNvSpPr/>
          <p:nvPr/>
        </p:nvSpPr>
        <p:spPr>
          <a:xfrm>
            <a:off x="3071802" y="1142984"/>
            <a:ext cx="2357454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</a:rPr>
              <a:t>НЕМЕТАЛ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6500826" y="1214422"/>
            <a:ext cx="2643174" cy="1000132"/>
          </a:xfrm>
          <a:prstGeom prst="ellipse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</a:rPr>
              <a:t>КИСЕЛИНА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5" name="Cross 4"/>
          <p:cNvSpPr/>
          <p:nvPr/>
        </p:nvSpPr>
        <p:spPr>
          <a:xfrm>
            <a:off x="2571736" y="1500174"/>
            <a:ext cx="357190" cy="357190"/>
          </a:xfrm>
          <a:prstGeom prst="plus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5500694" y="1500174"/>
            <a:ext cx="978408" cy="484632"/>
          </a:xfrm>
          <a:prstGeom prst="right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71604" y="2714620"/>
            <a:ext cx="7358114" cy="285752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BA" sz="2400" dirty="0" smtClean="0">
                <a:solidFill>
                  <a:schemeClr val="tx1"/>
                </a:solidFill>
              </a:rPr>
              <a:t> </a:t>
            </a:r>
            <a:r>
              <a:rPr lang="sr-Latn-BA" sz="3600" dirty="0" smtClean="0">
                <a:solidFill>
                  <a:schemeClr val="tx1"/>
                </a:solidFill>
              </a:rPr>
              <a:t>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 + Cl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 → 2H</a:t>
            </a:r>
            <a:r>
              <a:rPr lang="sr-Latn-BA" sz="36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Cl</a:t>
            </a:r>
            <a:r>
              <a:rPr lang="sr-Latn-BA" sz="2400" dirty="0" smtClean="0">
                <a:solidFill>
                  <a:schemeClr val="tx1"/>
                </a:solidFill>
              </a:rPr>
              <a:t> </a:t>
            </a:r>
            <a:r>
              <a:rPr lang="sr-Cyrl-BA" sz="2400" i="1" dirty="0" smtClean="0">
                <a:solidFill>
                  <a:schemeClr val="tx1"/>
                </a:solidFill>
              </a:rPr>
              <a:t>хлороводонична</a:t>
            </a:r>
            <a:r>
              <a:rPr lang="sr-Cyrl-BA" sz="2400" dirty="0" smtClean="0">
                <a:solidFill>
                  <a:schemeClr val="tx1"/>
                </a:solidFill>
              </a:rPr>
              <a:t>  </a:t>
            </a:r>
            <a:r>
              <a:rPr lang="sr-Cyrl-BA" sz="2400" i="1" dirty="0" smtClean="0">
                <a:solidFill>
                  <a:schemeClr val="tx1"/>
                </a:solidFill>
              </a:rPr>
              <a:t>/ хлоридна</a:t>
            </a:r>
            <a:endParaRPr lang="sr-Latn-BA" sz="2400" i="1" dirty="0" smtClean="0">
              <a:solidFill>
                <a:schemeClr val="tx1"/>
              </a:solidFill>
            </a:endParaRPr>
          </a:p>
          <a:p>
            <a:pPr algn="ctr"/>
            <a:endParaRPr lang="sr-Latn-BA" sz="2400" dirty="0" smtClean="0">
              <a:solidFill>
                <a:schemeClr val="tx1"/>
              </a:solidFill>
            </a:endParaRPr>
          </a:p>
          <a:p>
            <a:pPr algn="ctr"/>
            <a:r>
              <a:rPr lang="sr-Latn-BA" sz="3600" dirty="0" smtClean="0">
                <a:solidFill>
                  <a:schemeClr val="tx1"/>
                </a:solidFill>
              </a:rPr>
              <a:t>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dirty="0" smtClean="0">
                <a:solidFill>
                  <a:schemeClr val="tx1"/>
                </a:solidFill>
              </a:rPr>
              <a:t> + S → H</a:t>
            </a:r>
            <a:r>
              <a:rPr lang="sr-Latn-BA" sz="2400" dirty="0" smtClean="0">
                <a:solidFill>
                  <a:schemeClr val="tx1"/>
                </a:solidFill>
              </a:rPr>
              <a:t>2</a:t>
            </a:r>
            <a:r>
              <a:rPr lang="sr-Latn-BA" sz="3600" u="sng" dirty="0" smtClean="0">
                <a:solidFill>
                  <a:schemeClr val="tx1"/>
                </a:solidFill>
                <a:uFill>
                  <a:solidFill>
                    <a:srgbClr val="FF0000"/>
                  </a:solidFill>
                </a:uFill>
              </a:rPr>
              <a:t>S</a:t>
            </a:r>
            <a:r>
              <a:rPr lang="sr-Cyrl-BA" sz="2400" dirty="0" smtClean="0">
                <a:solidFill>
                  <a:schemeClr val="tx1"/>
                </a:solidFill>
              </a:rPr>
              <a:t> </a:t>
            </a:r>
            <a:r>
              <a:rPr lang="sr-Cyrl-BA" sz="2400" i="1" dirty="0" smtClean="0">
                <a:solidFill>
                  <a:schemeClr val="tx1"/>
                </a:solidFill>
              </a:rPr>
              <a:t>сумпорводонична /сулфидна</a:t>
            </a:r>
            <a:r>
              <a:rPr lang="sr-Cyrl-BA" sz="2400" dirty="0" smtClean="0">
                <a:solidFill>
                  <a:schemeClr val="tx1"/>
                </a:solidFill>
              </a:rPr>
              <a:t> </a:t>
            </a:r>
            <a:endParaRPr lang="sr-Latn-BA" sz="2400" dirty="0" smtClean="0">
              <a:solidFill>
                <a:schemeClr val="tx1"/>
              </a:solidFill>
            </a:endParaRPr>
          </a:p>
          <a:p>
            <a:pPr algn="ctr"/>
            <a:endParaRPr lang="sr-Latn-BA" sz="24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82660"/>
          </a:xfrm>
          <a:solidFill>
            <a:schemeClr val="accent4">
              <a:lumMod val="20000"/>
              <a:lumOff val="8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 fontScale="90000"/>
          </a:bodyPr>
          <a:lstStyle/>
          <a:p>
            <a:r>
              <a:rPr lang="sr-Cyrl-BA" dirty="0" smtClean="0"/>
              <a:t>Киселине се састоје од водоника и </a:t>
            </a:r>
            <a:r>
              <a:rPr lang="sr-Cyrl-BA" dirty="0" err="1" smtClean="0"/>
              <a:t>киселинског</a:t>
            </a:r>
            <a:r>
              <a:rPr lang="sr-Cyrl-BA" dirty="0" smtClean="0"/>
              <a:t> остатка.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4282" y="2857496"/>
            <a:ext cx="3357554" cy="1068390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Autofit/>
          </a:bodyPr>
          <a:lstStyle/>
          <a:p>
            <a:r>
              <a:rPr lang="sr-Cyrl-BA" b="0" dirty="0" smtClean="0"/>
              <a:t>Киселине које садрже кисеоник називају се </a:t>
            </a:r>
            <a:r>
              <a:rPr lang="sr-Cyrl-BA" i="1" dirty="0" smtClean="0"/>
              <a:t>кисеоничне киселине</a:t>
            </a:r>
            <a:r>
              <a:rPr lang="sr-Cyrl-BA" b="0" dirty="0" smtClean="0"/>
              <a:t>.</a:t>
            </a:r>
            <a:endParaRPr lang="en-US" b="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96228" y="2060848"/>
            <a:ext cx="5221814" cy="2434592"/>
          </a:xfrm>
          <a:solidFill>
            <a:schemeClr val="accent6">
              <a:lumMod val="40000"/>
              <a:lumOff val="60000"/>
            </a:schemeClr>
          </a:solidFill>
          <a:effectLst>
            <a:innerShdw blurRad="63500" dist="50800" dir="2700000">
              <a:prstClr val="black">
                <a:alpha val="50000"/>
              </a:prstClr>
            </a:innerShdw>
          </a:effectLst>
        </p:spPr>
        <p:txBody>
          <a:bodyPr>
            <a:normAutofit fontScale="92500" lnSpcReduction="10000"/>
          </a:bodyPr>
          <a:lstStyle/>
          <a:p>
            <a:r>
              <a:rPr lang="sr-Latn-BA" sz="2600" dirty="0" smtClean="0">
                <a:solidFill>
                  <a:schemeClr val="tx1"/>
                </a:solidFill>
              </a:rPr>
              <a:t>H</a:t>
            </a:r>
            <a:r>
              <a:rPr lang="sr-Latn-BA" sz="2000" dirty="0"/>
              <a:t>2</a:t>
            </a:r>
            <a:r>
              <a:rPr lang="sr-Latn-BA" sz="2600" dirty="0" smtClean="0">
                <a:solidFill>
                  <a:schemeClr val="tx1"/>
                </a:solidFill>
              </a:rPr>
              <a:t>SO</a:t>
            </a:r>
            <a:r>
              <a:rPr lang="sr-Latn-BA" sz="2000" dirty="0"/>
              <a:t>3</a:t>
            </a:r>
            <a:r>
              <a:rPr lang="sr-Latn-BA" sz="2600" dirty="0"/>
              <a:t> </a:t>
            </a:r>
            <a:r>
              <a:rPr lang="sr-Cyrl-BA" sz="2600" i="1" dirty="0" smtClean="0"/>
              <a:t>сумпораста/сулфитна</a:t>
            </a:r>
          </a:p>
          <a:p>
            <a:r>
              <a:rPr lang="sr-Latn-BA" sz="2600" dirty="0" smtClean="0">
                <a:solidFill>
                  <a:schemeClr val="tx1"/>
                </a:solidFill>
              </a:rPr>
              <a:t>H</a:t>
            </a:r>
            <a:r>
              <a:rPr lang="sr-Latn-BA" sz="2000" dirty="0"/>
              <a:t>2</a:t>
            </a:r>
            <a:r>
              <a:rPr lang="sr-Latn-BA" sz="2600" dirty="0" smtClean="0">
                <a:solidFill>
                  <a:schemeClr val="tx1"/>
                </a:solidFill>
              </a:rPr>
              <a:t>SO</a:t>
            </a:r>
            <a:r>
              <a:rPr lang="sr-Latn-BA" sz="2000" dirty="0"/>
              <a:t>4</a:t>
            </a:r>
            <a:r>
              <a:rPr lang="sr-Cyrl-BA" sz="2600" dirty="0"/>
              <a:t> </a:t>
            </a:r>
            <a:r>
              <a:rPr lang="sr-Cyrl-BA" sz="2600" i="1" dirty="0" smtClean="0"/>
              <a:t>сумпорна/сулфатна</a:t>
            </a:r>
          </a:p>
          <a:p>
            <a:r>
              <a:rPr lang="sr-Latn-BA" sz="2600" dirty="0" smtClean="0">
                <a:solidFill>
                  <a:schemeClr val="tx1"/>
                </a:solidFill>
              </a:rPr>
              <a:t>H</a:t>
            </a:r>
            <a:r>
              <a:rPr lang="sr-Latn-BA" sz="2000" dirty="0"/>
              <a:t>2</a:t>
            </a:r>
            <a:r>
              <a:rPr lang="sr-Latn-BA" sz="2600" dirty="0" smtClean="0">
                <a:solidFill>
                  <a:schemeClr val="tx1"/>
                </a:solidFill>
              </a:rPr>
              <a:t>CO</a:t>
            </a:r>
            <a:r>
              <a:rPr lang="sr-Latn-BA" sz="2000" dirty="0"/>
              <a:t>3</a:t>
            </a:r>
            <a:r>
              <a:rPr lang="sr-Cyrl-BA" sz="2600" dirty="0"/>
              <a:t> </a:t>
            </a:r>
            <a:r>
              <a:rPr lang="sr-Cyrl-BA" sz="2600" i="1" dirty="0" smtClean="0"/>
              <a:t>угљена/карбонатна</a:t>
            </a:r>
          </a:p>
          <a:p>
            <a:r>
              <a:rPr lang="en-US" sz="2600" dirty="0" smtClean="0"/>
              <a:t>HNO</a:t>
            </a:r>
            <a:r>
              <a:rPr lang="en-US" sz="1900" dirty="0" smtClean="0"/>
              <a:t>2  </a:t>
            </a:r>
            <a:r>
              <a:rPr lang="sr-Cyrl-BA" i="1" dirty="0" smtClean="0"/>
              <a:t>азотаста/нитритна</a:t>
            </a:r>
            <a:endParaRPr lang="sr-Cyrl-BA" sz="2600" i="1" dirty="0" smtClean="0"/>
          </a:p>
          <a:p>
            <a:r>
              <a:rPr lang="sr-Latn-BA" sz="2600" dirty="0" smtClean="0">
                <a:solidFill>
                  <a:schemeClr val="tx1"/>
                </a:solidFill>
              </a:rPr>
              <a:t>HNO</a:t>
            </a:r>
            <a:r>
              <a:rPr lang="sr-Latn-BA" sz="2000" dirty="0"/>
              <a:t>3</a:t>
            </a:r>
            <a:r>
              <a:rPr lang="sr-Cyrl-BA" sz="2600" dirty="0"/>
              <a:t> </a:t>
            </a:r>
            <a:r>
              <a:rPr lang="sr-Cyrl-BA" sz="2600" i="1" dirty="0" smtClean="0"/>
              <a:t>азотна/нитратна</a:t>
            </a:r>
          </a:p>
          <a:p>
            <a:r>
              <a:rPr lang="sr-Latn-BA" sz="2600" dirty="0" smtClean="0">
                <a:solidFill>
                  <a:schemeClr val="tx1"/>
                </a:solidFill>
              </a:rPr>
              <a:t>H</a:t>
            </a:r>
            <a:r>
              <a:rPr lang="sr-Latn-BA" sz="2000" dirty="0" smtClean="0"/>
              <a:t>3</a:t>
            </a:r>
            <a:r>
              <a:rPr lang="sr-Latn-BA" sz="2600" dirty="0" smtClean="0">
                <a:solidFill>
                  <a:schemeClr val="tx1"/>
                </a:solidFill>
              </a:rPr>
              <a:t>PO</a:t>
            </a:r>
            <a:r>
              <a:rPr lang="sr-Latn-BA" sz="2000" dirty="0" smtClean="0"/>
              <a:t>4</a:t>
            </a:r>
            <a:r>
              <a:rPr lang="sr-Cyrl-BA" sz="2600" dirty="0" smtClean="0"/>
              <a:t> </a:t>
            </a:r>
            <a:r>
              <a:rPr lang="sr-Cyrl-BA" sz="2600" i="1" dirty="0" smtClean="0"/>
              <a:t>фосфорна/фосфатна</a:t>
            </a:r>
          </a:p>
          <a:p>
            <a:endParaRPr lang="sr-Cyrl-BA" i="1" dirty="0" smtClean="0"/>
          </a:p>
          <a:p>
            <a:endParaRPr lang="sr-Cyrl-BA" i="1" dirty="0" smtClean="0"/>
          </a:p>
          <a:p>
            <a:endParaRPr lang="sr-Cyrl-BA" i="1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" y="5000636"/>
            <a:ext cx="3643306" cy="1068390"/>
          </a:xfrm>
          <a:solidFill>
            <a:schemeClr val="accent6">
              <a:lumMod val="60000"/>
              <a:lumOff val="40000"/>
            </a:schemeClr>
          </a:solidFill>
          <a:effectLst>
            <a:innerShdw blurRad="63500" dist="50800" dir="5400000">
              <a:prstClr val="black">
                <a:alpha val="50000"/>
              </a:prstClr>
            </a:innerShdw>
          </a:effectLst>
        </p:spPr>
        <p:txBody>
          <a:bodyPr>
            <a:noAutofit/>
          </a:bodyPr>
          <a:lstStyle/>
          <a:p>
            <a:r>
              <a:rPr lang="sr-Cyrl-BA" b="0" dirty="0" smtClean="0"/>
              <a:t>Киселине које не садрже кисеоник називају се </a:t>
            </a:r>
            <a:r>
              <a:rPr lang="sr-Cyrl-BA" i="1" dirty="0" smtClean="0"/>
              <a:t>бескисеоничне киселине</a:t>
            </a:r>
            <a:r>
              <a:rPr lang="sr-Cyrl-BA" b="0" dirty="0" smtClean="0"/>
              <a:t>.</a:t>
            </a:r>
            <a:endParaRPr lang="sr-Cyrl-BA" b="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86182" y="5000636"/>
            <a:ext cx="5041907" cy="1071570"/>
          </a:xfrm>
          <a:solidFill>
            <a:schemeClr val="accent6">
              <a:lumMod val="60000"/>
              <a:lumOff val="40000"/>
            </a:schemeClr>
          </a:solidFill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>
            <a:normAutofit fontScale="85000" lnSpcReduction="10000"/>
          </a:bodyPr>
          <a:lstStyle/>
          <a:p>
            <a:r>
              <a:rPr lang="sr-Cyrl-BA" sz="2800" dirty="0" smtClean="0">
                <a:solidFill>
                  <a:schemeClr val="tx1"/>
                </a:solidFill>
              </a:rPr>
              <a:t>HCl</a:t>
            </a:r>
            <a:r>
              <a:rPr lang="sr-Cyrl-BA" sz="2800" dirty="0" smtClean="0"/>
              <a:t> </a:t>
            </a:r>
            <a:r>
              <a:rPr lang="sr-Cyrl-BA" sz="2800" i="1" dirty="0" smtClean="0"/>
              <a:t>хлороводонична</a:t>
            </a:r>
            <a:r>
              <a:rPr lang="sr-Cyrl-BA" sz="2800" dirty="0" smtClean="0"/>
              <a:t>  </a:t>
            </a:r>
            <a:r>
              <a:rPr lang="sr-Cyrl-BA" sz="2800" i="1" dirty="0"/>
              <a:t>/ </a:t>
            </a:r>
            <a:r>
              <a:rPr lang="sr-Cyrl-BA" sz="2800" i="1" dirty="0" smtClean="0"/>
              <a:t>хлоридна</a:t>
            </a:r>
          </a:p>
          <a:p>
            <a:r>
              <a:rPr lang="sr-Cyrl-BA" sz="2800" dirty="0" smtClean="0">
                <a:solidFill>
                  <a:schemeClr val="tx1"/>
                </a:solidFill>
              </a:rPr>
              <a:t>H</a:t>
            </a:r>
            <a:r>
              <a:rPr lang="sr-Cyrl-BA" dirty="0" smtClean="0"/>
              <a:t>2</a:t>
            </a:r>
            <a:r>
              <a:rPr lang="sr-Cyrl-BA" sz="2800" dirty="0" smtClean="0">
                <a:solidFill>
                  <a:schemeClr val="tx1"/>
                </a:solidFill>
              </a:rPr>
              <a:t>S</a:t>
            </a:r>
            <a:r>
              <a:rPr lang="sr-Cyrl-BA" sz="2800" dirty="0" smtClean="0"/>
              <a:t> </a:t>
            </a:r>
            <a:r>
              <a:rPr lang="sr-Cyrl-BA" sz="2800" i="1" dirty="0"/>
              <a:t>сумпорводонична /сулфидна</a:t>
            </a:r>
            <a:endParaRPr lang="sr-Cyrl-BA" sz="2800" i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sr-Cyrl-BA" sz="1900" b="1" dirty="0" smtClean="0">
                <a:solidFill>
                  <a:prstClr val="black"/>
                </a:solidFill>
              </a:rPr>
              <a:t> </a:t>
            </a:r>
            <a:endParaRPr lang="en-GB" sz="1900" b="1" dirty="0">
              <a:solidFill>
                <a:prstClr val="black"/>
              </a:solidFill>
            </a:endParaRPr>
          </a:p>
          <a:p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flipV="1">
            <a:off x="8748464" y="6126161"/>
            <a:ext cx="72008" cy="45719"/>
          </a:xfrm>
        </p:spPr>
        <p:txBody>
          <a:bodyPr>
            <a:normAutofit fontScale="25000" lnSpcReduction="20000"/>
          </a:bodyPr>
          <a:lstStyle/>
          <a:p>
            <a:endParaRPr lang="en-GB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sz="quarter" idx="4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1841" y="1535113"/>
            <a:ext cx="4041775" cy="2694516"/>
          </a:xfrm>
        </p:spPr>
      </p:pic>
      <p:sp>
        <p:nvSpPr>
          <p:cNvPr id="13" name="TextBox 12"/>
          <p:cNvSpPr txBox="1"/>
          <p:nvPr/>
        </p:nvSpPr>
        <p:spPr>
          <a:xfrm>
            <a:off x="2267744" y="476672"/>
            <a:ext cx="4392488" cy="64633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sr-Cyrl-BA" sz="3600" i="1" dirty="0" smtClean="0"/>
              <a:t>ОСОБИНЕ КИСЕЛИНА </a:t>
            </a:r>
            <a:endParaRPr lang="en-GB" sz="3600" i="1" dirty="0"/>
          </a:p>
        </p:txBody>
      </p:sp>
      <p:sp>
        <p:nvSpPr>
          <p:cNvPr id="14" name="TextBox 13"/>
          <p:cNvSpPr txBox="1"/>
          <p:nvPr/>
        </p:nvSpPr>
        <p:spPr>
          <a:xfrm>
            <a:off x="531018" y="2348880"/>
            <a:ext cx="4257005" cy="2677656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RS" sz="2800" b="1" dirty="0"/>
              <a:t>Кисео укус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RS" sz="2800" b="1" dirty="0"/>
              <a:t>Агрегатно </a:t>
            </a:r>
            <a:r>
              <a:rPr lang="sr-Cyrl-RS" sz="2800" b="1" dirty="0" smtClean="0"/>
              <a:t>стање</a:t>
            </a:r>
            <a:endParaRPr lang="en-US" sz="2800" b="1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BA" sz="2800" b="1" dirty="0" smtClean="0"/>
              <a:t>Јачина</a:t>
            </a:r>
            <a:endParaRPr lang="sr-Cyrl-RS" sz="2800" b="1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RS" sz="2800" b="1" dirty="0"/>
              <a:t>Реакција киселина са металима                                                                           </a:t>
            </a:r>
            <a:r>
              <a:rPr lang="en-GB" sz="2800" b="1" dirty="0"/>
              <a:t>Zn + 2HCl→ ZnCl</a:t>
            </a:r>
            <a:r>
              <a:rPr lang="en-GB" b="1" dirty="0"/>
              <a:t>2</a:t>
            </a:r>
            <a:r>
              <a:rPr lang="en-GB" sz="2800" b="1" dirty="0"/>
              <a:t>  </a:t>
            </a:r>
            <a:r>
              <a:rPr lang="en-GB" sz="2800" b="1" dirty="0" smtClean="0"/>
              <a:t>+H</a:t>
            </a:r>
            <a:r>
              <a:rPr lang="en-GB" b="1" dirty="0" smtClean="0"/>
              <a:t>2</a:t>
            </a:r>
            <a:r>
              <a:rPr lang="en-GB" sz="2800" b="1" dirty="0"/>
              <a:t>↑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65850" y="4229629"/>
            <a:ext cx="3100388" cy="263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2342620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7833" y="764704"/>
            <a:ext cx="3757610" cy="1214447"/>
          </a:xfr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92500"/>
          </a:bodyPr>
          <a:lstStyle/>
          <a:p>
            <a:pPr>
              <a:buFont typeface="Arial" pitchFamily="34" charset="0"/>
              <a:buChar char="•"/>
            </a:pPr>
            <a:r>
              <a:rPr lang="sr-Cyrl-BA" sz="2800" dirty="0" smtClean="0"/>
              <a:t> Промјеном плавог лакмус-папира у црвено.</a:t>
            </a:r>
            <a:endParaRPr lang="en-US" sz="28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28596" y="714356"/>
            <a:ext cx="3008313" cy="1143008"/>
          </a:xfrm>
          <a:solidFill>
            <a:schemeClr val="bg2">
              <a:lumMod val="40000"/>
              <a:lumOff val="60000"/>
            </a:schemeClr>
          </a:soli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Autofit/>
          </a:bodyPr>
          <a:lstStyle/>
          <a:p>
            <a:r>
              <a:rPr lang="sr-Cyrl-BA" sz="2800" dirty="0" smtClean="0"/>
              <a:t>Како се киселине доказују?</a:t>
            </a:r>
            <a:endParaRPr lang="en-US" sz="2800" dirty="0"/>
          </a:p>
        </p:txBody>
      </p:sp>
      <p:pic>
        <p:nvPicPr>
          <p:cNvPr id="7" name="Content Placeholder 6" descr="dokazivanje kiselin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875193" y="2204864"/>
            <a:ext cx="4286248" cy="4876778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98663" y="2708920"/>
            <a:ext cx="4369170" cy="241711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23108" y="5453692"/>
            <a:ext cx="264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sr-Cyrl-BA" sz="2800" b="1" dirty="0" smtClean="0"/>
              <a:t>ИНДИКАТОР</a:t>
            </a:r>
            <a:endParaRPr lang="en-GB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348</TotalTime>
  <Words>245</Words>
  <Application>Microsoft Office PowerPoint</Application>
  <PresentationFormat>On-screen Show (4:3)</PresentationFormat>
  <Paragraphs>61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КИСЕЛИНЕ</vt:lpstr>
      <vt:lpstr>Slide 2</vt:lpstr>
      <vt:lpstr>Slide 3</vt:lpstr>
      <vt:lpstr>Киселине су једињења која настају реакцијом оксида неметала са водом.</vt:lpstr>
      <vt:lpstr>Slide 5</vt:lpstr>
      <vt:lpstr>Slide 6</vt:lpstr>
      <vt:lpstr>Киселине се састоје од водоника и киселинског остатка.</vt:lpstr>
      <vt:lpstr>Slide 8</vt:lpstr>
      <vt:lpstr>Како се киселине доказују?</vt:lpstr>
      <vt:lpstr>ЗАПАМТИТИ:</vt:lpstr>
      <vt:lpstr>ЗАДАЋА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КИСЕЛИНЕ</dc:title>
  <dc:creator>user</dc:creator>
  <cp:lastModifiedBy>Aleksandra Puhalic</cp:lastModifiedBy>
  <cp:revision>46</cp:revision>
  <dcterms:created xsi:type="dcterms:W3CDTF">2020-03-29T17:57:36Z</dcterms:created>
  <dcterms:modified xsi:type="dcterms:W3CDTF">2020-04-08T09:36:25Z</dcterms:modified>
</cp:coreProperties>
</file>