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876-7F51-455F-94D5-EC614F6F20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235-AF63-4F2B-BF9C-855B4923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4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876-7F51-455F-94D5-EC614F6F20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235-AF63-4F2B-BF9C-855B4923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6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876-7F51-455F-94D5-EC614F6F20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235-AF63-4F2B-BF9C-855B4923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5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876-7F51-455F-94D5-EC614F6F20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235-AF63-4F2B-BF9C-855B4923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5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876-7F51-455F-94D5-EC614F6F20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235-AF63-4F2B-BF9C-855B4923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0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876-7F51-455F-94D5-EC614F6F20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235-AF63-4F2B-BF9C-855B4923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6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876-7F51-455F-94D5-EC614F6F20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235-AF63-4F2B-BF9C-855B4923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2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876-7F51-455F-94D5-EC614F6F20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235-AF63-4F2B-BF9C-855B4923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876-7F51-455F-94D5-EC614F6F20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235-AF63-4F2B-BF9C-855B4923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876-7F51-455F-94D5-EC614F6F20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235-AF63-4F2B-BF9C-855B4923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8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876-7F51-455F-94D5-EC614F6F20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235-AF63-4F2B-BF9C-855B4923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2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09728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2876-7F51-455F-94D5-EC614F6F208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B235-AF63-4F2B-BF9C-855B4923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3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0234" y="1385048"/>
            <a:ext cx="10300447" cy="4092387"/>
          </a:xfrm>
        </p:spPr>
        <p:txBody>
          <a:bodyPr/>
          <a:lstStyle/>
          <a:p>
            <a:r>
              <a:rPr lang="sr-Latn-B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sr-Cyrl-B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 </a:t>
            </a:r>
            <a:r>
              <a:rPr lang="sr-Cyrl-B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sr-Latn-B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B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У </a:t>
            </a:r>
            <a:r>
              <a:rPr lang="sr-Cyrl-B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ПИСАЊУ</a:t>
            </a:r>
            <a:r>
              <a:rPr lang="sr-Latn-B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ВИШЕЧЛАНИХ  ГЕОГРАФСКИХ ПОЈМОВА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022" y="3768257"/>
            <a:ext cx="2245659" cy="1899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88" y="3785625"/>
            <a:ext cx="2483224" cy="1882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95" y="3833179"/>
            <a:ext cx="2326342" cy="1786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85" y="712693"/>
            <a:ext cx="3751730" cy="20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4248" y="656822"/>
            <a:ext cx="10758151" cy="4829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 smtClean="0"/>
              <a:t>ДА </a:t>
            </a:r>
            <a:r>
              <a:rPr lang="sr-Cyrl-BA" dirty="0"/>
              <a:t>СЕ ПОДСЈЕТИМО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Разликујемо </a:t>
            </a:r>
            <a:r>
              <a:rPr lang="sr-Cyrl-BA" b="1" dirty="0" smtClean="0"/>
              <a:t>властите</a:t>
            </a:r>
            <a:r>
              <a:rPr lang="sr-Cyrl-BA" dirty="0" smtClean="0"/>
              <a:t> и </a:t>
            </a:r>
            <a:r>
              <a:rPr lang="sr-Cyrl-BA" b="1" dirty="0" smtClean="0"/>
              <a:t>заједничке</a:t>
            </a:r>
            <a:r>
              <a:rPr lang="sr-Cyrl-BA" dirty="0" smtClean="0"/>
              <a:t> именице.</a:t>
            </a:r>
          </a:p>
          <a:p>
            <a:pPr marL="0" indent="0">
              <a:buNone/>
            </a:pPr>
            <a:r>
              <a:rPr lang="sr-Cyrl-BA" sz="2800" dirty="0" smtClean="0"/>
              <a:t>Властите именице пишу се великим почетним словом.</a:t>
            </a:r>
          </a:p>
          <a:p>
            <a:pPr marL="0" indent="0" algn="ctr">
              <a:buNone/>
            </a:pPr>
            <a:r>
              <a:rPr lang="sr-Cyrl-BA" sz="2800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Ј</a:t>
            </a:r>
            <a:r>
              <a:rPr lang="sr-Cyrl-BA" sz="2800" dirty="0" smtClean="0"/>
              <a:t>ована</a:t>
            </a:r>
            <a:r>
              <a:rPr lang="sr-Cyrl-BA" sz="2800" dirty="0"/>
              <a:t>, </a:t>
            </a:r>
            <a:r>
              <a:rPr lang="sr-Cyrl-BA" sz="2800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sr-Cyrl-BA" sz="2800" dirty="0"/>
              <a:t>илановић, </a:t>
            </a:r>
            <a:r>
              <a:rPr lang="sr-Cyrl-BA" sz="2800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sr-Cyrl-BA" sz="2800" dirty="0"/>
              <a:t>озара, </a:t>
            </a:r>
            <a:r>
              <a:rPr lang="sr-Cyrl-BA" sz="2800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sr-Cyrl-BA" sz="2800" dirty="0"/>
              <a:t>ана, </a:t>
            </a:r>
            <a:r>
              <a:rPr lang="sr-Cyrl-BA" sz="2800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sr-Cyrl-BA" sz="2800" dirty="0" smtClean="0"/>
              <a:t>обој</a:t>
            </a:r>
            <a:r>
              <a:rPr lang="sr-Cyrl-BA" sz="2800" dirty="0"/>
              <a:t>, </a:t>
            </a:r>
            <a:r>
              <a:rPr lang="sr-Cyrl-BA" sz="2800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sr-Cyrl-BA" sz="2800" dirty="0"/>
              <a:t>авле</a:t>
            </a:r>
          </a:p>
          <a:p>
            <a:pPr marL="0" indent="0">
              <a:buNone/>
            </a:pPr>
            <a:endParaRPr lang="sr-Cyrl-BA" sz="2800" dirty="0"/>
          </a:p>
          <a:p>
            <a:pPr marL="0" indent="0">
              <a:buNone/>
            </a:pPr>
            <a:r>
              <a:rPr lang="sr-Cyrl-BA" sz="2800" dirty="0" smtClean="0"/>
              <a:t>Заједничке именице пишу се малим почетним словом.</a:t>
            </a:r>
          </a:p>
          <a:p>
            <a:pPr marL="0" indent="0" algn="ctr">
              <a:buNone/>
            </a:pPr>
            <a:r>
              <a:rPr lang="sr-Cyrl-B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ело, </a:t>
            </a:r>
            <a:r>
              <a:rPr lang="sr-Cyrl-B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ланина</a:t>
            </a:r>
            <a:r>
              <a:rPr lang="sr-Cyrl-B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800" b="1" u="sng" dirty="0" smtClean="0"/>
              <a:t>р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ијека</a:t>
            </a:r>
            <a:r>
              <a:rPr lang="sr-Cyrl-B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езеро</a:t>
            </a:r>
            <a:r>
              <a:rPr lang="sr-Cyrl-B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оре, </a:t>
            </a:r>
            <a:r>
              <a:rPr lang="sr-Cyrl-B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оље</a:t>
            </a:r>
            <a:endParaRPr lang="sr-Cyrl-B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6535" y="5318975"/>
            <a:ext cx="341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СРПСКИ ЈЕЗИК 4. РАЗРЕД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0995"/>
            <a:ext cx="10972800" cy="4484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2400" dirty="0"/>
              <a:t>  </a:t>
            </a:r>
            <a:endParaRPr lang="sr-Cyrl-BA" sz="2400" dirty="0" smtClean="0"/>
          </a:p>
          <a:p>
            <a:pPr marL="0" indent="0">
              <a:buNone/>
            </a:pPr>
            <a:r>
              <a:rPr lang="sr-Cyrl-BA" sz="2400" dirty="0" smtClean="0"/>
              <a:t>Планинари </a:t>
            </a:r>
            <a:r>
              <a:rPr lang="sr-Cyrl-BA" sz="2400" dirty="0"/>
              <a:t>су се љетос попели </a:t>
            </a:r>
            <a:r>
              <a:rPr lang="sr-Cyrl-BA" sz="2400" dirty="0" smtClean="0"/>
              <a:t>на </a:t>
            </a:r>
            <a:r>
              <a:rPr lang="sr-Cyrl-BA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sr-Cyrl-BA" sz="2400" dirty="0"/>
              <a:t>еленгору </a:t>
            </a:r>
            <a:r>
              <a:rPr lang="sr-Cyrl-BA" sz="2400" dirty="0" smtClean="0"/>
              <a:t>и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sr-Cyrl-BA" sz="2400" dirty="0" smtClean="0"/>
              <a:t>учију </a:t>
            </a:r>
            <a:r>
              <a:rPr lang="sr-Cyrl-BA" sz="2400" b="1" u="sng" dirty="0" smtClean="0"/>
              <a:t>п</a:t>
            </a:r>
            <a:r>
              <a:rPr lang="sr-Cyrl-BA" sz="2400" dirty="0" smtClean="0"/>
              <a:t>ланину.</a:t>
            </a:r>
          </a:p>
          <a:p>
            <a:pPr marL="0" indent="0">
              <a:buNone/>
            </a:pPr>
            <a:r>
              <a:rPr lang="sr-Cyrl-BA" sz="2400" dirty="0" smtClean="0"/>
              <a:t>Милица </a:t>
            </a:r>
            <a:r>
              <a:rPr lang="sr-Cyrl-BA" sz="2400" dirty="0"/>
              <a:t>је набрала висибабе на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sr-Cyrl-BA" sz="2400" dirty="0" smtClean="0"/>
              <a:t>ањ </a:t>
            </a:r>
            <a:r>
              <a:rPr lang="sr-Cyrl-BA" sz="2400" b="1" u="sng" dirty="0" smtClean="0"/>
              <a:t>б</a:t>
            </a:r>
            <a:r>
              <a:rPr lang="sr-Cyrl-BA" sz="2400" dirty="0" smtClean="0"/>
              <a:t>рду</a:t>
            </a:r>
            <a:r>
              <a:rPr lang="sr-Cyrl-BA" sz="2400" dirty="0"/>
              <a:t>. </a:t>
            </a:r>
          </a:p>
          <a:p>
            <a:pPr marL="0" indent="0">
              <a:buNone/>
            </a:pPr>
            <a:endParaRPr lang="sr-Cyrl-BA" sz="2400" b="1" dirty="0" smtClean="0"/>
          </a:p>
          <a:p>
            <a:pPr marL="0" indent="0">
              <a:buNone/>
            </a:pPr>
            <a:endParaRPr lang="sr-Cyrl-BA" sz="2400" b="1" dirty="0"/>
          </a:p>
          <a:p>
            <a:pPr marL="0" indent="0">
              <a:buNone/>
            </a:pPr>
            <a:r>
              <a:rPr lang="sr-Cyrl-BA" sz="2400" b="1" dirty="0" smtClean="0"/>
              <a:t>Имена </a:t>
            </a:r>
            <a:r>
              <a:rPr lang="sr-Cyrl-BA" sz="2400" b="1" dirty="0"/>
              <a:t>планина и брда </a:t>
            </a:r>
            <a:r>
              <a:rPr lang="sr-Cyrl-BA" sz="2400" b="1" dirty="0" smtClean="0"/>
              <a:t>која се </a:t>
            </a:r>
            <a:r>
              <a:rPr lang="sr-Cyrl-BA" sz="2400" b="1" dirty="0"/>
              <a:t>састоје од једне ријечи, пишу се великим почетним словом</a:t>
            </a:r>
            <a:r>
              <a:rPr lang="sr-Cyrl-BA" sz="2400" dirty="0"/>
              <a:t>. </a:t>
            </a:r>
            <a:endParaRPr lang="sr-Cyrl-BA" sz="2400" dirty="0" smtClean="0"/>
          </a:p>
          <a:p>
            <a:pPr marL="0" indent="0" algn="ctr">
              <a:buNone/>
            </a:pPr>
            <a:r>
              <a:rPr lang="sr-Cyrl-BA" sz="2400" dirty="0" smtClean="0"/>
              <a:t> </a:t>
            </a:r>
            <a:r>
              <a:rPr lang="sr-Cyrl-BA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Ј</a:t>
            </a:r>
            <a:r>
              <a:rPr lang="sr-Cyrl-BA" sz="2400" dirty="0"/>
              <a:t>ахорина, </a:t>
            </a:r>
            <a:r>
              <a:rPr lang="sr-Cyrl-BA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sr-Cyrl-BA" sz="2400" dirty="0"/>
              <a:t>озара </a:t>
            </a:r>
          </a:p>
          <a:p>
            <a:pPr marL="0" indent="0">
              <a:buNone/>
            </a:pPr>
            <a:r>
              <a:rPr lang="sr-Cyrl-BA" sz="2400" dirty="0" smtClean="0"/>
              <a:t> </a:t>
            </a:r>
            <a:endParaRPr lang="sr-Cyrl-BA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26" y="4211392"/>
            <a:ext cx="4484146" cy="1292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6535" y="5318975"/>
            <a:ext cx="341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СРПСКИ ЈЕЗИК 4. РАЗРЕД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0995"/>
            <a:ext cx="10972800" cy="44849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Cyrl-BA" sz="2400" b="1" dirty="0" smtClean="0"/>
          </a:p>
          <a:p>
            <a:pPr marL="0" indent="0">
              <a:buNone/>
            </a:pPr>
            <a:r>
              <a:rPr lang="sr-Cyrl-BA" sz="2400" b="1" dirty="0" smtClean="0"/>
              <a:t>Ако </a:t>
            </a:r>
            <a:r>
              <a:rPr lang="sr-Cyrl-BA" sz="2400" b="1" dirty="0"/>
              <a:t>је име планине или брда </a:t>
            </a:r>
            <a:r>
              <a:rPr lang="sr-Cyrl-BA" sz="2400" b="1" dirty="0" smtClean="0"/>
              <a:t>вишечлано, </a:t>
            </a:r>
            <a:r>
              <a:rPr lang="sr-Cyrl-BA" sz="2400" b="1" dirty="0"/>
              <a:t>онда се великим почетним словом пише прва </a:t>
            </a:r>
            <a:r>
              <a:rPr lang="sr-Cyrl-BA" sz="2400" b="1" dirty="0" smtClean="0"/>
              <a:t>ријеч, </a:t>
            </a:r>
            <a:r>
              <a:rPr lang="sr-Cyrl-BA" sz="2400" b="1" dirty="0"/>
              <a:t>а друга ријеч</a:t>
            </a:r>
            <a:r>
              <a:rPr lang="sr-Latn-RS" sz="2400" b="1" dirty="0"/>
              <a:t>,</a:t>
            </a:r>
            <a:r>
              <a:rPr lang="sr-Cyrl-BA" sz="2400" b="1" dirty="0"/>
              <a:t> ако је заједничка именица</a:t>
            </a:r>
            <a:r>
              <a:rPr lang="sr-Latn-RS" sz="2400" b="1" dirty="0"/>
              <a:t>,</a:t>
            </a:r>
            <a:r>
              <a:rPr lang="sr-Cyrl-BA" sz="2400" b="1" dirty="0"/>
              <a:t> </a:t>
            </a:r>
            <a:r>
              <a:rPr lang="sr-Cyrl-BA" sz="2400" b="1" dirty="0" smtClean="0"/>
              <a:t>пише </a:t>
            </a:r>
            <a:r>
              <a:rPr lang="sr-Cyrl-BA" sz="2400" b="1" dirty="0"/>
              <a:t>се малим</a:t>
            </a:r>
            <a:r>
              <a:rPr lang="sr-Latn-BA" sz="2400" b="1" dirty="0"/>
              <a:t> </a:t>
            </a:r>
            <a:r>
              <a:rPr lang="sr-Cyrl-BA" sz="2400" b="1" dirty="0"/>
              <a:t>почетним словом.</a:t>
            </a:r>
          </a:p>
          <a:p>
            <a:pPr marL="0" indent="0">
              <a:buNone/>
            </a:pPr>
            <a:endParaRPr lang="sr-Cyrl-BA" sz="2400" b="1" u="sng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sr-Cyrl-BA" sz="2400" dirty="0" smtClean="0"/>
              <a:t>тара </a:t>
            </a:r>
            <a:r>
              <a:rPr lang="sr-Cyrl-BA" sz="2400" b="1" u="sng" dirty="0" smtClean="0"/>
              <a:t>п</a:t>
            </a:r>
            <a:r>
              <a:rPr lang="sr-Cyrl-BA" sz="2400" dirty="0" smtClean="0"/>
              <a:t>ланина,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sr-Cyrl-BA" sz="2400" dirty="0" smtClean="0"/>
              <a:t>елико </a:t>
            </a:r>
            <a:r>
              <a:rPr lang="sr-Cyrl-BA" sz="2400" b="1" u="sng" dirty="0" smtClean="0"/>
              <a:t>б</a:t>
            </a:r>
            <a:r>
              <a:rPr lang="sr-Cyrl-BA" sz="2400" dirty="0" smtClean="0"/>
              <a:t>рдо</a:t>
            </a:r>
            <a:endParaRPr lang="sr-Cyrl-BA" sz="2400" dirty="0"/>
          </a:p>
          <a:p>
            <a:pPr marL="0" indent="0">
              <a:buNone/>
            </a:pPr>
            <a:r>
              <a:rPr lang="sr-Cyrl-BA" sz="2400" dirty="0"/>
              <a:t> </a:t>
            </a:r>
            <a:endParaRPr lang="sr-Cyrl-BA" sz="2400" dirty="0" smtClean="0"/>
          </a:p>
          <a:p>
            <a:pPr marL="0" indent="0">
              <a:buNone/>
            </a:pPr>
            <a:r>
              <a:rPr lang="sr-Cyrl-BA" sz="2400" b="1" dirty="0" smtClean="0"/>
              <a:t>Ако </a:t>
            </a:r>
            <a:r>
              <a:rPr lang="sr-Cyrl-BA" sz="2400" b="1" dirty="0"/>
              <a:t>је у вишечланом имену планина или брда </a:t>
            </a:r>
            <a:r>
              <a:rPr lang="sr-Cyrl-BA" sz="2400" b="1" dirty="0" smtClean="0"/>
              <a:t>друга </a:t>
            </a:r>
            <a:r>
              <a:rPr lang="sr-Cyrl-BA" sz="2400" b="1" dirty="0"/>
              <a:t>ријеч властито </a:t>
            </a:r>
            <a:r>
              <a:rPr lang="sr-Cyrl-BA" sz="2400" b="1" dirty="0" smtClean="0"/>
              <a:t>име </a:t>
            </a:r>
            <a:r>
              <a:rPr lang="sr-Cyrl-BA" sz="2400" b="1" dirty="0"/>
              <a:t>и он</a:t>
            </a:r>
            <a:r>
              <a:rPr lang="sr-Latn-RS" sz="2400" b="1" dirty="0"/>
              <a:t>o</a:t>
            </a:r>
            <a:r>
              <a:rPr lang="sr-Cyrl-BA" sz="2400" b="1" dirty="0"/>
              <a:t> се пише великим почетним </a:t>
            </a:r>
            <a:r>
              <a:rPr lang="sr-Cyrl-BA" sz="2400" b="1" dirty="0" smtClean="0"/>
              <a:t>словом</a:t>
            </a:r>
            <a:r>
              <a:rPr lang="sr-Cyrl-BA" sz="2400" dirty="0" smtClean="0"/>
              <a:t>. </a:t>
            </a:r>
          </a:p>
          <a:p>
            <a:pPr marL="0" indent="0" algn="ctr">
              <a:buNone/>
            </a:pP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Ј</a:t>
            </a:r>
            <a:r>
              <a:rPr lang="sr-Cyrl-BA" sz="2400" dirty="0" smtClean="0"/>
              <a:t>ужни </a:t>
            </a:r>
            <a:r>
              <a:rPr lang="sr-Cyrl-BA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sr-Cyrl-BA" sz="2400" dirty="0"/>
              <a:t>авказ </a:t>
            </a:r>
          </a:p>
          <a:p>
            <a:pPr marL="0" indent="0">
              <a:buNone/>
            </a:pPr>
            <a:r>
              <a:rPr lang="sr-Cyrl-BA" sz="2400" dirty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26535" y="5318975"/>
            <a:ext cx="341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СРПСКИ ЈЕЗИК 4. РАЗРЕД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54743"/>
            <a:ext cx="10972800" cy="4731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800" dirty="0" smtClean="0"/>
              <a:t>Моја </a:t>
            </a:r>
            <a:r>
              <a:rPr lang="sr-Cyrl-BA" sz="2800" dirty="0"/>
              <a:t>породица љетује на </a:t>
            </a:r>
            <a:r>
              <a:rPr lang="sr-Cyrl-BA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Ј</a:t>
            </a:r>
            <a:r>
              <a:rPr lang="sr-Cyrl-BA" sz="2800" dirty="0" smtClean="0"/>
              <a:t>адранском </a:t>
            </a:r>
            <a:r>
              <a:rPr lang="sr-Cyrl-BA" sz="2800" b="1" u="sng" dirty="0" smtClean="0"/>
              <a:t>м</a:t>
            </a:r>
            <a:r>
              <a:rPr lang="sr-Cyrl-BA" sz="2800" dirty="0" smtClean="0"/>
              <a:t>ору</a:t>
            </a:r>
            <a:r>
              <a:rPr lang="sr-Cyrl-BA" sz="2800" dirty="0"/>
              <a:t>.</a:t>
            </a:r>
          </a:p>
          <a:p>
            <a:pPr marL="0" indent="0">
              <a:buNone/>
            </a:pPr>
            <a:endParaRPr lang="sr-Cyrl-BA" sz="2800" dirty="0" smtClean="0"/>
          </a:p>
          <a:p>
            <a:pPr marL="0" indent="0">
              <a:buNone/>
            </a:pPr>
            <a:r>
              <a:rPr lang="sr-Cyrl-BA" sz="2800" dirty="0" smtClean="0"/>
              <a:t>У </a:t>
            </a:r>
            <a:r>
              <a:rPr lang="sr-Cyrl-BA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sr-Cyrl-BA" sz="2800" dirty="0" smtClean="0"/>
              <a:t>рину се улијева </a:t>
            </a:r>
            <a:r>
              <a:rPr lang="sr-Cyrl-BA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Ћ</a:t>
            </a:r>
            <a:r>
              <a:rPr lang="sr-Cyrl-BA" sz="2800" dirty="0" smtClean="0"/>
              <a:t>ехотина, а у </a:t>
            </a:r>
            <a:r>
              <a:rPr lang="sr-Cyrl-BA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sr-Cyrl-BA" sz="2800" dirty="0" smtClean="0"/>
              <a:t>рбас </a:t>
            </a:r>
            <a:r>
              <a:rPr lang="sr-Cyrl-BA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</a:t>
            </a:r>
            <a:r>
              <a:rPr lang="sr-Cyrl-BA" sz="2800" dirty="0" smtClean="0"/>
              <a:t>рна </a:t>
            </a:r>
            <a:r>
              <a:rPr lang="sr-Cyrl-BA" sz="2800" b="1" u="sng" dirty="0" smtClean="0"/>
              <a:t>р</a:t>
            </a:r>
            <a:r>
              <a:rPr lang="sr-Cyrl-BA" sz="2800" dirty="0" smtClean="0"/>
              <a:t>ијека.</a:t>
            </a:r>
            <a:endParaRPr lang="sr-Cyrl-BA" sz="2800" dirty="0"/>
          </a:p>
          <a:p>
            <a:pPr marL="0" indent="0">
              <a:buNone/>
            </a:pPr>
            <a:r>
              <a:rPr lang="sr-Cyrl-BA" sz="2800" dirty="0"/>
              <a:t>Дјед ми је рекао да </a:t>
            </a:r>
            <a:r>
              <a:rPr lang="sr-Cyrl-BA" sz="2800" dirty="0" smtClean="0"/>
              <a:t>је </a:t>
            </a:r>
            <a:r>
              <a:rPr lang="sr-Cyrl-BA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sr-Cyrl-BA" sz="2800" dirty="0" smtClean="0"/>
              <a:t>тудени</a:t>
            </a:r>
            <a:r>
              <a:rPr lang="sr-Cyrl-BA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r-Cyrl-BA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Ј</a:t>
            </a:r>
            <a:r>
              <a:rPr lang="sr-Cyrl-BA" sz="2800" dirty="0">
                <a:solidFill>
                  <a:schemeClr val="bg1"/>
                </a:solidFill>
              </a:rPr>
              <a:t>адар </a:t>
            </a:r>
            <a:r>
              <a:rPr lang="sr-Cyrl-BA" sz="2800" dirty="0" smtClean="0">
                <a:solidFill>
                  <a:schemeClr val="bg1"/>
                </a:solidFill>
              </a:rPr>
              <a:t>притока </a:t>
            </a:r>
            <a:r>
              <a:rPr lang="sr-Cyrl-BA" sz="2800" dirty="0" smtClean="0"/>
              <a:t>ријеке </a:t>
            </a:r>
            <a:r>
              <a:rPr lang="sr-Cyrl-BA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Ј</a:t>
            </a:r>
            <a:r>
              <a:rPr lang="sr-Cyrl-BA" sz="2800" dirty="0"/>
              <a:t>адар.           </a:t>
            </a:r>
            <a:endParaRPr lang="en-US" sz="2800" dirty="0"/>
          </a:p>
          <a:p>
            <a:pPr marL="0" indent="0">
              <a:buNone/>
            </a:pPr>
            <a:endParaRPr lang="sr-Cyrl-BA" sz="2800" dirty="0" smtClean="0"/>
          </a:p>
          <a:p>
            <a:pPr marL="0" indent="0">
              <a:buNone/>
            </a:pPr>
            <a:r>
              <a:rPr lang="sr-Cyrl-BA" sz="2800" dirty="0" smtClean="0"/>
              <a:t>Највеће </a:t>
            </a:r>
            <a:r>
              <a:rPr lang="sr-Cyrl-BA" sz="2800" dirty="0"/>
              <a:t>вјештачко језеро у Републици Српској је </a:t>
            </a:r>
            <a:r>
              <a:rPr lang="sr-Cyrl-BA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sr-Cyrl-BA" sz="2800" dirty="0" smtClean="0"/>
              <a:t>илећко </a:t>
            </a:r>
            <a:r>
              <a:rPr lang="sr-Cyrl-BA" sz="2800" b="1" u="sng" dirty="0" smtClean="0"/>
              <a:t>ј</a:t>
            </a:r>
            <a:r>
              <a:rPr lang="sr-Cyrl-BA" sz="2800" dirty="0" smtClean="0"/>
              <a:t>езеро</a:t>
            </a:r>
            <a:r>
              <a:rPr lang="sr-Cyrl-BA" sz="2800" dirty="0"/>
              <a:t>.</a:t>
            </a:r>
          </a:p>
          <a:p>
            <a:pPr marL="0" indent="0">
              <a:buNone/>
            </a:pPr>
            <a:r>
              <a:rPr lang="sr-Cyrl-BA" sz="2800" dirty="0" smtClean="0"/>
              <a:t>Саша </a:t>
            </a:r>
            <a:r>
              <a:rPr lang="sr-Cyrl-BA" sz="2800" dirty="0"/>
              <a:t>пеца на језеру </a:t>
            </a:r>
            <a:r>
              <a:rPr lang="sr-Cyrl-BA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Ђ</a:t>
            </a:r>
            <a:r>
              <a:rPr lang="sr-Cyrl-BA" sz="2800" dirty="0"/>
              <a:t>ол </a:t>
            </a:r>
            <a:r>
              <a:rPr lang="sr-Cyrl-BA" sz="2800" dirty="0" smtClean="0"/>
              <a:t>чији је један дио </a:t>
            </a:r>
            <a:r>
              <a:rPr lang="sr-Cyrl-BA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sr-Cyrl-BA" sz="2800" dirty="0" smtClean="0"/>
              <a:t>али </a:t>
            </a:r>
            <a:r>
              <a:rPr lang="sr-Cyrl-BA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Ђ</a:t>
            </a:r>
            <a:r>
              <a:rPr lang="sr-Cyrl-BA" sz="2800" dirty="0" smtClean="0"/>
              <a:t>ол.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56" y="1136197"/>
            <a:ext cx="2296745" cy="1146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27" y="4412344"/>
            <a:ext cx="2137229" cy="1074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85" y="4412344"/>
            <a:ext cx="2188029" cy="1074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6535" y="5318975"/>
            <a:ext cx="341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СРПСКИ ЈЕЗИК 4. РАЗРЕД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1" y="914399"/>
            <a:ext cx="11132457" cy="4775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2400" b="1" dirty="0"/>
              <a:t>Имена мора, ријека, језера и потока пишу се великим почетним словом.   </a:t>
            </a:r>
          </a:p>
          <a:p>
            <a:pPr marL="0" indent="0" algn="ctr">
              <a:buNone/>
            </a:pP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sr-Cyrl-BA" sz="2400" dirty="0" smtClean="0">
                <a:solidFill>
                  <a:schemeClr val="bg1"/>
                </a:solidFill>
              </a:rPr>
              <a:t>ана,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sr-Cyrl-BA" sz="2400" dirty="0" smtClean="0">
                <a:solidFill>
                  <a:schemeClr val="bg1"/>
                </a:solidFill>
              </a:rPr>
              <a:t>сора,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sr-Cyrl-BA" sz="2400" dirty="0" smtClean="0">
                <a:solidFill>
                  <a:schemeClr val="bg1"/>
                </a:solidFill>
              </a:rPr>
              <a:t>очац, 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sr-Cyrl-BA" sz="2400" dirty="0" smtClean="0">
                <a:solidFill>
                  <a:schemeClr val="bg1"/>
                </a:solidFill>
              </a:rPr>
              <a:t>ренова,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sr-Cyrl-BA" sz="2400" dirty="0" smtClean="0">
                <a:solidFill>
                  <a:schemeClr val="bg1"/>
                </a:solidFill>
              </a:rPr>
              <a:t>ребишњица</a:t>
            </a:r>
            <a:endParaRPr lang="sr-Cyrl-BA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BA" sz="2400" b="1" dirty="0" smtClean="0"/>
          </a:p>
          <a:p>
            <a:pPr marL="0" indent="0">
              <a:buNone/>
            </a:pPr>
            <a:r>
              <a:rPr lang="sr-Cyrl-BA" sz="2400" b="1" dirty="0" smtClean="0"/>
              <a:t>Ако </a:t>
            </a:r>
            <a:r>
              <a:rPr lang="sr-Cyrl-BA" sz="2400" b="1" dirty="0"/>
              <a:t>је име мора, ријек</a:t>
            </a:r>
            <a:r>
              <a:rPr lang="sr-Latn-RS" sz="2400" b="1" dirty="0" smtClean="0"/>
              <a:t>e</a:t>
            </a:r>
            <a:r>
              <a:rPr lang="sr-Cyrl-BA" sz="2400" b="1" dirty="0" smtClean="0"/>
              <a:t>, </a:t>
            </a:r>
            <a:r>
              <a:rPr lang="sr-Cyrl-BA" sz="2400" b="1" dirty="0"/>
              <a:t>језера </a:t>
            </a:r>
            <a:r>
              <a:rPr lang="sr-Cyrl-BA" sz="2400" b="1" dirty="0" smtClean="0"/>
              <a:t>и </a:t>
            </a:r>
            <a:r>
              <a:rPr lang="sr-Cyrl-BA" sz="2400" b="1" dirty="0"/>
              <a:t>потока вишечлано</a:t>
            </a:r>
            <a:r>
              <a:rPr lang="sr-Latn-RS" sz="2400" b="1" dirty="0"/>
              <a:t>,</a:t>
            </a:r>
            <a:r>
              <a:rPr lang="sr-Cyrl-BA" sz="2400" b="1" dirty="0"/>
              <a:t> прву ријеч пишемо великим почетним словом, а другу ријеч</a:t>
            </a:r>
            <a:r>
              <a:rPr lang="sr-Latn-RS" sz="2400" b="1" dirty="0"/>
              <a:t>,</a:t>
            </a:r>
            <a:r>
              <a:rPr lang="sr-Cyrl-BA" sz="2400" b="1" dirty="0"/>
              <a:t> ако је заједничка именица</a:t>
            </a:r>
            <a:r>
              <a:rPr lang="sr-Latn-RS" sz="2400" b="1" dirty="0"/>
              <a:t>,</a:t>
            </a:r>
            <a:r>
              <a:rPr lang="sr-Cyrl-BA" sz="2400" b="1" dirty="0"/>
              <a:t> пишемо </a:t>
            </a:r>
            <a:r>
              <a:rPr lang="sr-Cyrl-BA" sz="2400" b="1" dirty="0" smtClean="0"/>
              <a:t>малим </a:t>
            </a:r>
            <a:r>
              <a:rPr lang="sr-Cyrl-BA" sz="2400" b="1" dirty="0"/>
              <a:t>почетним словом.</a:t>
            </a:r>
          </a:p>
          <a:p>
            <a:pPr marL="0" indent="0" algn="ctr">
              <a:buNone/>
            </a:pP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sr-Cyrl-BA" sz="2400" dirty="0" smtClean="0"/>
              <a:t>редоземно</a:t>
            </a:r>
            <a:r>
              <a:rPr lang="en-US" sz="2400" dirty="0" smtClean="0"/>
              <a:t> </a:t>
            </a:r>
            <a:r>
              <a:rPr lang="sr-Cyrl-RS" sz="2400" b="1" u="sng" dirty="0" smtClean="0"/>
              <a:t>м</a:t>
            </a:r>
            <a:r>
              <a:rPr lang="sr-Cyrl-BA" sz="2400" dirty="0" smtClean="0"/>
              <a:t>оре</a:t>
            </a:r>
            <a:r>
              <a:rPr lang="sr-Cyrl-BA" sz="2400" dirty="0"/>
              <a:t>, 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</a:t>
            </a:r>
            <a:r>
              <a:rPr lang="sr-Cyrl-BA" sz="2400" dirty="0" smtClean="0"/>
              <a:t>рна </a:t>
            </a:r>
            <a:r>
              <a:rPr lang="sr-Cyrl-BA" sz="2400" b="1" u="sng" dirty="0" smtClean="0"/>
              <a:t>р</a:t>
            </a:r>
            <a:r>
              <a:rPr lang="sr-Cyrl-BA" sz="2400" dirty="0" smtClean="0"/>
              <a:t>ијека ,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sr-Cyrl-BA" sz="2400" dirty="0" smtClean="0"/>
              <a:t>ишеградско </a:t>
            </a:r>
            <a:r>
              <a:rPr lang="sr-Cyrl-BA" sz="2400" b="1" u="sng" dirty="0" smtClean="0"/>
              <a:t>ј</a:t>
            </a:r>
            <a:r>
              <a:rPr lang="sr-Cyrl-BA" sz="2400" dirty="0" smtClean="0"/>
              <a:t>езеро</a:t>
            </a:r>
            <a:endParaRPr lang="sr-Cyrl-BA" sz="2400" dirty="0"/>
          </a:p>
          <a:p>
            <a:pPr marL="0" indent="0">
              <a:buNone/>
            </a:pPr>
            <a:endParaRPr lang="sr-Cyrl-BA" sz="2400" b="1" dirty="0" smtClean="0"/>
          </a:p>
          <a:p>
            <a:pPr marL="0" indent="0">
              <a:buNone/>
            </a:pPr>
            <a:r>
              <a:rPr lang="sr-Cyrl-BA" sz="2400" b="1" dirty="0" smtClean="0"/>
              <a:t>Ако </a:t>
            </a:r>
            <a:r>
              <a:rPr lang="sr-Cyrl-BA" sz="2400" b="1" dirty="0"/>
              <a:t>је у </a:t>
            </a:r>
            <a:r>
              <a:rPr lang="sr-Cyrl-BA" sz="2400" b="1" dirty="0" smtClean="0"/>
              <a:t>вишечланом </a:t>
            </a:r>
            <a:r>
              <a:rPr lang="sr-Cyrl-BA" sz="2400" b="1" dirty="0"/>
              <a:t>имену мора, ријек</a:t>
            </a:r>
            <a:r>
              <a:rPr lang="sr-Latn-RS" sz="2400" b="1" dirty="0"/>
              <a:t>e</a:t>
            </a:r>
            <a:r>
              <a:rPr lang="sr-Cyrl-BA" sz="2400" b="1" dirty="0"/>
              <a:t>, језера и потока и друга ријеч властита </a:t>
            </a:r>
            <a:r>
              <a:rPr lang="sr-Cyrl-BA" sz="2400" b="1" dirty="0" smtClean="0"/>
              <a:t>именица </a:t>
            </a:r>
            <a:r>
              <a:rPr lang="sr-Cyrl-BA" sz="2400" b="1" dirty="0"/>
              <a:t>и она се пише великим почетним словом.</a:t>
            </a:r>
          </a:p>
          <a:p>
            <a:pPr marL="0" indent="0" algn="ctr">
              <a:buNone/>
            </a:pP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sr-Cyrl-BA" sz="2400" dirty="0" smtClean="0"/>
              <a:t>ала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sr-Cyrl-BA" sz="2400" dirty="0" smtClean="0"/>
              <a:t>сора, </a:t>
            </a:r>
            <a:r>
              <a:rPr lang="sr-Cyrl-BA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sr-Cyrl-BA" sz="2400" dirty="0"/>
              <a:t>ала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sr-Cyrl-BA" sz="2400" dirty="0" smtClean="0"/>
              <a:t>крина</a:t>
            </a:r>
            <a:endParaRPr lang="sr-Cyrl-BA" sz="2400" dirty="0"/>
          </a:p>
          <a:p>
            <a:pPr marL="0" indent="0">
              <a:buNone/>
            </a:pPr>
            <a:r>
              <a:rPr lang="sr-Cyrl-BA" sz="2400" b="1" dirty="0"/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685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8000"/>
            <a:ext cx="10972800" cy="4978400"/>
          </a:xfrm>
        </p:spPr>
        <p:txBody>
          <a:bodyPr>
            <a:normAutofit/>
          </a:bodyPr>
          <a:lstStyle/>
          <a:p>
            <a:endParaRPr lang="sr-Cyrl-BA" sz="2800" dirty="0"/>
          </a:p>
          <a:p>
            <a:pPr marL="0" indent="0">
              <a:buNone/>
            </a:pPr>
            <a:r>
              <a:rPr lang="sr-Cyrl-BA" sz="2400" dirty="0" smtClean="0"/>
              <a:t>		Путујући </a:t>
            </a:r>
            <a:r>
              <a:rPr lang="sr-Cyrl-BA" sz="2400" dirty="0"/>
              <a:t>на море прошли смо поред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sr-Cyrl-BA" sz="2400" dirty="0" smtClean="0"/>
              <a:t>оповог </a:t>
            </a:r>
            <a:r>
              <a:rPr lang="sr-Cyrl-BA" sz="2400" b="1" u="sng" dirty="0" smtClean="0"/>
              <a:t>п</a:t>
            </a:r>
            <a:r>
              <a:rPr lang="sr-Cyrl-BA" sz="2400" dirty="0" smtClean="0"/>
              <a:t>оља</a:t>
            </a:r>
            <a:r>
              <a:rPr lang="sr-Cyrl-BA" sz="2400" dirty="0"/>
              <a:t>.</a:t>
            </a:r>
          </a:p>
          <a:p>
            <a:pPr marL="0" indent="0">
              <a:buNone/>
            </a:pPr>
            <a:r>
              <a:rPr lang="sr-Cyrl-BA" sz="24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sr-Cyrl-BA" sz="2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sr-Cyrl-BA" sz="2400" dirty="0" smtClean="0"/>
              <a:t>љунско </a:t>
            </a:r>
            <a:r>
              <a:rPr lang="sr-Cyrl-BA" sz="2400" b="1" u="sng" dirty="0" smtClean="0"/>
              <a:t>п</a:t>
            </a:r>
            <a:r>
              <a:rPr lang="sr-Cyrl-BA" sz="2400" dirty="0" smtClean="0"/>
              <a:t>оље и </a:t>
            </a:r>
            <a:r>
              <a:rPr lang="sr-Cyrl-BA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sr-Cyrl-BA" sz="2400" dirty="0"/>
              <a:t>ачипоље чине </a:t>
            </a:r>
            <a:r>
              <a:rPr lang="sr-Cyrl-BA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sr-Cyrl-BA" sz="2400" dirty="0"/>
              <a:t>евесињско </a:t>
            </a:r>
            <a:r>
              <a:rPr lang="sr-Cyrl-BA" sz="2400" b="1" u="sng" dirty="0"/>
              <a:t>п</a:t>
            </a:r>
            <a:r>
              <a:rPr lang="sr-Cyrl-BA" sz="2400" dirty="0"/>
              <a:t>оље.</a:t>
            </a:r>
            <a:endParaRPr lang="sr-Cyrl-BA" sz="2400" dirty="0" smtClean="0"/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r>
              <a:rPr lang="sr-Cyrl-BA" sz="2400" b="1" dirty="0"/>
              <a:t>Имена поља пишу се великим почетним словом. У вишечланом имену друга ријеч се пише малим почетним словом, осим ако </a:t>
            </a:r>
            <a:r>
              <a:rPr lang="sr-Cyrl-BA" sz="2400" b="1" dirty="0" smtClean="0"/>
              <a:t>је </a:t>
            </a:r>
            <a:r>
              <a:rPr lang="sr-Cyrl-BA" sz="2400" b="1" dirty="0"/>
              <a:t>властито име.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20" y="4020457"/>
            <a:ext cx="2569028" cy="1165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03" y="3897662"/>
            <a:ext cx="2090965" cy="1285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23" y="3854698"/>
            <a:ext cx="2414814" cy="1328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6535" y="5318975"/>
            <a:ext cx="341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СРПСКИ ЈЕЗИК 4. РАЗРЕД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80571"/>
            <a:ext cx="10972800" cy="4905829"/>
          </a:xfrm>
        </p:spPr>
        <p:txBody>
          <a:bodyPr>
            <a:normAutofit/>
          </a:bodyPr>
          <a:lstStyle/>
          <a:p>
            <a:endParaRPr lang="sr-Cyrl-BA" sz="2400" dirty="0"/>
          </a:p>
          <a:p>
            <a:pPr marL="0" indent="0">
              <a:buNone/>
            </a:pPr>
            <a:r>
              <a:rPr lang="sr-Cyrl-BA" sz="2400" dirty="0"/>
              <a:t>	</a:t>
            </a:r>
            <a:r>
              <a:rPr lang="sr-Cyrl-BA" sz="2400" dirty="0" smtClean="0"/>
              <a:t>	Моја </a:t>
            </a:r>
            <a:r>
              <a:rPr lang="sr-Cyrl-BA" sz="2400" dirty="0"/>
              <a:t>бака живи у селу које се зове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sr-Cyrl-BA" sz="2400" dirty="0" smtClean="0"/>
              <a:t>тричићи</a:t>
            </a:r>
            <a:r>
              <a:rPr lang="sr-Cyrl-BA" sz="2400" dirty="0"/>
              <a:t>.</a:t>
            </a:r>
          </a:p>
          <a:p>
            <a:pPr marL="0" indent="0">
              <a:buNone/>
            </a:pPr>
            <a:r>
              <a:rPr lang="sr-Cyrl-BA" sz="2400" dirty="0"/>
              <a:t>	</a:t>
            </a:r>
            <a:r>
              <a:rPr lang="sr-Cyrl-BA" sz="2400" dirty="0" smtClean="0"/>
              <a:t>	Сања </a:t>
            </a:r>
            <a:r>
              <a:rPr lang="sr-Cyrl-BA" sz="2400" dirty="0"/>
              <a:t>има викендицу у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sr-Cyrl-BA" sz="2400" dirty="0" smtClean="0"/>
              <a:t>оњим </a:t>
            </a:r>
            <a:r>
              <a:rPr lang="sr-Cyrl-BA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sr-Cyrl-BA" sz="2400" dirty="0" smtClean="0"/>
              <a:t>ранешцима.</a:t>
            </a:r>
            <a:endParaRPr lang="sr-Cyrl-BA" sz="2400" dirty="0"/>
          </a:p>
          <a:p>
            <a:pPr marL="0" indent="0">
              <a:buNone/>
            </a:pPr>
            <a:r>
              <a:rPr lang="sr-Cyrl-BA" sz="2400" dirty="0"/>
              <a:t>	</a:t>
            </a:r>
            <a:r>
              <a:rPr lang="sr-Cyrl-BA" sz="2400" dirty="0" smtClean="0"/>
              <a:t>	У </a:t>
            </a:r>
            <a:r>
              <a:rPr lang="sr-Cyrl-BA" sz="2400" dirty="0"/>
              <a:t>близини </a:t>
            </a:r>
            <a:r>
              <a:rPr lang="sr-Cyrl-BA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sr-Cyrl-BA" sz="2400" dirty="0"/>
              <a:t>ијељине је </a:t>
            </a:r>
            <a:r>
              <a:rPr lang="sr-Cyrl-BA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sr-Cyrl-BA" sz="2400" dirty="0"/>
              <a:t>елино </a:t>
            </a:r>
            <a:r>
              <a:rPr lang="sr-Cyrl-BA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sr-Cyrl-BA" sz="2400" dirty="0"/>
              <a:t>ело</a:t>
            </a:r>
            <a:r>
              <a:rPr lang="sr-Cyrl-BA" sz="2400" dirty="0" smtClean="0"/>
              <a:t>.</a:t>
            </a:r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r>
              <a:rPr lang="sr-Cyrl-BA" sz="2400" b="1" dirty="0"/>
              <a:t>Имена села пишу се великим почетним словом. У вишечланим именима села (насељених мјеста) свака ријеч се пише великим почетним словом.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6535" y="5318975"/>
            <a:ext cx="341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СРПСКИ ЈЕЗИК 4. РАЗРЕД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0793506" cy="4724400"/>
          </a:xfrm>
        </p:spPr>
        <p:txBody>
          <a:bodyPr/>
          <a:lstStyle/>
          <a:p>
            <a:pPr marL="0" indent="0">
              <a:buNone/>
            </a:pPr>
            <a:r>
              <a:rPr lang="sr-Cyrl-BA" dirty="0"/>
              <a:t>ЗАДАЦИ ЗА </a:t>
            </a:r>
            <a:r>
              <a:rPr lang="sr-Cyrl-BA" dirty="0" smtClean="0"/>
              <a:t>С</a:t>
            </a:r>
            <a:r>
              <a:rPr lang="sr-Cyrl-RS" dirty="0" smtClean="0"/>
              <a:t>А</a:t>
            </a:r>
            <a:r>
              <a:rPr lang="sr-Cyrl-BA" dirty="0" smtClean="0"/>
              <a:t>МОСТАЛАН РАД:</a:t>
            </a:r>
          </a:p>
          <a:p>
            <a:pPr marL="0" indent="0">
              <a:buNone/>
            </a:pPr>
            <a:r>
              <a:rPr lang="sr-Cyrl-BA" dirty="0" smtClean="0"/>
              <a:t>1. Поштујући правила о писању великог слова, правилно препиши сљедеће реченице:</a:t>
            </a:r>
          </a:p>
          <a:p>
            <a:pPr marL="0" indent="0">
              <a:buNone/>
            </a:pPr>
            <a:r>
              <a:rPr lang="sr-Cyrl-BA" dirty="0" smtClean="0"/>
              <a:t> </a:t>
            </a:r>
            <a:r>
              <a:rPr lang="sr-Cyrl-BA" dirty="0"/>
              <a:t>а) софија је посјетила </a:t>
            </a:r>
            <a:r>
              <a:rPr lang="sr-Cyrl-BA" dirty="0" smtClean="0"/>
              <a:t>зеленгору </a:t>
            </a:r>
            <a:r>
              <a:rPr lang="sr-Cyrl-BA" dirty="0"/>
              <a:t>и видјела орлвачко језеро, језеро горње </a:t>
            </a:r>
            <a:r>
              <a:rPr lang="sr-Cyrl-BA" dirty="0" smtClean="0"/>
              <a:t>баре</a:t>
            </a:r>
            <a:r>
              <a:rPr lang="en-US" dirty="0" smtClean="0"/>
              <a:t>, a</a:t>
            </a:r>
            <a:r>
              <a:rPr lang="sr-Cyrl-RS" dirty="0" smtClean="0"/>
              <a:t> посјетила је и</a:t>
            </a:r>
            <a:r>
              <a:rPr lang="sr-Cyrl-BA" dirty="0" smtClean="0"/>
              <a:t> </a:t>
            </a:r>
            <a:r>
              <a:rPr lang="sr-Cyrl-BA" dirty="0" smtClean="0"/>
              <a:t>јадранско море.</a:t>
            </a:r>
            <a:endParaRPr lang="sr-Cyrl-BA" dirty="0"/>
          </a:p>
          <a:p>
            <a:pPr marL="0" indent="0">
              <a:buNone/>
            </a:pPr>
            <a:r>
              <a:rPr lang="sr-Cyrl-BA" dirty="0"/>
              <a:t>б) </a:t>
            </a:r>
            <a:r>
              <a:rPr lang="sr-Cyrl-BA" dirty="0" smtClean="0"/>
              <a:t>павлова </a:t>
            </a:r>
            <a:r>
              <a:rPr lang="sr-Cyrl-BA" dirty="0"/>
              <a:t>бака живи у селу добро </a:t>
            </a:r>
            <a:r>
              <a:rPr lang="sr-Cyrl-BA" dirty="0" smtClean="0"/>
              <a:t>поље у чијој близини </a:t>
            </a:r>
            <a:r>
              <a:rPr lang="sr-Cyrl-BA" smtClean="0"/>
              <a:t>тече </a:t>
            </a:r>
            <a:r>
              <a:rPr lang="sr-Cyrl-BA" smtClean="0"/>
              <a:t>бистрица. </a:t>
            </a:r>
            <a:endParaRPr lang="sr-Cyrl-BA" dirty="0"/>
          </a:p>
          <a:p>
            <a:pPr marL="0" indent="0">
              <a:buNone/>
            </a:pPr>
            <a:endParaRPr lang="sr-Cyrl-BA" dirty="0"/>
          </a:p>
        </p:txBody>
      </p:sp>
      <p:sp>
        <p:nvSpPr>
          <p:cNvPr id="4" name="TextBox 3"/>
          <p:cNvSpPr txBox="1"/>
          <p:nvPr/>
        </p:nvSpPr>
        <p:spPr>
          <a:xfrm>
            <a:off x="3026535" y="5318975"/>
            <a:ext cx="341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СРПСКИ ЈЕЗИК 4. РАЗРЕД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-PowerPoint-Template-27380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Classroom-PowerPoint-Template-27380</Template>
  <TotalTime>1398</TotalTime>
  <Words>406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Classroom-PowerPoint-Template-27380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marina_uciteljica@yahoo.com</cp:lastModifiedBy>
  <cp:revision>60</cp:revision>
  <dcterms:created xsi:type="dcterms:W3CDTF">2020-04-12T17:40:46Z</dcterms:created>
  <dcterms:modified xsi:type="dcterms:W3CDTF">2020-04-20T18:52:43Z</dcterms:modified>
</cp:coreProperties>
</file>