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5" r:id="rId2"/>
    <p:sldId id="271" r:id="rId3"/>
    <p:sldId id="273" r:id="rId4"/>
    <p:sldId id="280" r:id="rId5"/>
    <p:sldId id="278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69B88-C104-4D84-835A-09CC8139793B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57CC4-FBA4-4966-853B-B606DA53D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D0DB6-447E-42AE-9F11-D23B833F6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3427-0D95-421B-865A-BBD7ABFE11A7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E9548-A102-4D70-AC8D-ABC498A68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DAD3E-98D5-41D6-991B-08965E565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A1938-51A1-4599-8AC2-8BF6EA4D0F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67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727CF-DDD0-4E6B-B7F3-D08518FCE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07497-1439-403F-9C83-16B3CE55E8CC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03D0-8BE5-49AD-8F79-A9630E99E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DB3B8-B446-47FD-A14C-719C222AD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FA80F-B5CB-43AF-BF9F-55A304965A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49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F0701-9B9C-4698-AB3D-024FDD7B6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FB45B-82D3-44A7-A1BA-F5D1D11BD363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22146-AD54-43E8-8DB0-5AE7A1F4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20AF0-4C9F-4560-9B3B-52B06793C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6E631-10B5-45C0-99CE-F687A67DFE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08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229A4-2586-4B72-91A3-E72E10836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52D7D-6E21-47B5-A715-F5964EA8FA72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FA23E-C510-40CF-8182-43F1CDE7E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5F42C-0F59-49AA-845B-E1D51C9D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2512E-2B88-4AC4-9DA2-66287DC1A9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80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A1DD8-F780-4177-ADF2-4BA00687D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3504-D580-4B46-A4FC-9B5C9298D26D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0018-D432-4843-93EF-4B6ACAF16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56528-5C83-4BAC-9032-7BF5F13D2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4CB9C-7F82-42FB-BED2-1E3A79C26B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39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BF16CA-E10C-45CF-86BD-67292CE7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091CD-AFD0-4C2C-AFD9-72D152820037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06ED93-FF73-4545-8CC2-8690BE47C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5A85D26-299A-4624-B6F4-A4482E66B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E3FC2-EBBA-4B32-A409-1C756F4547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641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EC7D539-EE4B-4A39-B548-D9CD11C6F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21D44-A7DC-4112-A836-84DBEA55E29E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9D58A64-B958-43F9-8F0C-84A067505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C66AD69-6FE5-49C5-98F0-FA735803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B3166-2A1D-4D4F-A7F0-C63BAF624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46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06A0CA4-A19B-49DC-8A70-004F2FBB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5C54A-E0E6-4B42-BB86-77E416E562B0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36094DE-21E7-4F32-8FF3-1278B379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83FE528-D8B3-4818-86A4-51E9A1A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3887F-8477-4497-ABC6-3216E8A555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14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9D1F727-FAAF-48B1-AC7E-A3053F555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366A5-53CA-491F-8791-99930F4B5BB0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C762912-7363-4579-B6BD-EC365ED1B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DA5A407-D210-4C26-AE4E-FD621841A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4F2CD-DDC4-4573-B251-2D48475F84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28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AE0AA6-C79B-42AF-B2B2-266D8A3F9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3548C-5F84-49E4-879E-850449230374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FA51C6-341C-4086-BFBB-2A3377782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189862-1D47-4EE0-B1B6-72244CF1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C6E82-C9CA-418A-81B9-3A5431DF6A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2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A9EEEC7-BB00-4683-8717-3B42384CE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7B55-BAC0-40F7-B0D9-0937984A6587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883D51-DE12-46B5-97A6-9928880DF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7DEEF0-B96F-46CD-89D3-9370E7960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966D4-2999-46BD-8CE9-71421F5F4B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10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B212AE1-5FB2-4566-B2A8-71E77E041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C4BE635-A24A-468B-8304-D7962CBF0F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535DA-70AA-4BCA-BE01-776FFCF35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8020A0-C335-44B7-ACAA-AAC13E34A416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53FF-BF9B-48EA-8123-6310C2FAD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46ECC-2225-496C-B413-47D69AC9C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</a:defRPr>
            </a:lvl1pPr>
          </a:lstStyle>
          <a:p>
            <a:fld id="{440EE8E3-6BFD-410C-8A66-17EC356336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07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3">
            <a:extLst>
              <a:ext uri="{FF2B5EF4-FFF2-40B4-BE49-F238E27FC236}">
                <a16:creationId xmlns:a16="http://schemas.microsoft.com/office/drawing/2014/main" id="{36A51912-E935-4A4E-9A39-820BE1E2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48538"/>
            <a:ext cx="11049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BA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СТАНОВНИШТВО У БОСНИ И ХЕРЦЕГОВИНИ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bih-x.info/wp-content/uploads/2010/03/Republika-Srpska-mapa.jpg">
            <a:extLst>
              <a:ext uri="{FF2B5EF4-FFF2-40B4-BE49-F238E27FC236}">
                <a16:creationId xmlns:a16="http://schemas.microsoft.com/office/drawing/2014/main" id="{60130D9C-AC82-4BCF-A74F-6D58B6C58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75464"/>
            <a:ext cx="5486400" cy="5208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E5177C18-BA0F-4C84-9F0E-CF485895A169}"/>
              </a:ext>
            </a:extLst>
          </p:cNvPr>
          <p:cNvSpPr/>
          <p:nvPr/>
        </p:nvSpPr>
        <p:spPr>
          <a:xfrm>
            <a:off x="3345180" y="4419069"/>
            <a:ext cx="1354015" cy="12496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FC2F190C-4840-477A-BE84-3620950781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5436" y="5196834"/>
            <a:ext cx="1608993" cy="1249788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20243505-6CF3-408F-8040-F32A80BCF6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690" y="5348331"/>
            <a:ext cx="1608993" cy="1181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2415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kvir za tekst 12">
            <a:extLst>
              <a:ext uri="{FF2B5EF4-FFF2-40B4-BE49-F238E27FC236}">
                <a16:creationId xmlns:a16="http://schemas.microsoft.com/office/drawing/2014/main" id="{10E35288-B150-4BAB-91AF-DB178ED1A5B5}"/>
              </a:ext>
            </a:extLst>
          </p:cNvPr>
          <p:cNvSpPr txBox="1"/>
          <p:nvPr/>
        </p:nvSpPr>
        <p:spPr>
          <a:xfrm>
            <a:off x="285750" y="533400"/>
            <a:ext cx="11620500" cy="37733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sr-Cyrl-BA" sz="3200" dirty="0">
              <a:solidFill>
                <a:schemeClr val="bg1"/>
              </a:solidFill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Босни и Херцеговини живе три равноправна (конститутивна) народа: СРБИ, БОШЊАЦИ И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ХРВАТИ.</a:t>
            </a:r>
            <a:b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Cyrl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b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Становништво Босне и Херцеговине чине и националне мањине и етничке групе: Јевреји, Роми, Украјинци, Русини, Словаци, Мађари, Албанци и други.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3">
            <a:extLst>
              <a:ext uri="{FF2B5EF4-FFF2-40B4-BE49-F238E27FC236}">
                <a16:creationId xmlns:a16="http://schemas.microsoft.com/office/drawing/2014/main" id="{36A51912-E935-4A4E-9A39-820BE1E2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0"/>
            <a:ext cx="119634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r-Cyrl-BA" sz="2800" dirty="0">
              <a:solidFill>
                <a:schemeClr val="bg1"/>
              </a:solidFill>
            </a:endParaRPr>
          </a:p>
          <a:p>
            <a:endParaRPr lang="sr-Cyrl-BA" sz="2800" dirty="0">
              <a:solidFill>
                <a:schemeClr val="bg1"/>
              </a:solidFill>
            </a:endParaRPr>
          </a:p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Према попису становништва из 1991.године, у БиХ је било близу 4 400 000 становника. Због ратних збивања (исељавања и страдања) број становника у БиХ је сада мањи. Према првим подацима пописа становништва који је обављен 2013.године, БиХ има око 3 350 000 становника.</a:t>
            </a:r>
          </a:p>
          <a:p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основу карте може се закључити да су најгушће насељена подручја Крајине, Посавине, Семберије и долине Неретве, а најрјеђе насељена источна Херцеговина и високи и виши планински предјели.</a:t>
            </a:r>
          </a:p>
          <a:p>
            <a:endParaRPr lang="sr-Cyrl-B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8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B6DB-EAC9-4AD4-BE4A-3E6E31C1C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5943600"/>
            <a:ext cx="11430002" cy="685800"/>
          </a:xfrm>
        </p:spPr>
        <p:txBody>
          <a:bodyPr/>
          <a:lstStyle/>
          <a:p>
            <a:r>
              <a:rPr lang="sr-Cyrl-BA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Густина насељености према попису из 1991.године   1: 3 000 000</a:t>
            </a:r>
            <a:endParaRPr lang="sr-Latn-BA" sz="24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BAC5DCA-FB57-4166-913C-235F2F3E19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12" b="26424"/>
          <a:stretch/>
        </p:blipFill>
        <p:spPr>
          <a:xfrm rot="5400000">
            <a:off x="2999880" y="-220338"/>
            <a:ext cx="5811241" cy="6781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136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191603A6-D231-469C-958C-2CA097958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113538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Република Српска има близу 1 200 000 становника. </a:t>
            </a:r>
          </a:p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РС најбројнији су Срби, затим Бошњаци, а најмалобројнији су Хрвати. </a:t>
            </a:r>
          </a:p>
          <a:p>
            <a:endParaRPr lang="sr-Cyrl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Федерацији БиХ живи око 2 000 000 становника. Најбројнији су Бошњаци, потом Хрвати, док је најмањи број Срба.  </a:t>
            </a:r>
          </a:p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Дистрикт Брчко има око 80 000 становника. </a:t>
            </a:r>
          </a:p>
          <a:p>
            <a:endParaRPr lang="sr-Cyrl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 становници БиХ и њених ентитета, без обзира на националност и припадност, имају иста права и обавезе.</a:t>
            </a:r>
          </a:p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Припадници народа имају право да говоре својим језиком.</a:t>
            </a:r>
            <a:endParaRPr lang="sr-Latn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01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3">
            <a:extLst>
              <a:ext uri="{FF2B5EF4-FFF2-40B4-BE49-F238E27FC236}">
                <a16:creationId xmlns:a16="http://schemas.microsoft.com/office/drawing/2014/main" id="{36A51912-E935-4A4E-9A39-820BE1E2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830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BA" altLang="en-US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</a:t>
            </a:r>
            <a:r>
              <a:rPr lang="en-US" altLang="en-US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altLang="en-US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САМОСТАЛАН</a:t>
            </a:r>
            <a:r>
              <a:rPr lang="en-US" altLang="en-US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altLang="en-US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</a:t>
            </a:r>
            <a:endParaRPr lang="en-US" altLang="en-US" sz="4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191603A6-D231-469C-958C-2CA097958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209800"/>
            <a:ext cx="11041966" cy="233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14350" indent="-514350" defTabSz="121917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sr-Cyrl-BA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народи живе у Босни и Херцеговини?</a:t>
            </a:r>
          </a:p>
          <a:p>
            <a:pPr marL="514350" indent="-514350" defTabSz="121917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0" lang="sr-Cyrl-BA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становника има  Босна и Херцеговина?</a:t>
            </a:r>
          </a:p>
          <a:p>
            <a:pPr marL="514350" indent="-514350" defTabSz="121917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sr-Cyrl-BA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Која су подручја најгушће насељена у Босни и Херцеговини?</a:t>
            </a:r>
            <a:endParaRPr kumimoji="0" lang="sr-Cyrl-BA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defTabSz="121917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kumimoji="0" lang="sr-Latn-R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41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Osnova</Template>
  <TotalTime>0</TotalTime>
  <Words>264</Words>
  <Application>Microsoft Office PowerPoint</Application>
  <PresentationFormat>Široki ekran</PresentationFormat>
  <Paragraphs>23</Paragraphs>
  <Slides>6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1_Office Theme</vt:lpstr>
      <vt:lpstr>PowerPoint prezentacija</vt:lpstr>
      <vt:lpstr>PowerPoint prezentacija</vt:lpstr>
      <vt:lpstr>PowerPoint prezentacija</vt:lpstr>
      <vt:lpstr>Густина насељености према попису из 1991.године   1: 3 000 000</vt:lpstr>
      <vt:lpstr>PowerPoint prezentacija</vt:lpstr>
      <vt:lpstr>PowerPoint prezentacija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Dragana Brkić</cp:lastModifiedBy>
  <cp:revision>35</cp:revision>
  <dcterms:created xsi:type="dcterms:W3CDTF">2020-11-03T18:38:58Z</dcterms:created>
  <dcterms:modified xsi:type="dcterms:W3CDTF">2020-11-04T23:58:59Z</dcterms:modified>
</cp:coreProperties>
</file>