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6565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4747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9875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5764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1513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52524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8667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65973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2165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189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5269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71FB-5EEC-414D-9979-CE5B2A44935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C7A0-CA42-4AD0-B390-0BC1CDC7F70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5620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1292" y="2455817"/>
            <a:ext cx="4226670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Cyrl-BA" sz="5400" dirty="0" smtClean="0">
                <a:solidFill>
                  <a:srgbClr val="FFFF00"/>
                </a:solidFill>
              </a:rPr>
              <a:t>БРОЈ ОСАМ  8</a:t>
            </a:r>
            <a:endParaRPr lang="sr-Cyrl-BA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uilding Drawing Cartoon Architecture, Cartoon city building transparent  background PNG clipart | Hi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24" y="1058091"/>
            <a:ext cx="5455353" cy="217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uilding Drawing Cartoon Architecture, Cartoon city building transparent  background PNG clipart | Hi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977" y="1058091"/>
            <a:ext cx="5455353" cy="217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rtoon_flowers_st5  http://magnoliainspiration.typepad.com/my_weblog/page/5/ | Cartoon flowers,  Flower drawing, Drawing less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416" y="4061276"/>
            <a:ext cx="1905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artoon_flowers_st5  http://magnoliainspiration.typepad.com/my_weblog/page/5/ | Cartoon flowers,  Flower drawing, Drawing less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416" y="4061277"/>
            <a:ext cx="1905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artoon_flowers_st5  http://magnoliainspiration.typepad.com/my_weblog/page/5/ | Cartoon flowers,  Flower drawing, Drawing less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416" y="4061278"/>
            <a:ext cx="1905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artoon_flowers_st5  http://magnoliainspiration.typepad.com/my_weblog/page/5/ | Cartoon flowers,  Flower drawing, Drawing less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416" y="4061278"/>
            <a:ext cx="1905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2148" y="512504"/>
            <a:ext cx="10495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600" dirty="0" smtClean="0">
                <a:solidFill>
                  <a:srgbClr val="FFFF00"/>
                </a:solidFill>
              </a:rPr>
              <a:t>1.         2.           3.          4.          5.        6.           7.           8.</a:t>
            </a:r>
            <a:endParaRPr lang="sr-Cyrl-BA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2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2614" y="825025"/>
            <a:ext cx="213391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BA" sz="30000" b="1" dirty="0" smtClean="0">
                <a:ln/>
                <a:solidFill>
                  <a:schemeClr val="accent4"/>
                </a:solidFill>
              </a:rPr>
              <a:t>8</a:t>
            </a:r>
            <a:endParaRPr lang="en-US" sz="30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5133703" y="1089458"/>
            <a:ext cx="5029200" cy="4762702"/>
          </a:xfrm>
          <a:prstGeom prst="ellipse">
            <a:avLst/>
          </a:prstGeom>
          <a:solidFill>
            <a:srgbClr val="0033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Cube 5"/>
          <p:cNvSpPr/>
          <p:nvPr/>
        </p:nvSpPr>
        <p:spPr>
          <a:xfrm>
            <a:off x="6309360" y="2129246"/>
            <a:ext cx="613954" cy="61395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Cube 6"/>
          <p:cNvSpPr/>
          <p:nvPr/>
        </p:nvSpPr>
        <p:spPr>
          <a:xfrm>
            <a:off x="5697583" y="3013166"/>
            <a:ext cx="613954" cy="613954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Cube 7"/>
          <p:cNvSpPr/>
          <p:nvPr/>
        </p:nvSpPr>
        <p:spPr>
          <a:xfrm>
            <a:off x="7485017" y="1631162"/>
            <a:ext cx="613954" cy="613954"/>
          </a:xfrm>
          <a:prstGeom prst="cub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Cube 8"/>
          <p:cNvSpPr/>
          <p:nvPr/>
        </p:nvSpPr>
        <p:spPr>
          <a:xfrm>
            <a:off x="7667897" y="3179515"/>
            <a:ext cx="613954" cy="61395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Cube 9"/>
          <p:cNvSpPr/>
          <p:nvPr/>
        </p:nvSpPr>
        <p:spPr>
          <a:xfrm>
            <a:off x="8730342" y="2399212"/>
            <a:ext cx="613954" cy="613954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1" name="Cube 10"/>
          <p:cNvSpPr/>
          <p:nvPr/>
        </p:nvSpPr>
        <p:spPr>
          <a:xfrm>
            <a:off x="6372497" y="4219303"/>
            <a:ext cx="613954" cy="613954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2" name="Cube 11"/>
          <p:cNvSpPr/>
          <p:nvPr/>
        </p:nvSpPr>
        <p:spPr>
          <a:xfrm>
            <a:off x="7667897" y="4712628"/>
            <a:ext cx="613954" cy="61395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3" name="Cube 12"/>
          <p:cNvSpPr/>
          <p:nvPr/>
        </p:nvSpPr>
        <p:spPr>
          <a:xfrm>
            <a:off x="8982891" y="3622766"/>
            <a:ext cx="613954" cy="613954"/>
          </a:xfrm>
          <a:prstGeom prst="cub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789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0526" y="1476103"/>
            <a:ext cx="1371600" cy="118872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" name="Rectangle 4"/>
          <p:cNvSpPr/>
          <p:nvPr/>
        </p:nvSpPr>
        <p:spPr>
          <a:xfrm>
            <a:off x="2460173" y="1476103"/>
            <a:ext cx="1371600" cy="118872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7132320" y="4238897"/>
            <a:ext cx="1371600" cy="118872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Rectangle 6"/>
          <p:cNvSpPr/>
          <p:nvPr/>
        </p:nvSpPr>
        <p:spPr>
          <a:xfrm>
            <a:off x="7132320" y="1476103"/>
            <a:ext cx="1371600" cy="118872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Rectangle 7"/>
          <p:cNvSpPr/>
          <p:nvPr/>
        </p:nvSpPr>
        <p:spPr>
          <a:xfrm>
            <a:off x="940526" y="4140926"/>
            <a:ext cx="1371600" cy="118872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1" name="Rectangle 10"/>
          <p:cNvSpPr/>
          <p:nvPr/>
        </p:nvSpPr>
        <p:spPr>
          <a:xfrm>
            <a:off x="8621486" y="4238897"/>
            <a:ext cx="1371600" cy="118872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2" name="Rectangle 11"/>
          <p:cNvSpPr/>
          <p:nvPr/>
        </p:nvSpPr>
        <p:spPr>
          <a:xfrm>
            <a:off x="8651966" y="1476103"/>
            <a:ext cx="1371600" cy="118872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3" name="Rectangle 12"/>
          <p:cNvSpPr/>
          <p:nvPr/>
        </p:nvSpPr>
        <p:spPr>
          <a:xfrm>
            <a:off x="2429692" y="4140926"/>
            <a:ext cx="1371600" cy="118872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Oval 13"/>
          <p:cNvSpPr/>
          <p:nvPr/>
        </p:nvSpPr>
        <p:spPr>
          <a:xfrm>
            <a:off x="3282044" y="2220684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5" name="Oval 14"/>
          <p:cNvSpPr/>
          <p:nvPr/>
        </p:nvSpPr>
        <p:spPr>
          <a:xfrm>
            <a:off x="2749731" y="2220685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6" name="Oval 15"/>
          <p:cNvSpPr/>
          <p:nvPr/>
        </p:nvSpPr>
        <p:spPr>
          <a:xfrm>
            <a:off x="1716672" y="2220685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Oval 16"/>
          <p:cNvSpPr/>
          <p:nvPr/>
        </p:nvSpPr>
        <p:spPr>
          <a:xfrm>
            <a:off x="1095100" y="2220686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Oval 17"/>
          <p:cNvSpPr/>
          <p:nvPr/>
        </p:nvSpPr>
        <p:spPr>
          <a:xfrm>
            <a:off x="1716672" y="1632856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9" name="Oval 18"/>
          <p:cNvSpPr/>
          <p:nvPr/>
        </p:nvSpPr>
        <p:spPr>
          <a:xfrm>
            <a:off x="1095101" y="1632857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Oval 19"/>
          <p:cNvSpPr/>
          <p:nvPr/>
        </p:nvSpPr>
        <p:spPr>
          <a:xfrm>
            <a:off x="3282045" y="1632857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Oval 20"/>
          <p:cNvSpPr/>
          <p:nvPr/>
        </p:nvSpPr>
        <p:spPr>
          <a:xfrm>
            <a:off x="2749731" y="1632857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2" name="Oval 21"/>
          <p:cNvSpPr/>
          <p:nvPr/>
        </p:nvSpPr>
        <p:spPr>
          <a:xfrm>
            <a:off x="7961811" y="1626325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Oval 22"/>
          <p:cNvSpPr/>
          <p:nvPr/>
        </p:nvSpPr>
        <p:spPr>
          <a:xfrm>
            <a:off x="7356563" y="1632855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Oval 23"/>
          <p:cNvSpPr/>
          <p:nvPr/>
        </p:nvSpPr>
        <p:spPr>
          <a:xfrm>
            <a:off x="7674428" y="1926771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5" name="Oval 24"/>
          <p:cNvSpPr/>
          <p:nvPr/>
        </p:nvSpPr>
        <p:spPr>
          <a:xfrm>
            <a:off x="3256991" y="4598123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6" name="Oval 25"/>
          <p:cNvSpPr/>
          <p:nvPr/>
        </p:nvSpPr>
        <p:spPr>
          <a:xfrm>
            <a:off x="2658297" y="4571998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Oval 26"/>
          <p:cNvSpPr/>
          <p:nvPr/>
        </p:nvSpPr>
        <p:spPr>
          <a:xfrm>
            <a:off x="1913687" y="4833255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Oval 27"/>
          <p:cNvSpPr/>
          <p:nvPr/>
        </p:nvSpPr>
        <p:spPr>
          <a:xfrm>
            <a:off x="1449966" y="4833256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9" name="Oval 28"/>
          <p:cNvSpPr/>
          <p:nvPr/>
        </p:nvSpPr>
        <p:spPr>
          <a:xfrm>
            <a:off x="1045017" y="4833257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Oval 29"/>
          <p:cNvSpPr/>
          <p:nvPr/>
        </p:nvSpPr>
        <p:spPr>
          <a:xfrm>
            <a:off x="1876683" y="4336866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Oval 30"/>
          <p:cNvSpPr/>
          <p:nvPr/>
        </p:nvSpPr>
        <p:spPr>
          <a:xfrm>
            <a:off x="1460850" y="4336867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2" name="Oval 31"/>
          <p:cNvSpPr/>
          <p:nvPr/>
        </p:nvSpPr>
        <p:spPr>
          <a:xfrm>
            <a:off x="1045017" y="4336868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3" name="Oval 32"/>
          <p:cNvSpPr/>
          <p:nvPr/>
        </p:nvSpPr>
        <p:spPr>
          <a:xfrm>
            <a:off x="7617818" y="4989997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4" name="Oval 33"/>
          <p:cNvSpPr/>
          <p:nvPr/>
        </p:nvSpPr>
        <p:spPr>
          <a:xfrm>
            <a:off x="7212869" y="4989997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5" name="Oval 34"/>
          <p:cNvSpPr/>
          <p:nvPr/>
        </p:nvSpPr>
        <p:spPr>
          <a:xfrm>
            <a:off x="7219401" y="4343394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6" name="Oval 35"/>
          <p:cNvSpPr/>
          <p:nvPr/>
        </p:nvSpPr>
        <p:spPr>
          <a:xfrm>
            <a:off x="8085908" y="4362986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7" name="Oval 36"/>
          <p:cNvSpPr/>
          <p:nvPr/>
        </p:nvSpPr>
        <p:spPr>
          <a:xfrm>
            <a:off x="7654832" y="4349926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8" name="Oval 37"/>
          <p:cNvSpPr/>
          <p:nvPr/>
        </p:nvSpPr>
        <p:spPr>
          <a:xfrm>
            <a:off x="7212869" y="4666695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9" name="Oval 38"/>
          <p:cNvSpPr/>
          <p:nvPr/>
        </p:nvSpPr>
        <p:spPr>
          <a:xfrm>
            <a:off x="9477102" y="2220684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0" name="Oval 39"/>
          <p:cNvSpPr/>
          <p:nvPr/>
        </p:nvSpPr>
        <p:spPr>
          <a:xfrm>
            <a:off x="9189719" y="1943099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1" name="Oval 40"/>
          <p:cNvSpPr/>
          <p:nvPr/>
        </p:nvSpPr>
        <p:spPr>
          <a:xfrm>
            <a:off x="8830493" y="1637209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2" name="Oval 41"/>
          <p:cNvSpPr/>
          <p:nvPr/>
        </p:nvSpPr>
        <p:spPr>
          <a:xfrm>
            <a:off x="7356562" y="2197825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3" name="Oval 42"/>
          <p:cNvSpPr/>
          <p:nvPr/>
        </p:nvSpPr>
        <p:spPr>
          <a:xfrm>
            <a:off x="7961811" y="2188028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4" name="Oval 43"/>
          <p:cNvSpPr/>
          <p:nvPr/>
        </p:nvSpPr>
        <p:spPr>
          <a:xfrm>
            <a:off x="9117876" y="4735286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5" name="Oval 44"/>
          <p:cNvSpPr/>
          <p:nvPr/>
        </p:nvSpPr>
        <p:spPr>
          <a:xfrm>
            <a:off x="8063041" y="4989994"/>
            <a:ext cx="287383" cy="2612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6" name="TextBox 45"/>
          <p:cNvSpPr txBox="1"/>
          <p:nvPr/>
        </p:nvSpPr>
        <p:spPr>
          <a:xfrm>
            <a:off x="1523389" y="2873826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600" b="1" dirty="0" smtClean="0">
                <a:solidFill>
                  <a:schemeClr val="bg1"/>
                </a:solidFill>
              </a:rPr>
              <a:t>4 + 4 = 8</a:t>
            </a:r>
            <a:endParaRPr lang="sr-Cyrl-BA" sz="36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13156" y="2873826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600" b="1" dirty="0" smtClean="0">
                <a:solidFill>
                  <a:schemeClr val="bg1"/>
                </a:solidFill>
              </a:rPr>
              <a:t>5 + 3 = 8</a:t>
            </a:r>
            <a:endParaRPr lang="sr-Cyrl-BA" sz="36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3389" y="5607018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600" b="1" dirty="0" smtClean="0">
                <a:solidFill>
                  <a:schemeClr val="bg1"/>
                </a:solidFill>
              </a:rPr>
              <a:t>6 + 2 = 8</a:t>
            </a:r>
            <a:endParaRPr lang="sr-Cyrl-BA" sz="36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13762" y="5709960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600" b="1" dirty="0" smtClean="0">
                <a:solidFill>
                  <a:schemeClr val="bg1"/>
                </a:solidFill>
              </a:rPr>
              <a:t>7 + 1 = 8</a:t>
            </a:r>
            <a:endParaRPr lang="sr-Cyrl-B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459374" y="945510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1809203" y="945510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3143793" y="945511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4489267" y="945512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5843450" y="945513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7193279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8447314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9740537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05172" y="3944983"/>
            <a:ext cx="32175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9600" dirty="0" smtClean="0">
                <a:solidFill>
                  <a:schemeClr val="bg1"/>
                </a:solidFill>
              </a:rPr>
              <a:t>8 – 1=</a:t>
            </a:r>
            <a:endParaRPr lang="sr-Cyrl-BA" sz="9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3827" y="3944983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9600" dirty="0" smtClean="0">
                <a:solidFill>
                  <a:srgbClr val="FFFF00"/>
                </a:solidFill>
              </a:rPr>
              <a:t>7</a:t>
            </a:r>
            <a:endParaRPr lang="sr-Cyrl-BA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2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459374" y="945510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1809203" y="945510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3143793" y="945511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4489267" y="945512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5843450" y="945513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7193279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8447314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9740537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05172" y="3944983"/>
            <a:ext cx="32175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9600" dirty="0" smtClean="0">
                <a:solidFill>
                  <a:schemeClr val="bg1"/>
                </a:solidFill>
              </a:rPr>
              <a:t>8 – 2=</a:t>
            </a:r>
            <a:endParaRPr lang="sr-Cyrl-BA" sz="9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3827" y="3944983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9600" dirty="0">
                <a:solidFill>
                  <a:srgbClr val="FFFF00"/>
                </a:solidFill>
              </a:rPr>
              <a:t>6</a:t>
            </a:r>
            <a:endParaRPr lang="sr-Cyrl-BA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9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459374" y="945510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1809203" y="945510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3143793" y="945511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4489267" y="945512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5843450" y="945513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7193279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8447314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abbits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3" r="17391" b="5394"/>
          <a:stretch/>
        </p:blipFill>
        <p:spPr bwMode="auto">
          <a:xfrm>
            <a:off x="9740537" y="945514"/>
            <a:ext cx="1358538" cy="235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05172" y="3944983"/>
            <a:ext cx="32175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9600" dirty="0" smtClean="0">
                <a:solidFill>
                  <a:schemeClr val="bg1"/>
                </a:solidFill>
              </a:rPr>
              <a:t>8 – 3=</a:t>
            </a:r>
            <a:endParaRPr lang="sr-Cyrl-BA" sz="9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3827" y="3944983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9600" dirty="0" smtClean="0">
                <a:solidFill>
                  <a:srgbClr val="FFFF00"/>
                </a:solidFill>
              </a:rPr>
              <a:t>5</a:t>
            </a:r>
            <a:endParaRPr lang="sr-Cyrl-BA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3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509" y="901012"/>
            <a:ext cx="53573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На дрвету је било 8 птица.</a:t>
            </a:r>
            <a:endParaRPr lang="sr-Latn-BA" sz="3600" dirty="0" smtClean="0">
              <a:solidFill>
                <a:schemeClr val="bg1"/>
              </a:solidFill>
            </a:endParaRPr>
          </a:p>
          <a:p>
            <a:r>
              <a:rPr lang="sr-Cyrl-BA" sz="3600" dirty="0" smtClean="0">
                <a:solidFill>
                  <a:schemeClr val="bg1"/>
                </a:solidFill>
              </a:rPr>
              <a:t>Одлетјеле су 4 птице. </a:t>
            </a:r>
          </a:p>
          <a:p>
            <a:r>
              <a:rPr lang="sr-Cyrl-BA" sz="3600" dirty="0">
                <a:solidFill>
                  <a:schemeClr val="bg1"/>
                </a:solidFill>
              </a:rPr>
              <a:t>К</a:t>
            </a:r>
            <a:r>
              <a:rPr lang="sr-Cyrl-BA" sz="3600" dirty="0" smtClean="0">
                <a:solidFill>
                  <a:schemeClr val="bg1"/>
                </a:solidFill>
              </a:rPr>
              <a:t>олико птица је остало 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на дрвету?</a:t>
            </a:r>
            <a:endParaRPr lang="sr-Cyrl-BA" sz="3600" dirty="0">
              <a:solidFill>
                <a:schemeClr val="bg1"/>
              </a:solidFill>
            </a:endParaRPr>
          </a:p>
        </p:txBody>
      </p:sp>
      <p:pic>
        <p:nvPicPr>
          <p:cNvPr id="3074" name="Picture 2" descr="Premium Vector | Cartoon happy birds collection 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03" y="474849"/>
            <a:ext cx="5614199" cy="567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68343" y="4075611"/>
            <a:ext cx="2090057" cy="1724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7759337" y="474849"/>
            <a:ext cx="3902965" cy="3600762"/>
          </a:xfrm>
          <a:prstGeom prst="rect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TextBox 8"/>
          <p:cNvSpPr txBox="1"/>
          <p:nvPr/>
        </p:nvSpPr>
        <p:spPr>
          <a:xfrm>
            <a:off x="1397726" y="3752445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b="1" dirty="0" smtClean="0">
                <a:solidFill>
                  <a:srgbClr val="FFFF00"/>
                </a:solidFill>
              </a:rPr>
              <a:t>8 – 4 = 4</a:t>
            </a:r>
            <a:endParaRPr lang="sr-Cyrl-BA" sz="36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178" y="4937760"/>
            <a:ext cx="5755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На дрвету су остале </a:t>
            </a:r>
            <a:r>
              <a:rPr lang="sr-Cyrl-BA" sz="3600" b="1" dirty="0" smtClean="0">
                <a:solidFill>
                  <a:srgbClr val="FFFF00"/>
                </a:solidFill>
              </a:rPr>
              <a:t>4</a:t>
            </a:r>
            <a:r>
              <a:rPr lang="sr-Cyrl-BA" sz="3600" dirty="0" smtClean="0">
                <a:solidFill>
                  <a:schemeClr val="bg1"/>
                </a:solidFill>
              </a:rPr>
              <a:t> птице.</a:t>
            </a:r>
            <a:endParaRPr lang="sr-Cyrl-B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6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7662" y="306523"/>
            <a:ext cx="8644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u="sng" dirty="0" smtClean="0">
                <a:solidFill>
                  <a:schemeClr val="bg1"/>
                </a:solidFill>
              </a:rPr>
              <a:t>Задатак за самосталан рад: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Нацртај кућу, а затим попуни празна поља: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383972" y="1724843"/>
            <a:ext cx="171123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b="1" dirty="0" smtClean="0">
                <a:solidFill>
                  <a:schemeClr val="tx1"/>
                </a:solidFill>
              </a:rPr>
              <a:t>8</a:t>
            </a:r>
            <a:endParaRPr lang="sr-Cyrl-BA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4377" y="2671355"/>
            <a:ext cx="875212" cy="5225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" name="Rectangle 6"/>
          <p:cNvSpPr/>
          <p:nvPr/>
        </p:nvSpPr>
        <p:spPr>
          <a:xfrm>
            <a:off x="3258821" y="2671355"/>
            <a:ext cx="875212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tx1"/>
                </a:solidFill>
              </a:rPr>
              <a:t>1</a:t>
            </a:r>
            <a:endParaRPr lang="sr-Cyrl-BA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4377" y="3217815"/>
            <a:ext cx="875212" cy="52251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tx1"/>
                </a:solidFill>
              </a:rPr>
              <a:t>6</a:t>
            </a:r>
            <a:endParaRPr lang="sr-Cyrl-BA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8053" y="4900749"/>
            <a:ext cx="875212" cy="5225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Rectangle 9"/>
          <p:cNvSpPr/>
          <p:nvPr/>
        </p:nvSpPr>
        <p:spPr>
          <a:xfrm>
            <a:off x="2364377" y="6031774"/>
            <a:ext cx="875212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tx1"/>
                </a:solidFill>
              </a:rPr>
              <a:t>3</a:t>
            </a:r>
            <a:endParaRPr lang="sr-Cyrl-BA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76714" y="5471335"/>
            <a:ext cx="875212" cy="5225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2" name="Rectangle 11"/>
          <p:cNvSpPr/>
          <p:nvPr/>
        </p:nvSpPr>
        <p:spPr>
          <a:xfrm>
            <a:off x="2376714" y="4907820"/>
            <a:ext cx="875212" cy="5225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tx1"/>
                </a:solidFill>
              </a:rPr>
              <a:t>1</a:t>
            </a:r>
            <a:endParaRPr lang="sr-Cyrl-BA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58821" y="3225981"/>
            <a:ext cx="875212" cy="5225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3278053" y="6007993"/>
            <a:ext cx="875212" cy="52251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5" name="Rectangle 14"/>
          <p:cNvSpPr/>
          <p:nvPr/>
        </p:nvSpPr>
        <p:spPr>
          <a:xfrm>
            <a:off x="3278053" y="5446479"/>
            <a:ext cx="875212" cy="52251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tx1"/>
                </a:solidFill>
              </a:rPr>
              <a:t>2</a:t>
            </a:r>
            <a:endParaRPr lang="sr-Cyrl-BA" sz="3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8053" y="4340678"/>
            <a:ext cx="875212" cy="522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tx1"/>
                </a:solidFill>
              </a:rPr>
              <a:t>4</a:t>
            </a:r>
            <a:endParaRPr lang="sr-Cyrl-BA" sz="3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76714" y="4340678"/>
            <a:ext cx="875212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Rectangle 17"/>
          <p:cNvSpPr/>
          <p:nvPr/>
        </p:nvSpPr>
        <p:spPr>
          <a:xfrm>
            <a:off x="3278053" y="3780607"/>
            <a:ext cx="875212" cy="5225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tx1"/>
                </a:solidFill>
              </a:rPr>
              <a:t>5</a:t>
            </a:r>
            <a:endParaRPr lang="sr-Cyrl-BA" sz="3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64377" y="3784957"/>
            <a:ext cx="875212" cy="5225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73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109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16</cp:revision>
  <dcterms:created xsi:type="dcterms:W3CDTF">2020-11-05T19:18:43Z</dcterms:created>
  <dcterms:modified xsi:type="dcterms:W3CDTF">2020-11-05T21:22:59Z</dcterms:modified>
</cp:coreProperties>
</file>