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A13B-1F56-438E-8EFE-23CA6979A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DC113-2880-46E8-B441-371A40A65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CCE38-D0C4-4648-A336-2A0AA46DA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8E90-C5D6-4525-AC0D-34FE7FA2ADBF}" type="datetimeFigureOut">
              <a:rPr lang="sr-Latn-RS" smtClean="0"/>
              <a:pPr/>
              <a:t>22.11.2020.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B32DA-01D9-4873-9B71-EDE26FC5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7DF36-9B23-401C-8E3F-860522B2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4F8E-7DCD-45C6-B1C0-5F7A7214EC9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620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4FAB-1F05-4114-BE3E-E9B63281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47D3E-D6E9-4CCE-AAF9-4455E44EA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F8514-4115-48EA-9A15-4521DAB1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8E90-C5D6-4525-AC0D-34FE7FA2ADBF}" type="datetimeFigureOut">
              <a:rPr lang="sr-Latn-RS" smtClean="0"/>
              <a:pPr/>
              <a:t>22.11.2020.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DB76B-05E9-444F-A7DD-92FB189C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B0EE-C3E9-4CF7-BC9B-887B1ADC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4F8E-7DCD-45C6-B1C0-5F7A7214EC9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0496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146B3B-E868-48DD-B36F-9B63436B3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0A632-CAB4-494B-B4B1-173515147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E545D-479E-4E9F-832C-A6439251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8E90-C5D6-4525-AC0D-34FE7FA2ADBF}" type="datetimeFigureOut">
              <a:rPr lang="sr-Latn-RS" smtClean="0"/>
              <a:pPr/>
              <a:t>22.11.2020.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09693-4B9E-40D9-B7DA-BE2CE073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C7F3E-8472-4AF8-8B1E-9FBDA6C6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4F8E-7DCD-45C6-B1C0-5F7A7214EC9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480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EC4C-3F9F-4676-8D71-AED979AE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F33F0-1E5B-41DB-A57E-40B161259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8F468-441F-429F-87F7-8BB704E2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8E90-C5D6-4525-AC0D-34FE7FA2ADBF}" type="datetimeFigureOut">
              <a:rPr lang="sr-Latn-RS" smtClean="0"/>
              <a:pPr/>
              <a:t>22.11.2020.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6BAF1-86E1-4E7D-80CB-A4B202FD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27F2-B86F-4AA5-9D61-D4487373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4F8E-7DCD-45C6-B1C0-5F7A7214EC9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4623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AEC52-AFCC-49ED-9A32-42D6F9B0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40915-FDCB-463E-A24C-B189ADE9C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406B8-608C-4B30-8943-302D5B86B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8E90-C5D6-4525-AC0D-34FE7FA2ADBF}" type="datetimeFigureOut">
              <a:rPr lang="sr-Latn-RS" smtClean="0"/>
              <a:pPr/>
              <a:t>22.11.2020.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49B75-B003-4CEA-827D-409E4F82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137D-F829-4502-B96D-D02167AE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4F8E-7DCD-45C6-B1C0-5F7A7214EC9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7295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7185-D0C3-4839-A9D9-64719078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1FEE6-23A5-4B79-B09E-FF6CF2608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734AD-957F-4B7E-934E-5A113B46E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F8C95-ED07-4DF1-9ECF-CFFA1EC4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8E90-C5D6-4525-AC0D-34FE7FA2ADBF}" type="datetimeFigureOut">
              <a:rPr lang="sr-Latn-RS" smtClean="0"/>
              <a:pPr/>
              <a:t>22.11.2020.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E41E2-94F8-41A0-B170-6002EE1D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51EDC-6EC1-4A4D-BFA6-FC9BDEB5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4F8E-7DCD-45C6-B1C0-5F7A7214EC9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117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EA08-F7A4-45EC-80A0-C9CBB26B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F42D5-6EB0-4576-88C0-67F8E9A94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9F92-1E0E-4A7F-93EC-843348637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F3E0D-D889-4AB6-81AF-5E7902684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E6735-6142-4C81-954B-BA25DD99E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DBCB2-605D-4883-8B7C-CE767DF1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8E90-C5D6-4525-AC0D-34FE7FA2ADBF}" type="datetimeFigureOut">
              <a:rPr lang="sr-Latn-RS" smtClean="0"/>
              <a:pPr/>
              <a:t>22.11.2020.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79209-4164-49EA-8717-6BE81E0C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5EAF3-C61F-4026-96DC-0E9E0BE0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4F8E-7DCD-45C6-B1C0-5F7A7214EC9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186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64BA-F809-4F4C-A1C2-DEF42406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7CAD5-6B0F-4DDC-B76B-5EDD518D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8E90-C5D6-4525-AC0D-34FE7FA2ADBF}" type="datetimeFigureOut">
              <a:rPr lang="sr-Latn-RS" smtClean="0"/>
              <a:pPr/>
              <a:t>22.11.2020.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797F9-E599-4A87-BAED-37818D5D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A77CF-4EF1-46B1-9DA9-91EBCF65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4F8E-7DCD-45C6-B1C0-5F7A7214EC9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9714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DC03CA-FD0B-4BEF-A97B-F77869F9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8E90-C5D6-4525-AC0D-34FE7FA2ADBF}" type="datetimeFigureOut">
              <a:rPr lang="sr-Latn-RS" smtClean="0"/>
              <a:pPr/>
              <a:t>22.11.2020.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E643AF-B1BA-49DE-92A4-FA72172D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03377-2A23-47DA-87D1-38037CB7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4F8E-7DCD-45C6-B1C0-5F7A7214EC9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3716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9D98-42CF-4D33-AE48-02149493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3E17F-4C26-468B-A8EB-033E0C74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51186-FF59-4AD9-B697-F96F85FC4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8A258-9488-4838-B192-D2D02246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8E90-C5D6-4525-AC0D-34FE7FA2ADBF}" type="datetimeFigureOut">
              <a:rPr lang="sr-Latn-RS" smtClean="0"/>
              <a:pPr/>
              <a:t>22.11.2020.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53816-7724-4C78-BBD5-A410814F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CFBD0-1EAF-44EB-9F16-57EACA79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4F8E-7DCD-45C6-B1C0-5F7A7214EC9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004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9D3B-5806-4B57-9E02-A4EBA097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7C0F0-0D8A-4D11-AB40-302E79D82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E2A66-F04E-464B-B52B-6746719AC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00984-9175-4417-8247-A410643D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8E90-C5D6-4525-AC0D-34FE7FA2ADBF}" type="datetimeFigureOut">
              <a:rPr lang="sr-Latn-RS" smtClean="0"/>
              <a:pPr/>
              <a:t>22.11.2020.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7FA43-5AEE-4CA9-8D33-177EE246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A8DBB-5420-4A34-9D2B-302D93DC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4F8E-7DCD-45C6-B1C0-5F7A7214EC9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496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08525D-8094-4D2E-9EFF-4C0E6294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659E8-1733-4542-8700-D3FCC90D2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5981C-9CAC-4579-BA0E-DF9D31E84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8E90-C5D6-4525-AC0D-34FE7FA2ADBF}" type="datetimeFigureOut">
              <a:rPr lang="sr-Latn-RS" smtClean="0"/>
              <a:pPr/>
              <a:t>22.11.2020.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BBD62-C8CB-4B36-9DBC-B3FCF2EF4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74094-6523-4FCD-BDE5-9F647EE64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4F8E-7DCD-45C6-B1C0-5F7A7214EC9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06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094694-6049-4656-B54A-3ACB21B3E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5F1EDC-26B5-41BC-B989-AFECC84F2D0C}"/>
              </a:ext>
            </a:extLst>
          </p:cNvPr>
          <p:cNvSpPr txBox="1"/>
          <p:nvPr/>
        </p:nvSpPr>
        <p:spPr>
          <a:xfrm>
            <a:off x="3428999" y="1359568"/>
            <a:ext cx="566667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Cyrl-BA" sz="4500" dirty="0">
              <a:solidFill>
                <a:schemeClr val="bg1"/>
              </a:solidFill>
            </a:endParaRPr>
          </a:p>
          <a:p>
            <a:r>
              <a:rPr lang="bs-Cyrl-BA" sz="4500" dirty="0">
                <a:solidFill>
                  <a:schemeClr val="bg1"/>
                </a:solidFill>
              </a:rPr>
              <a:t>ЛИЦЕ И БРОЈ ГЛАГОЛА</a:t>
            </a:r>
          </a:p>
          <a:p>
            <a:endParaRPr lang="bs-Cyrl-BA" sz="4500" dirty="0">
              <a:solidFill>
                <a:schemeClr val="bg1"/>
              </a:solidFill>
            </a:endParaRPr>
          </a:p>
          <a:p>
            <a:r>
              <a:rPr lang="bs-Cyrl-BA" sz="4500" dirty="0">
                <a:solidFill>
                  <a:schemeClr val="bg1"/>
                </a:solidFill>
              </a:rPr>
              <a:t>                    -обрада-</a:t>
            </a:r>
          </a:p>
          <a:p>
            <a:endParaRPr lang="bs-Cyrl-BA" dirty="0"/>
          </a:p>
          <a:p>
            <a:endParaRPr lang="bs-Cyrl-BA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264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C5CA66-DD60-4DBA-9BA2-365B1E18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86" y="459401"/>
            <a:ext cx="3127519" cy="3322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4A5CF3-A960-42C2-A13C-E920CADF1004}"/>
              </a:ext>
            </a:extLst>
          </p:cNvPr>
          <p:cNvSpPr txBox="1"/>
          <p:nvPr/>
        </p:nvSpPr>
        <p:spPr>
          <a:xfrm>
            <a:off x="821911" y="2918975"/>
            <a:ext cx="239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</a:rPr>
              <a:t>Марко </a:t>
            </a:r>
            <a:r>
              <a:rPr lang="sr-Cyrl-BA" sz="2400" b="1" u="sng" dirty="0">
                <a:solidFill>
                  <a:schemeClr val="bg1"/>
                </a:solidFill>
              </a:rPr>
              <a:t>црта</a:t>
            </a:r>
            <a:r>
              <a:rPr lang="sr-Cyrl-BA" sz="2400" dirty="0">
                <a:solidFill>
                  <a:schemeClr val="bg1"/>
                </a:solidFill>
              </a:rPr>
              <a:t>.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48D98-CBB8-42DB-A295-6575CD34871F}"/>
              </a:ext>
            </a:extLst>
          </p:cNvPr>
          <p:cNvSpPr txBox="1"/>
          <p:nvPr/>
        </p:nvSpPr>
        <p:spPr>
          <a:xfrm>
            <a:off x="2708922" y="2967335"/>
            <a:ext cx="15343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>
                <a:solidFill>
                  <a:schemeClr val="bg1"/>
                </a:solidFill>
              </a:rPr>
              <a:t>Р А Д Њ А</a:t>
            </a:r>
            <a:endParaRPr lang="sr-Latn-R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BBDF9-7D70-44E3-9C1A-8CAAD2AFE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679" y="1054236"/>
            <a:ext cx="3304318" cy="3145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97F891-9D81-433C-B2F9-B1D929F6D76B}"/>
              </a:ext>
            </a:extLst>
          </p:cNvPr>
          <p:cNvSpPr txBox="1"/>
          <p:nvPr/>
        </p:nvSpPr>
        <p:spPr>
          <a:xfrm>
            <a:off x="7167570" y="3429000"/>
            <a:ext cx="25717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</a:rPr>
              <a:t>Стефан </a:t>
            </a:r>
            <a:r>
              <a:rPr lang="sr-Cyrl-BA" sz="2400" b="1" u="sng" dirty="0">
                <a:solidFill>
                  <a:schemeClr val="bg1"/>
                </a:solidFill>
              </a:rPr>
              <a:t>спава</a:t>
            </a:r>
            <a:r>
              <a:rPr lang="sr-Cyrl-BA" sz="2400" dirty="0">
                <a:solidFill>
                  <a:schemeClr val="bg1"/>
                </a:solidFill>
              </a:rPr>
              <a:t>.</a:t>
            </a:r>
            <a:endParaRPr lang="sr-Latn-BA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C885C1-6276-4547-BF7B-754F3DB6F5B6}"/>
              </a:ext>
            </a:extLst>
          </p:cNvPr>
          <p:cNvSpPr txBox="1"/>
          <p:nvPr/>
        </p:nvSpPr>
        <p:spPr>
          <a:xfrm>
            <a:off x="9395838" y="3444389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>
                <a:solidFill>
                  <a:schemeClr val="bg1"/>
                </a:solidFill>
              </a:rPr>
              <a:t>С Т А Њ Е</a:t>
            </a:r>
            <a:endParaRPr lang="sr-Latn-R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2A7F6-FAB6-4A31-A35A-9B66D4A13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230" y="3906054"/>
            <a:ext cx="3304318" cy="31823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4B9243-1856-493D-B438-5A761C2AA2AC}"/>
              </a:ext>
            </a:extLst>
          </p:cNvPr>
          <p:cNvSpPr txBox="1"/>
          <p:nvPr/>
        </p:nvSpPr>
        <p:spPr>
          <a:xfrm flipH="1">
            <a:off x="3068722" y="6010750"/>
            <a:ext cx="330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</a:rPr>
              <a:t>Муње </a:t>
            </a:r>
            <a:r>
              <a:rPr lang="sr-Cyrl-BA" sz="2400" b="1" u="sng" dirty="0">
                <a:solidFill>
                  <a:schemeClr val="bg1"/>
                </a:solidFill>
              </a:rPr>
              <a:t>сијевају</a:t>
            </a:r>
            <a:r>
              <a:rPr lang="sr-Cyrl-BA" sz="2400" u="sng" dirty="0">
                <a:solidFill>
                  <a:schemeClr val="bg1"/>
                </a:solidFill>
              </a:rPr>
              <a:t> </a:t>
            </a:r>
            <a:r>
              <a:rPr lang="sr-Cyrl-BA" sz="2400" dirty="0">
                <a:solidFill>
                  <a:schemeClr val="bg1"/>
                </a:solidFill>
              </a:rPr>
              <a:t>небом</a:t>
            </a:r>
            <a:r>
              <a:rPr lang="sr-Cyrl-BA" dirty="0">
                <a:solidFill>
                  <a:schemeClr val="bg1"/>
                </a:solidFill>
              </a:rPr>
              <a:t>.</a:t>
            </a:r>
            <a:endParaRPr lang="sr-Latn-BA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78AF6-4FE5-4961-9ED9-215289A9B79D}"/>
              </a:ext>
            </a:extLst>
          </p:cNvPr>
          <p:cNvSpPr txBox="1"/>
          <p:nvPr/>
        </p:nvSpPr>
        <p:spPr>
          <a:xfrm flipH="1">
            <a:off x="6373039" y="6010749"/>
            <a:ext cx="224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</a:rPr>
              <a:t>З Б И В А Њ Е</a:t>
            </a:r>
            <a:endParaRPr lang="sr-Latn-B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5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DA6E4E-64D8-4F76-8870-602A1655D545}"/>
              </a:ext>
            </a:extLst>
          </p:cNvPr>
          <p:cNvSpPr/>
          <p:nvPr/>
        </p:nvSpPr>
        <p:spPr>
          <a:xfrm>
            <a:off x="1881158" y="428604"/>
            <a:ext cx="8358246" cy="15716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3500" dirty="0">
                <a:solidFill>
                  <a:schemeClr val="bg1"/>
                </a:solidFill>
                <a:cs typeface="Times New Roman" pitchFamily="18" charset="0"/>
              </a:rPr>
              <a:t>Глаголи су врста ријечи које означавају радњу, стање и збивање.</a:t>
            </a:r>
            <a:endParaRPr lang="sr-Latn-BA" sz="35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A4913-147C-476E-8D83-EE1F4EB3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3" y="2461952"/>
            <a:ext cx="2822693" cy="2975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36271D-2BE6-48E3-9BCF-FB6309995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43" y="2461952"/>
            <a:ext cx="2853175" cy="2932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00E309-70E2-4B65-81CC-CB186F647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605" y="4438651"/>
            <a:ext cx="294462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5B36-5723-4D83-A511-B1F6210F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5000" dirty="0">
                <a:solidFill>
                  <a:schemeClr val="bg1"/>
                </a:solidFill>
                <a:latin typeface="+mn-lt"/>
              </a:rPr>
              <a:t>                ГЛАГОЛСКА ЛИЦА</a:t>
            </a:r>
            <a:endParaRPr lang="sr-Latn-RS" sz="5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13415-CE25-4C0D-AA55-624D069E8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288770"/>
            <a:ext cx="5157787" cy="717955"/>
          </a:xfrm>
        </p:spPr>
        <p:txBody>
          <a:bodyPr>
            <a:normAutofit/>
          </a:bodyPr>
          <a:lstStyle/>
          <a:p>
            <a:pPr algn="ctr"/>
            <a:r>
              <a:rPr lang="bs-Cyrl-BA" sz="4400" b="0" dirty="0">
                <a:solidFill>
                  <a:schemeClr val="bg1"/>
                </a:solidFill>
              </a:rPr>
              <a:t>ЈЕДНИНА</a:t>
            </a:r>
            <a:endParaRPr lang="sr-Latn-RS" sz="4400" b="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C4FC8-ABF8-4927-AB32-3D7E16DE1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6762" y="3530991"/>
            <a:ext cx="4093699" cy="26586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s-Cyrl-BA" sz="4400" dirty="0">
                <a:solidFill>
                  <a:schemeClr val="bg1"/>
                </a:solidFill>
              </a:rPr>
              <a:t>ЈА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Cyrl-BA" sz="4400" dirty="0">
                <a:solidFill>
                  <a:schemeClr val="bg1"/>
                </a:solidFill>
              </a:rPr>
              <a:t>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Cyrl-BA" sz="4400" dirty="0">
                <a:solidFill>
                  <a:schemeClr val="bg1"/>
                </a:solidFill>
              </a:rPr>
              <a:t>ОН, ОНА, ОНО</a:t>
            </a:r>
            <a:endParaRPr lang="sr-Latn-RS" sz="44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4E1A0-73BB-453E-99A7-8C74C2DA6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731" y="2163054"/>
            <a:ext cx="5183188" cy="843671"/>
          </a:xfrm>
        </p:spPr>
        <p:txBody>
          <a:bodyPr>
            <a:normAutofit/>
          </a:bodyPr>
          <a:lstStyle/>
          <a:p>
            <a:pPr algn="ctr"/>
            <a:r>
              <a:rPr lang="bs-Cyrl-BA" sz="4400" b="0" dirty="0">
                <a:solidFill>
                  <a:schemeClr val="bg1"/>
                </a:solidFill>
              </a:rPr>
              <a:t>МНОЖИНА</a:t>
            </a:r>
            <a:endParaRPr lang="sr-Latn-RS" sz="4400" b="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E7488-ED95-4C33-8EE5-B1EF1EA81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27742" y="3530991"/>
            <a:ext cx="4557932" cy="26586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s-Cyrl-BA" sz="4400" dirty="0">
                <a:solidFill>
                  <a:schemeClr val="bg1"/>
                </a:solidFill>
              </a:rPr>
              <a:t>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Cyrl-BA" sz="4400" dirty="0">
                <a:solidFill>
                  <a:schemeClr val="bg1"/>
                </a:solidFill>
              </a:rPr>
              <a:t>ВИ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Cyrl-BA" sz="4400" dirty="0">
                <a:solidFill>
                  <a:schemeClr val="bg1"/>
                </a:solidFill>
              </a:rPr>
              <a:t>ОНИ, ОНЕ, ОНА</a:t>
            </a:r>
            <a:endParaRPr lang="sr-Latn-RS" sz="4400" dirty="0">
              <a:solidFill>
                <a:schemeClr val="bg1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070B62A-7E7A-41C0-B737-628E9E989E6F}"/>
              </a:ext>
            </a:extLst>
          </p:cNvPr>
          <p:cNvSpPr/>
          <p:nvPr/>
        </p:nvSpPr>
        <p:spPr>
          <a:xfrm>
            <a:off x="3181358" y="2932909"/>
            <a:ext cx="337624" cy="5980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DA3237-1FF8-48A3-8AB5-9F0137C1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406" y="2915242"/>
            <a:ext cx="371888" cy="6157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359702-E7BB-4696-86CC-C9B8FE8E2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87408">
            <a:off x="4283639" y="998630"/>
            <a:ext cx="545222" cy="15474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D61460-9272-4184-81E8-301D3C26A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63285">
            <a:off x="6262814" y="1074279"/>
            <a:ext cx="1554615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16BD4-BED0-407F-9390-5B26DABF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292" y="3768851"/>
            <a:ext cx="3359187" cy="27129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583D94-3B98-4DD3-8D0B-AF4739185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409" y="2686927"/>
            <a:ext cx="4771247" cy="1208531"/>
          </a:xfrm>
          <a:prstGeom prst="rect">
            <a:avLst/>
          </a:prstGeom>
        </p:spPr>
      </p:pic>
      <p:pic>
        <p:nvPicPr>
          <p:cNvPr id="6" name="Picture 5" descr="C:\Users\Korisnik\Desktop\Prezentacija SJ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425" y="368397"/>
            <a:ext cx="5760720" cy="4320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454161" y="0"/>
            <a:ext cx="1724025" cy="1200150"/>
          </a:xfrm>
          <a:prstGeom prst="cloudCallout">
            <a:avLst>
              <a:gd name="adj1" fmla="val -36741"/>
              <a:gd name="adj2" fmla="val 9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Latn-B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Ја читам.</a:t>
            </a:r>
            <a:endParaRPr kumimoji="0" lang="sr-Latn-C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4567213" y="4275773"/>
            <a:ext cx="2052638" cy="1281112"/>
          </a:xfrm>
          <a:prstGeom prst="cloudCallout">
            <a:avLst>
              <a:gd name="adj1" fmla="val -41213"/>
              <a:gd name="adj2" fmla="val -8868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B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Ти читаш.</a:t>
            </a:r>
            <a:endParaRPr kumimoji="0" lang="sr-Latn-C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4723" y="1404864"/>
            <a:ext cx="5317277" cy="2838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7910147" y="211015"/>
            <a:ext cx="2219325" cy="1343025"/>
          </a:xfrm>
          <a:prstGeom prst="cloudCallout">
            <a:avLst>
              <a:gd name="adj1" fmla="val -183412"/>
              <a:gd name="adj2" fmla="val 6819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BA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Ви читате.</a:t>
            </a: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911" y="1244591"/>
            <a:ext cx="3685736" cy="2595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783623" y="182733"/>
            <a:ext cx="2085975" cy="914400"/>
          </a:xfrm>
          <a:prstGeom prst="cloudCallout">
            <a:avLst>
              <a:gd name="adj1" fmla="val -74199"/>
              <a:gd name="adj2" fmla="val 9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B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Ми читамо.</a:t>
            </a:r>
            <a:endParaRPr kumimoji="0" lang="sr-Latn-C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5812" y="4185369"/>
            <a:ext cx="5760720" cy="2672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466932" y="3155559"/>
            <a:ext cx="2419350" cy="971550"/>
          </a:xfrm>
          <a:prstGeom prst="cloudCallout">
            <a:avLst>
              <a:gd name="adj1" fmla="val -80485"/>
              <a:gd name="adj2" fmla="val -14054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Они читају.</a:t>
            </a: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1E7C-CB02-43B5-B2EA-85AED5AD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>
                <a:solidFill>
                  <a:schemeClr val="bg1"/>
                </a:solidFill>
              </a:rPr>
              <a:t>1. Глагол ПЈЕВАТИ промијени кроз сва три лица једнине и множине: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7F989-0645-4059-A2F4-BE5199E73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Cyrl-BA" dirty="0">
                <a:solidFill>
                  <a:schemeClr val="bg1"/>
                </a:solidFill>
              </a:rPr>
              <a:t>ЈЕДНИНА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1A7C4-707E-4EA1-9D01-8AD7B8C041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bs-Cyrl-BA" dirty="0">
                <a:solidFill>
                  <a:schemeClr val="bg1"/>
                </a:solidFill>
              </a:rPr>
              <a:t>ја пјевам</a:t>
            </a:r>
          </a:p>
          <a:p>
            <a:pPr marL="514350" indent="-514350">
              <a:buAutoNum type="arabicPeriod"/>
            </a:pPr>
            <a:r>
              <a:rPr lang="bs-Cyrl-BA" dirty="0">
                <a:solidFill>
                  <a:schemeClr val="bg1"/>
                </a:solidFill>
              </a:rPr>
              <a:t>ти пјеваш</a:t>
            </a:r>
          </a:p>
          <a:p>
            <a:pPr marL="514350" indent="-514350">
              <a:buAutoNum type="arabicPeriod"/>
            </a:pPr>
            <a:r>
              <a:rPr lang="bs-Cyrl-BA" dirty="0">
                <a:solidFill>
                  <a:schemeClr val="bg1"/>
                </a:solidFill>
              </a:rPr>
              <a:t>он, она, оно пјева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D9552-36FC-4F85-9315-915D52458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s-Cyrl-BA" dirty="0">
                <a:solidFill>
                  <a:schemeClr val="bg1"/>
                </a:solidFill>
              </a:rPr>
              <a:t>МНОЖИНА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9D292-E11D-4C1C-B6E4-74B555D242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bs-Cyrl-BA" dirty="0">
                <a:solidFill>
                  <a:schemeClr val="bg1"/>
                </a:solidFill>
              </a:rPr>
              <a:t>ми пјевамо</a:t>
            </a:r>
          </a:p>
          <a:p>
            <a:pPr marL="514350" indent="-514350">
              <a:buAutoNum type="arabicPeriod"/>
            </a:pPr>
            <a:r>
              <a:rPr lang="bs-Cyrl-BA" dirty="0">
                <a:solidFill>
                  <a:schemeClr val="bg1"/>
                </a:solidFill>
              </a:rPr>
              <a:t>ви пјевате</a:t>
            </a:r>
          </a:p>
          <a:p>
            <a:pPr marL="514350" indent="-514350">
              <a:buAutoNum type="arabicPeriod"/>
            </a:pPr>
            <a:r>
              <a:rPr lang="bs-Cyrl-BA" dirty="0">
                <a:solidFill>
                  <a:schemeClr val="bg1"/>
                </a:solidFill>
              </a:rPr>
              <a:t>они, оне, она пјевају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587C9E-8157-4C05-883D-439B85437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725" y="4832748"/>
            <a:ext cx="2514601" cy="1781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34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A347C7-076D-4CC9-8C60-A4A792FD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81" y="1792557"/>
            <a:ext cx="8230313" cy="45723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5D0FF-B416-4F3B-853B-86F29E774247}"/>
              </a:ext>
            </a:extLst>
          </p:cNvPr>
          <p:cNvSpPr txBox="1"/>
          <p:nvPr/>
        </p:nvSpPr>
        <p:spPr>
          <a:xfrm>
            <a:off x="628078" y="2280431"/>
            <a:ext cx="72407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r-Cyrl-BA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Ја увијек  _________ на вријеме у школу.</a:t>
            </a:r>
          </a:p>
          <a:p>
            <a:pPr>
              <a:buNone/>
            </a:pPr>
            <a:r>
              <a:rPr lang="sr-Cyrl-BA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             стићи </a:t>
            </a:r>
          </a:p>
          <a:p>
            <a:pPr>
              <a:buNone/>
            </a:pPr>
            <a:endParaRPr lang="sr-Cyrl-BA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sr-Cyrl-BA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Они увијек _________ на вријеме у школу.</a:t>
            </a:r>
          </a:p>
          <a:p>
            <a:pPr>
              <a:buNone/>
            </a:pPr>
            <a:r>
              <a:rPr lang="sr-Cyrl-BA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                стићи</a:t>
            </a:r>
          </a:p>
          <a:p>
            <a:pPr>
              <a:buNone/>
            </a:pPr>
            <a:endParaRPr lang="sr-Cyrl-BA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sr-Cyrl-BA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Дјевојчица _________ у шетњу.</a:t>
            </a:r>
          </a:p>
          <a:p>
            <a:pPr>
              <a:buNone/>
            </a:pPr>
            <a:r>
              <a:rPr lang="sr-Cyrl-BA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                 отићи</a:t>
            </a:r>
          </a:p>
          <a:p>
            <a:pPr>
              <a:buNone/>
            </a:pPr>
            <a:endParaRPr lang="sr-Cyrl-BA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sr-Cyrl-BA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Ми _________ у шетњу.</a:t>
            </a:r>
          </a:p>
          <a:p>
            <a:pPr>
              <a:buNone/>
            </a:pPr>
            <a:r>
              <a:rPr lang="sr-Cyrl-BA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  отићи</a:t>
            </a:r>
            <a:endParaRPr lang="sr-Latn-BA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0767408-0D71-40E3-95CB-53D02074F19F}"/>
              </a:ext>
            </a:extLst>
          </p:cNvPr>
          <p:cNvSpPr txBox="1">
            <a:spLocks/>
          </p:cNvSpPr>
          <p:nvPr/>
        </p:nvSpPr>
        <p:spPr>
          <a:xfrm>
            <a:off x="642910" y="472839"/>
            <a:ext cx="82296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solidFill>
                  <a:schemeClr val="bg1"/>
                </a:solidFill>
                <a:cs typeface="Times New Roman" pitchFamily="18" charset="0"/>
              </a:rPr>
              <a:t>2. Допуни реченице одговарајућим обликом глагола:</a:t>
            </a:r>
            <a:endParaRPr lang="sr-Latn-BA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5677C-93B1-4C3B-88CF-7008A9E0EB64}"/>
              </a:ext>
            </a:extLst>
          </p:cNvPr>
          <p:cNvSpPr txBox="1"/>
          <p:nvPr/>
        </p:nvSpPr>
        <p:spPr>
          <a:xfrm>
            <a:off x="2092861" y="2238733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стижем</a:t>
            </a:r>
            <a:endParaRPr lang="sr-Latn-BA" sz="2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5AC65-B353-44B5-9BD6-12C7B3E4E64E}"/>
              </a:ext>
            </a:extLst>
          </p:cNvPr>
          <p:cNvSpPr txBox="1"/>
          <p:nvPr/>
        </p:nvSpPr>
        <p:spPr>
          <a:xfrm>
            <a:off x="2328818" y="3341207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стижу</a:t>
            </a:r>
            <a:endParaRPr lang="sr-Latn-BA" sz="2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CCFC3-C3EC-4F2B-9E74-697365B3D495}"/>
              </a:ext>
            </a:extLst>
          </p:cNvPr>
          <p:cNvSpPr txBox="1"/>
          <p:nvPr/>
        </p:nvSpPr>
        <p:spPr>
          <a:xfrm>
            <a:off x="2328818" y="4443681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одлази</a:t>
            </a:r>
            <a:endParaRPr lang="sr-Latn-BA" sz="2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FFEFA4-468D-40A9-B1CF-EB1169A1D656}"/>
              </a:ext>
            </a:extLst>
          </p:cNvPr>
          <p:cNvSpPr txBox="1"/>
          <p:nvPr/>
        </p:nvSpPr>
        <p:spPr>
          <a:xfrm>
            <a:off x="1176594" y="5546155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одлазимо</a:t>
            </a:r>
            <a:endParaRPr lang="sr-Latn-BA" sz="2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835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214C390-C2BC-458F-A5CA-405904462B15}"/>
              </a:ext>
            </a:extLst>
          </p:cNvPr>
          <p:cNvSpPr txBox="1">
            <a:spLocks/>
          </p:cNvSpPr>
          <p:nvPr/>
        </p:nvSpPr>
        <p:spPr>
          <a:xfrm>
            <a:off x="654148" y="574431"/>
            <a:ext cx="8229600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b="1" u="sng" dirty="0">
                <a:solidFill>
                  <a:schemeClr val="bg1"/>
                </a:solidFill>
              </a:rPr>
              <a:t>Задатак за самостални рад:</a:t>
            </a:r>
            <a:endParaRPr lang="sr-Latn-BA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7616735-BE8F-4B47-B384-F1820DCE9C6B}"/>
              </a:ext>
            </a:extLst>
          </p:cNvPr>
          <p:cNvSpPr txBox="1">
            <a:spLocks/>
          </p:cNvSpPr>
          <p:nvPr/>
        </p:nvSpPr>
        <p:spPr>
          <a:xfrm>
            <a:off x="654148" y="1524000"/>
            <a:ext cx="870642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sr-Cyrl-BA" dirty="0"/>
          </a:p>
          <a:p>
            <a:pPr>
              <a:buFont typeface="Arial" panose="020B0604020202020204" pitchFamily="34" charset="0"/>
              <a:buNone/>
            </a:pPr>
            <a:r>
              <a:rPr lang="sr-Cyrl-BA" dirty="0">
                <a:solidFill>
                  <a:schemeClr val="bg1"/>
                </a:solidFill>
              </a:rPr>
              <a:t>Глагол СВИРАТИ промијените кроз сва лица једнине и</a:t>
            </a:r>
          </a:p>
          <a:p>
            <a:pPr>
              <a:buFont typeface="Arial" panose="020B0604020202020204" pitchFamily="34" charset="0"/>
              <a:buNone/>
            </a:pPr>
            <a:r>
              <a:rPr lang="sr-Cyrl-BA" dirty="0">
                <a:solidFill>
                  <a:schemeClr val="bg1"/>
                </a:solidFill>
              </a:rPr>
              <a:t>множине.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CB10B-EBBE-4A40-AD52-DF048756B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55" y="3784502"/>
            <a:ext cx="35242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3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176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                ГЛАГОЛСКА ЛИЦА</vt:lpstr>
      <vt:lpstr>PowerPoint Presentation</vt:lpstr>
      <vt:lpstr>PowerPoint Presentation</vt:lpstr>
      <vt:lpstr>1. Глагол ПЈЕВАТИ промијени кроз сва три лица једнине и множине: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31</cp:revision>
  <dcterms:created xsi:type="dcterms:W3CDTF">2020-11-21T02:44:26Z</dcterms:created>
  <dcterms:modified xsi:type="dcterms:W3CDTF">2020-11-22T20:53:35Z</dcterms:modified>
</cp:coreProperties>
</file>