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00" d="100"/>
          <a:sy n="100" d="100"/>
        </p:scale>
        <p:origin x="72" y="-10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2862380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E4C0B3D-2B00-427F-97CE-9CA5CF861B35}"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2996389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3735917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959998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3950041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4211731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2548885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2373748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2998619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348027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253531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4C0B3D-2B00-427F-97CE-9CA5CF861B35}"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1048914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4C0B3D-2B00-427F-97CE-9CA5CF861B35}" type="datetimeFigureOut">
              <a:rPr lang="en-US" smtClean="0"/>
              <a:t>11/30/2020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308979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932640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3270129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7E4C0B3D-2B00-427F-97CE-9CA5CF861B35}" type="datetimeFigureOut">
              <a:rPr lang="en-US" smtClean="0"/>
              <a:t>11/30/2020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3490028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E4C0B3D-2B00-427F-97CE-9CA5CF861B35}" type="datetimeFigureOut">
              <a:rPr lang="en-US" smtClean="0"/>
              <a:t>11/30/2020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1187CD-8DE6-46A9-B1EF-E142C54BF37C}" type="slidenum">
              <a:rPr lang="en-US" smtClean="0"/>
              <a:t>‹#›</a:t>
            </a:fld>
            <a:endParaRPr lang="en-US"/>
          </a:p>
        </p:txBody>
      </p:sp>
    </p:spTree>
    <p:extLst>
      <p:ext uri="{BB962C8B-B14F-4D97-AF65-F5344CB8AC3E}">
        <p14:creationId xmlns:p14="http://schemas.microsoft.com/office/powerpoint/2010/main" val="287960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7E4C0B3D-2B00-427F-97CE-9CA5CF861B35}" type="datetimeFigureOut">
              <a:rPr lang="en-US" smtClean="0"/>
              <a:t>11/30/2020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41187CD-8DE6-46A9-B1EF-E142C54BF37C}" type="slidenum">
              <a:rPr lang="en-US" smtClean="0"/>
              <a:t>‹#›</a:t>
            </a:fld>
            <a:endParaRPr lang="en-US"/>
          </a:p>
        </p:txBody>
      </p:sp>
    </p:spTree>
    <p:extLst>
      <p:ext uri="{BB962C8B-B14F-4D97-AF65-F5344CB8AC3E}">
        <p14:creationId xmlns:p14="http://schemas.microsoft.com/office/powerpoint/2010/main" val="1636473485"/>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1236023"/>
          </a:xfrm>
        </p:spPr>
        <p:txBody>
          <a:bodyPr>
            <a:normAutofit/>
          </a:bodyPr>
          <a:lstStyle/>
          <a:p>
            <a:pPr algn="ctr"/>
            <a:r>
              <a:rPr lang="sr-Cyrl-RS" sz="2800" dirty="0" smtClean="0">
                <a:solidFill>
                  <a:schemeClr val="tx1">
                    <a:lumMod val="95000"/>
                    <a:lumOff val="5000"/>
                  </a:schemeClr>
                </a:solidFill>
              </a:rPr>
              <a:t>ИСТОРИЈА 9. РАЗРЕД</a:t>
            </a:r>
            <a:endParaRPr lang="en-US" sz="2800" dirty="0">
              <a:solidFill>
                <a:schemeClr val="tx1">
                  <a:lumMod val="95000"/>
                  <a:lumOff val="5000"/>
                </a:schemeClr>
              </a:solidFill>
            </a:endParaRPr>
          </a:p>
        </p:txBody>
      </p:sp>
      <p:sp>
        <p:nvSpPr>
          <p:cNvPr id="3" name="Subtitle 2"/>
          <p:cNvSpPr>
            <a:spLocks noGrp="1"/>
          </p:cNvSpPr>
          <p:nvPr>
            <p:ph type="subTitle" idx="1"/>
          </p:nvPr>
        </p:nvSpPr>
        <p:spPr/>
        <p:txBody>
          <a:bodyPr/>
          <a:lstStyle/>
          <a:p>
            <a:pPr algn="l"/>
            <a:r>
              <a:rPr lang="sr-Cyrl-RS" dirty="0" smtClean="0">
                <a:solidFill>
                  <a:schemeClr val="tx1">
                    <a:lumMod val="95000"/>
                    <a:lumOff val="5000"/>
                  </a:schemeClr>
                </a:solidFill>
              </a:rPr>
              <a:t>НАСТАВНИК</a:t>
            </a:r>
            <a:r>
              <a:rPr lang="sr-Latn-BA" dirty="0" smtClean="0">
                <a:solidFill>
                  <a:schemeClr val="tx1">
                    <a:lumMod val="95000"/>
                    <a:lumOff val="5000"/>
                  </a:schemeClr>
                </a:solidFill>
              </a:rPr>
              <a:t>: </a:t>
            </a:r>
            <a:r>
              <a:rPr lang="sr-Cyrl-RS" dirty="0" smtClean="0">
                <a:solidFill>
                  <a:schemeClr val="tx1">
                    <a:lumMod val="95000"/>
                    <a:lumOff val="5000"/>
                  </a:schemeClr>
                </a:solidFill>
              </a:rPr>
              <a:t>МРДЕЉА РОНДОВИЋ</a:t>
            </a:r>
            <a:endParaRPr lang="sr-Latn-BA" dirty="0" smtClean="0">
              <a:solidFill>
                <a:schemeClr val="tx1">
                  <a:lumMod val="95000"/>
                  <a:lumOff val="5000"/>
                </a:schemeClr>
              </a:solidFill>
            </a:endParaRPr>
          </a:p>
          <a:p>
            <a:pPr algn="l"/>
            <a:r>
              <a:rPr lang="sr-Cyrl-RS" dirty="0" smtClean="0">
                <a:solidFill>
                  <a:schemeClr val="tx1">
                    <a:lumMod val="95000"/>
                    <a:lumOff val="5000"/>
                  </a:schemeClr>
                </a:solidFill>
              </a:rPr>
              <a:t>ОШ</a:t>
            </a:r>
            <a:r>
              <a:rPr lang="sr-Cyrl-RS" dirty="0">
                <a:solidFill>
                  <a:schemeClr val="tx1">
                    <a:lumMod val="95000"/>
                    <a:lumOff val="5000"/>
                  </a:schemeClr>
                </a:solidFill>
              </a:rPr>
              <a:t> </a:t>
            </a:r>
            <a:r>
              <a:rPr lang="sr-Cyrl-RS" dirty="0" smtClean="0">
                <a:solidFill>
                  <a:schemeClr val="tx1">
                    <a:lumMod val="95000"/>
                    <a:lumOff val="5000"/>
                  </a:schemeClr>
                </a:solidFill>
              </a:rPr>
              <a:t>„ДЕСАНКА МАКСИМОВИЋ“ РИБНИК</a:t>
            </a:r>
            <a:endParaRPr lang="en-US" dirty="0">
              <a:solidFill>
                <a:schemeClr val="tx1">
                  <a:lumMod val="95000"/>
                  <a:lumOff val="5000"/>
                </a:schemeClr>
              </a:solidFill>
            </a:endParaRPr>
          </a:p>
        </p:txBody>
      </p:sp>
    </p:spTree>
    <p:extLst>
      <p:ext uri="{BB962C8B-B14F-4D97-AF65-F5344CB8AC3E}">
        <p14:creationId xmlns:p14="http://schemas.microsoft.com/office/powerpoint/2010/main" val="20637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9236" y="1734208"/>
            <a:ext cx="8679915" cy="483475"/>
          </a:xfrm>
        </p:spPr>
        <p:txBody>
          <a:bodyPr>
            <a:noAutofit/>
          </a:bodyPr>
          <a:lstStyle/>
          <a:p>
            <a:pPr algn="ctr"/>
            <a:r>
              <a:rPr lang="sr-Cyrl-RS" sz="3200" b="1" dirty="0" smtClean="0">
                <a:solidFill>
                  <a:schemeClr val="tx1">
                    <a:lumMod val="95000"/>
                    <a:lumOff val="5000"/>
                  </a:schemeClr>
                </a:solidFill>
                <a:effectLst>
                  <a:outerShdw blurRad="38100" dist="38100" dir="2700000" algn="tl">
                    <a:srgbClr val="000000">
                      <a:alpha val="43137"/>
                    </a:srgbClr>
                  </a:outerShdw>
                </a:effectLst>
              </a:rPr>
              <a:t>КРАЉЕВИНА СХС</a:t>
            </a:r>
            <a:r>
              <a:rPr lang="sr-Latn-BA" sz="3200" b="1" dirty="0" smtClean="0">
                <a:solidFill>
                  <a:schemeClr val="tx1">
                    <a:lumMod val="95000"/>
                    <a:lumOff val="5000"/>
                  </a:schemeClr>
                </a:solidFill>
                <a:effectLst>
                  <a:outerShdw blurRad="38100" dist="38100" dir="2700000" algn="tl">
                    <a:srgbClr val="000000">
                      <a:alpha val="43137"/>
                    </a:srgbClr>
                  </a:outerShdw>
                </a:effectLst>
              </a:rPr>
              <a:t/>
            </a:r>
            <a:br>
              <a:rPr lang="sr-Latn-BA" sz="3200" b="1" dirty="0" smtClean="0">
                <a:solidFill>
                  <a:schemeClr val="tx1">
                    <a:lumMod val="95000"/>
                    <a:lumOff val="5000"/>
                  </a:schemeClr>
                </a:solidFill>
                <a:effectLst>
                  <a:outerShdw blurRad="38100" dist="38100" dir="2700000" algn="tl">
                    <a:srgbClr val="000000">
                      <a:alpha val="43137"/>
                    </a:srgbClr>
                  </a:outerShdw>
                </a:effectLst>
              </a:rPr>
            </a:br>
            <a:r>
              <a:rPr lang="sr-Latn-BA" sz="3200" b="1" dirty="0" smtClean="0">
                <a:solidFill>
                  <a:schemeClr val="tx1">
                    <a:lumMod val="95000"/>
                    <a:lumOff val="5000"/>
                  </a:schemeClr>
                </a:solidFill>
                <a:effectLst>
                  <a:outerShdw blurRad="38100" dist="38100" dir="2700000" algn="tl">
                    <a:srgbClr val="000000">
                      <a:alpha val="43137"/>
                    </a:srgbClr>
                  </a:outerShdw>
                </a:effectLst>
              </a:rPr>
              <a:t>1918 - 1928</a:t>
            </a:r>
            <a:endParaRPr lang="en-US" sz="3200" b="1" dirty="0">
              <a:solidFill>
                <a:schemeClr val="tx1">
                  <a:lumMod val="95000"/>
                  <a:lumOff val="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893379" y="2459421"/>
            <a:ext cx="10878207" cy="3426372"/>
          </a:xfrm>
        </p:spPr>
        <p:txBody>
          <a:bodyPr>
            <a:normAutofit/>
          </a:bodyPr>
          <a:lstStyle/>
          <a:p>
            <a:r>
              <a:rPr lang="sr-Cyrl-RS" sz="2600" b="1" u="sng" dirty="0" smtClean="0">
                <a:solidFill>
                  <a:schemeClr val="tx1">
                    <a:lumMod val="95000"/>
                    <a:lumOff val="5000"/>
                  </a:schemeClr>
                </a:solidFill>
                <a:effectLst>
                  <a:outerShdw blurRad="38100" dist="38100" dir="2700000" algn="tl">
                    <a:srgbClr val="000000">
                      <a:alpha val="43137"/>
                    </a:srgbClr>
                  </a:outerShdw>
                </a:effectLst>
              </a:rPr>
              <a:t>ПОЛОЖАЈ, ПРОСТОР И ЉУДИ </a:t>
            </a:r>
            <a:endParaRPr lang="sr-Latn-BA" sz="2600" b="1" u="sng" dirty="0" smtClean="0">
              <a:solidFill>
                <a:schemeClr val="tx1">
                  <a:lumMod val="95000"/>
                  <a:lumOff val="5000"/>
                </a:schemeClr>
              </a:solidFill>
              <a:effectLst>
                <a:outerShdw blurRad="38100" dist="38100" dir="2700000" algn="tl">
                  <a:srgbClr val="000000">
                    <a:alpha val="43137"/>
                  </a:srgbClr>
                </a:outerShdw>
              </a:effectLst>
            </a:endParaRPr>
          </a:p>
          <a:p>
            <a:endParaRPr lang="sr-Latn-BA" sz="2600" dirty="0" smtClean="0">
              <a:solidFill>
                <a:schemeClr val="tx1">
                  <a:lumMod val="95000"/>
                  <a:lumOff val="5000"/>
                </a:schemeClr>
              </a:solidFill>
              <a:effectLst>
                <a:outerShdw blurRad="38100" dist="38100" dir="2700000" algn="tl">
                  <a:srgbClr val="000000">
                    <a:alpha val="43137"/>
                  </a:srgbClr>
                </a:outerShdw>
              </a:effectLst>
            </a:endParaRPr>
          </a:p>
          <a:p>
            <a:pPr marL="342900" indent="-342900" algn="l">
              <a:buFont typeface="Wingdings" panose="05000000000000000000" pitchFamily="2" charset="2"/>
              <a:buChar char="v"/>
            </a:pPr>
            <a:r>
              <a:rPr lang="sr-Cyrl-RS" dirty="0" smtClean="0">
                <a:solidFill>
                  <a:schemeClr val="tx1">
                    <a:lumMod val="95000"/>
                    <a:lumOff val="5000"/>
                  </a:schemeClr>
                </a:solidFill>
              </a:rPr>
              <a:t>ГЕОГРАФСКИ ПОЛОЖАЈ ЈЕ БИО ВЕОМА </a:t>
            </a:r>
          </a:p>
          <a:p>
            <a:pPr algn="l"/>
            <a:r>
              <a:rPr lang="sr-Cyrl-RS" dirty="0">
                <a:solidFill>
                  <a:schemeClr val="tx1">
                    <a:lumMod val="95000"/>
                    <a:lumOff val="5000"/>
                  </a:schemeClr>
                </a:solidFill>
              </a:rPr>
              <a:t> </a:t>
            </a:r>
            <a:r>
              <a:rPr lang="sr-Cyrl-RS" dirty="0" smtClean="0">
                <a:solidFill>
                  <a:schemeClr val="tx1">
                    <a:lumMod val="95000"/>
                    <a:lumOff val="5000"/>
                  </a:schemeClr>
                </a:solidFill>
              </a:rPr>
              <a:t>    НЕПОВОЉАН, ДОК ЈЕ У МИРУ БИО ЈАКО ПОВОЉАН.</a:t>
            </a:r>
            <a:endParaRPr lang="sr-Latn-BA" dirty="0" smtClean="0">
              <a:solidFill>
                <a:schemeClr val="tx1">
                  <a:lumMod val="95000"/>
                  <a:lumOff val="5000"/>
                </a:schemeClr>
              </a:solidFill>
            </a:endParaRPr>
          </a:p>
          <a:p>
            <a:pPr marL="342900" indent="-342900" algn="l">
              <a:buFont typeface="Wingdings" panose="05000000000000000000" pitchFamily="2" charset="2"/>
              <a:buChar char="v"/>
            </a:pPr>
            <a:r>
              <a:rPr lang="sr-Cyrl-RS" dirty="0" smtClean="0">
                <a:solidFill>
                  <a:schemeClr val="tx1">
                    <a:lumMod val="95000"/>
                    <a:lumOff val="5000"/>
                  </a:schemeClr>
                </a:solidFill>
              </a:rPr>
              <a:t>СТАНОВНИЦИ ОВЕ ДРЖАВЕ СУ БИЛИ ВЕЋИНСКИ СРБИ,</a:t>
            </a:r>
          </a:p>
          <a:p>
            <a:pPr algn="l"/>
            <a:r>
              <a:rPr lang="sr-Cyrl-RS" dirty="0">
                <a:solidFill>
                  <a:schemeClr val="tx1">
                    <a:lumMod val="95000"/>
                    <a:lumOff val="5000"/>
                  </a:schemeClr>
                </a:solidFill>
              </a:rPr>
              <a:t> </a:t>
            </a:r>
            <a:r>
              <a:rPr lang="sr-Cyrl-RS" dirty="0" smtClean="0">
                <a:solidFill>
                  <a:schemeClr val="tx1">
                    <a:lumMod val="95000"/>
                    <a:lumOff val="5000"/>
                  </a:schemeClr>
                </a:solidFill>
              </a:rPr>
              <a:t>    ПОТОМ ХРВАТИ И СЛОВЕ</a:t>
            </a:r>
            <a:endParaRPr lang="sr-Latn-BA" dirty="0" smtClean="0">
              <a:solidFill>
                <a:schemeClr val="tx1">
                  <a:lumMod val="95000"/>
                  <a:lumOff val="5000"/>
                </a:schemeClr>
              </a:solidFill>
            </a:endParaRPr>
          </a:p>
          <a:p>
            <a:pPr marL="342900" indent="-342900" algn="l">
              <a:buFont typeface="Wingdings" panose="05000000000000000000" pitchFamily="2" charset="2"/>
              <a:buChar char="v"/>
            </a:pPr>
            <a:r>
              <a:rPr lang="sr-Cyrl-RS" dirty="0" smtClean="0">
                <a:solidFill>
                  <a:schemeClr val="tx1">
                    <a:lumMod val="95000"/>
                    <a:lumOff val="5000"/>
                  </a:schemeClr>
                </a:solidFill>
              </a:rPr>
              <a:t>ПРИСУТНЕ СУ БИЛЕ И ДРУГЕ СКУПИНЕ НАРОДА.</a:t>
            </a:r>
            <a:endParaRPr lang="sr-Latn-BA" dirty="0" smtClean="0">
              <a:solidFill>
                <a:schemeClr val="tx1">
                  <a:lumMod val="95000"/>
                  <a:lumOff val="5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7725" y="3016469"/>
            <a:ext cx="3207020" cy="2534963"/>
          </a:xfrm>
          <a:prstGeom prst="rect">
            <a:avLst/>
          </a:prstGeom>
        </p:spPr>
      </p:pic>
    </p:spTree>
    <p:extLst>
      <p:ext uri="{BB962C8B-B14F-4D97-AF65-F5344CB8AC3E}">
        <p14:creationId xmlns:p14="http://schemas.microsoft.com/office/powerpoint/2010/main" val="280499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9808" y="1208690"/>
            <a:ext cx="6663558" cy="4698124"/>
          </a:xfrm>
        </p:spPr>
        <p:txBody>
          <a:bodyPr/>
          <a:lstStyle/>
          <a:p>
            <a:r>
              <a:rPr lang="sr-Latn-BA" sz="2800" dirty="0" smtClean="0"/>
              <a:t>          </a:t>
            </a:r>
            <a:r>
              <a:rPr lang="sr-Cyrl-RS" sz="2800" b="1" u="sng" dirty="0" smtClean="0"/>
              <a:t>ПРВИ УСТАВ</a:t>
            </a:r>
            <a:r>
              <a:rPr lang="sr-Latn-BA" sz="2800" b="1" u="sng" dirty="0" smtClean="0"/>
              <a:t> 1918 – 1921</a:t>
            </a:r>
            <a:br>
              <a:rPr lang="sr-Latn-BA" sz="2800" b="1" u="sng" dirty="0" smtClean="0"/>
            </a:br>
            <a:r>
              <a:rPr lang="sr-Latn-BA" sz="2800" dirty="0" smtClean="0"/>
              <a:t/>
            </a:r>
            <a:br>
              <a:rPr lang="sr-Latn-BA" sz="2800" dirty="0" smtClean="0"/>
            </a:br>
            <a:r>
              <a:rPr lang="sr-Latn-BA" sz="2000" dirty="0" smtClean="0"/>
              <a:t> </a:t>
            </a:r>
            <a:r>
              <a:rPr lang="sr-Cyrl-RS" sz="2000" dirty="0" smtClean="0"/>
              <a:t>Међународно признање Краљевине СХС постигнуто је на </a:t>
            </a:r>
            <a:r>
              <a:rPr lang="sr-Cyrl-RS" sz="2000" b="1" dirty="0" smtClean="0"/>
              <a:t>Версајској конференцији.</a:t>
            </a:r>
            <a:br>
              <a:rPr lang="sr-Cyrl-RS" sz="2000" b="1" dirty="0" smtClean="0"/>
            </a:br>
            <a:r>
              <a:rPr lang="sr-Cyrl-RS" sz="2000" dirty="0" smtClean="0"/>
              <a:t>Први избори за Уставотворну скупштину одржани су </a:t>
            </a:r>
            <a:r>
              <a:rPr lang="sr-Latn-BA" sz="2000" dirty="0" smtClean="0"/>
              <a:t>1920.</a:t>
            </a:r>
            <a:r>
              <a:rPr lang="sr-Cyrl-RS" sz="2000" dirty="0" smtClean="0"/>
              <a:t> године пошто је уведено опште право гласа. </a:t>
            </a:r>
            <a:r>
              <a:rPr lang="sr-Latn-BA" sz="2000" dirty="0" smtClean="0"/>
              <a:t/>
            </a:r>
            <a:br>
              <a:rPr lang="sr-Latn-BA" sz="2000" dirty="0" smtClean="0"/>
            </a:br>
            <a:r>
              <a:rPr lang="sr-Latn-BA" sz="2000" dirty="0" smtClean="0"/>
              <a:t> </a:t>
            </a:r>
            <a:r>
              <a:rPr lang="sr-Cyrl-RS" sz="2000" dirty="0" smtClean="0"/>
              <a:t>Највећи број посланика на изборима су освојиле сљедеће странке:</a:t>
            </a:r>
            <a:r>
              <a:rPr lang="sr-Latn-BA" sz="2000" dirty="0" smtClean="0"/>
              <a:t>    </a:t>
            </a:r>
            <a:r>
              <a:rPr lang="sr-Cyrl-RS" sz="2000" dirty="0" smtClean="0"/>
              <a:t/>
            </a:r>
            <a:br>
              <a:rPr lang="sr-Cyrl-RS" sz="2000" dirty="0" smtClean="0"/>
            </a:br>
            <a:r>
              <a:rPr lang="sr-Cyrl-RS" sz="2000" dirty="0" smtClean="0"/>
              <a:t>     Југосовенска демократска </a:t>
            </a:r>
            <a:r>
              <a:rPr lang="sr-Latn-BA" sz="2000" dirty="0" smtClean="0"/>
              <a:t>(92)</a:t>
            </a:r>
            <a:br>
              <a:rPr lang="sr-Latn-BA" sz="2000" dirty="0" smtClean="0"/>
            </a:br>
            <a:r>
              <a:rPr lang="sr-Cyrl-RS" sz="2000" dirty="0" smtClean="0"/>
              <a:t>     Народна радикална </a:t>
            </a:r>
            <a:r>
              <a:rPr lang="sr-Latn-BA" sz="2000" dirty="0" smtClean="0"/>
              <a:t>(91)</a:t>
            </a:r>
            <a:br>
              <a:rPr lang="sr-Latn-BA" sz="2000" dirty="0" smtClean="0"/>
            </a:br>
            <a:r>
              <a:rPr lang="sr-Latn-BA" sz="2000" dirty="0"/>
              <a:t> </a:t>
            </a:r>
            <a:r>
              <a:rPr lang="sr-Latn-BA" sz="2000" dirty="0" smtClean="0"/>
              <a:t>    </a:t>
            </a:r>
            <a:r>
              <a:rPr lang="sr-Cyrl-RS" sz="2000" dirty="0" smtClean="0"/>
              <a:t>Хрватска републиканска </a:t>
            </a:r>
            <a:r>
              <a:rPr lang="sr-Latn-BA" sz="2000" dirty="0" smtClean="0"/>
              <a:t>(50)</a:t>
            </a:r>
            <a:br>
              <a:rPr lang="sr-Latn-BA" sz="2000" dirty="0" smtClean="0"/>
            </a:br>
            <a:r>
              <a:rPr lang="sr-Latn-BA" sz="2000" dirty="0"/>
              <a:t> </a:t>
            </a:r>
            <a:r>
              <a:rPr lang="sr-Latn-BA" sz="2000" dirty="0" smtClean="0"/>
              <a:t>    </a:t>
            </a:r>
            <a:r>
              <a:rPr lang="sr-Cyrl-RS" sz="2000" dirty="0" smtClean="0"/>
              <a:t>Комунистичка партија Југославије </a:t>
            </a:r>
            <a:r>
              <a:rPr lang="sr-Latn-BA" sz="2000" dirty="0" smtClean="0"/>
              <a:t>(51)</a:t>
            </a:r>
            <a:br>
              <a:rPr lang="sr-Latn-BA" sz="2000" dirty="0" smtClean="0"/>
            </a:br>
            <a:r>
              <a:rPr lang="sr-Latn-BA" sz="2000" dirty="0"/>
              <a:t> </a:t>
            </a:r>
            <a:r>
              <a:rPr lang="sr-Latn-BA" sz="2000" dirty="0" smtClean="0"/>
              <a:t>    </a:t>
            </a:r>
            <a:r>
              <a:rPr lang="sr-Cyrl-RS" sz="2000" dirty="0" smtClean="0"/>
              <a:t>Словенска људска странка </a:t>
            </a:r>
            <a:br>
              <a:rPr lang="sr-Cyrl-RS" sz="2000" dirty="0" smtClean="0"/>
            </a:br>
            <a:r>
              <a:rPr lang="sr-Cyrl-RS" sz="2000" dirty="0"/>
              <a:t> </a:t>
            </a:r>
            <a:r>
              <a:rPr lang="sr-Cyrl-RS" sz="2000" dirty="0" smtClean="0"/>
              <a:t>    Југословенска мусиманска организација </a:t>
            </a:r>
            <a:r>
              <a:rPr lang="sr-Latn-BA" sz="2000" dirty="0" smtClean="0"/>
              <a:t/>
            </a:r>
            <a:br>
              <a:rPr lang="sr-Latn-BA" sz="2000" dirty="0" smtClean="0"/>
            </a:br>
            <a:r>
              <a:rPr lang="sr-Latn-BA" sz="2000" dirty="0"/>
              <a:t> </a:t>
            </a:r>
            <a:r>
              <a:rPr lang="sr-Latn-BA" sz="2000" dirty="0" smtClean="0"/>
              <a:t>    </a:t>
            </a:r>
            <a:br>
              <a:rPr lang="sr-Latn-BA" sz="2000" dirty="0" smtClean="0"/>
            </a:br>
            <a:r>
              <a:rPr lang="sr-Latn-BA" sz="2000" dirty="0" smtClean="0"/>
              <a:t/>
            </a:r>
            <a:br>
              <a:rPr lang="sr-Latn-BA" sz="2000" dirty="0" smtClean="0"/>
            </a:br>
            <a:r>
              <a:rPr lang="sr-Latn-BA" sz="2000" dirty="0" smtClean="0"/>
              <a:t/>
            </a:r>
            <a:br>
              <a:rPr lang="sr-Latn-BA" sz="2000" dirty="0" smtClean="0"/>
            </a:br>
            <a:r>
              <a:rPr lang="sr-Latn-BA" sz="2000" dirty="0" smtClean="0"/>
              <a:t/>
            </a:r>
            <a:br>
              <a:rPr lang="sr-Latn-BA" sz="2000" dirty="0" smtClean="0"/>
            </a:br>
            <a:r>
              <a:rPr lang="sr-Latn-BA" sz="2800" dirty="0"/>
              <a:t/>
            </a:r>
            <a:br>
              <a:rPr lang="sr-Latn-BA" sz="2800" dirty="0"/>
            </a:br>
            <a:r>
              <a:rPr lang="sr-Latn-BA" sz="2800" dirty="0" smtClean="0"/>
              <a:t/>
            </a:r>
            <a:br>
              <a:rPr lang="sr-Latn-BA" sz="2800" dirty="0" smtClean="0"/>
            </a:br>
            <a:r>
              <a:rPr lang="sr-Latn-BA" sz="2800" dirty="0" smtClean="0"/>
              <a:t/>
            </a:r>
            <a:br>
              <a:rPr lang="sr-Latn-BA" sz="2800" dirty="0" smtClean="0"/>
            </a:b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95071" y="2049518"/>
            <a:ext cx="2719769" cy="3268716"/>
          </a:xfrm>
          <a:prstGeom prst="rect">
            <a:avLst/>
          </a:prstGeom>
        </p:spPr>
      </p:pic>
    </p:spTree>
    <p:extLst>
      <p:ext uri="{BB962C8B-B14F-4D97-AF65-F5344CB8AC3E}">
        <p14:creationId xmlns:p14="http://schemas.microsoft.com/office/powerpoint/2010/main" val="1261371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92303"/>
          </a:xfrm>
        </p:spPr>
        <p:txBody>
          <a:bodyPr/>
          <a:lstStyle/>
          <a:p>
            <a:pPr algn="ctr"/>
            <a:r>
              <a:rPr lang="sr-Cyrl-RS" sz="3200" b="1" i="1" u="sng" dirty="0" smtClean="0"/>
              <a:t>ВИДОВДАНСКИ УСТАВ</a:t>
            </a:r>
            <a:r>
              <a:rPr lang="sr-Latn-BA" sz="3200" b="1" i="1" u="sng" dirty="0" smtClean="0"/>
              <a:t/>
            </a:r>
            <a:br>
              <a:rPr lang="sr-Latn-BA" sz="3200" b="1" i="1" u="sng" dirty="0" smtClean="0"/>
            </a:br>
            <a:endParaRPr lang="en-US" sz="3200" b="1" i="1" u="sng" dirty="0"/>
          </a:p>
        </p:txBody>
      </p:sp>
      <p:sp>
        <p:nvSpPr>
          <p:cNvPr id="3" name="Content Placeholder 2"/>
          <p:cNvSpPr>
            <a:spLocks noGrp="1"/>
          </p:cNvSpPr>
          <p:nvPr>
            <p:ph idx="1"/>
          </p:nvPr>
        </p:nvSpPr>
        <p:spPr>
          <a:xfrm>
            <a:off x="1103312" y="2052918"/>
            <a:ext cx="9916989" cy="4195481"/>
          </a:xfrm>
        </p:spPr>
        <p:txBody>
          <a:bodyPr>
            <a:normAutofit fontScale="92500" lnSpcReduction="10000"/>
          </a:bodyPr>
          <a:lstStyle/>
          <a:p>
            <a:pPr>
              <a:buFont typeface="Wingdings" panose="05000000000000000000" pitchFamily="2" charset="2"/>
              <a:buChar char="Ø"/>
            </a:pPr>
            <a:r>
              <a:rPr lang="sr-Cyrl-RS" dirty="0" smtClean="0"/>
              <a:t>Скупштина је тијесном већином усвојила Устав </a:t>
            </a:r>
            <a:r>
              <a:rPr lang="sr-Latn-BA" dirty="0" smtClean="0"/>
              <a:t>28.</a:t>
            </a:r>
            <a:r>
              <a:rPr lang="sr-Cyrl-RS" dirty="0" smtClean="0"/>
              <a:t> јуна</a:t>
            </a:r>
            <a:r>
              <a:rPr lang="sr-Latn-BA" dirty="0" smtClean="0"/>
              <a:t>,  </a:t>
            </a:r>
            <a:r>
              <a:rPr lang="sr-Cyrl-RS" dirty="0" smtClean="0"/>
              <a:t>на Видовдан, 1921. године.</a:t>
            </a:r>
          </a:p>
          <a:p>
            <a:pPr>
              <a:buFont typeface="Wingdings" panose="05000000000000000000" pitchFamily="2" charset="2"/>
              <a:buChar char="Ø"/>
            </a:pPr>
            <a:r>
              <a:rPr lang="sr-Latn-BA" dirty="0" smtClean="0"/>
              <a:t> </a:t>
            </a:r>
            <a:r>
              <a:rPr lang="sr-Cyrl-RS" dirty="0" smtClean="0"/>
              <a:t>назван </a:t>
            </a:r>
            <a:r>
              <a:rPr lang="sr-Cyrl-RS" b="1" dirty="0" smtClean="0"/>
              <a:t>Видовдански устав.</a:t>
            </a:r>
            <a:endParaRPr lang="sr-Latn-BA" b="1" dirty="0" smtClean="0"/>
          </a:p>
          <a:p>
            <a:pPr>
              <a:buFont typeface="Wingdings" panose="05000000000000000000" pitchFamily="2" charset="2"/>
              <a:buChar char="Ø"/>
            </a:pPr>
            <a:r>
              <a:rPr lang="sr-Cyrl-RS" dirty="0" smtClean="0"/>
              <a:t>Краљ је имао овлашћења да распушта </a:t>
            </a:r>
            <a:r>
              <a:rPr lang="sr-Latn-BA" dirty="0" smtClean="0"/>
              <a:t> </a:t>
            </a:r>
            <a:r>
              <a:rPr lang="sr-Cyrl-RS" dirty="0" smtClean="0"/>
              <a:t>и</a:t>
            </a:r>
            <a:endParaRPr lang="sr-Latn-BA" dirty="0" smtClean="0"/>
          </a:p>
          <a:p>
            <a:pPr marL="0" indent="0">
              <a:buNone/>
            </a:pPr>
            <a:r>
              <a:rPr lang="sr-Latn-BA" dirty="0" smtClean="0"/>
              <a:t>    </a:t>
            </a:r>
            <a:r>
              <a:rPr lang="sr-Cyrl-RS" dirty="0" smtClean="0"/>
              <a:t>сазива скупштину</a:t>
            </a:r>
            <a:r>
              <a:rPr lang="sr-Latn-BA" dirty="0" smtClean="0"/>
              <a:t>,</a:t>
            </a:r>
            <a:r>
              <a:rPr lang="sr-Cyrl-RS" dirty="0" smtClean="0"/>
              <a:t> те да именује </a:t>
            </a:r>
          </a:p>
          <a:p>
            <a:pPr marL="0" indent="0">
              <a:buNone/>
            </a:pPr>
            <a:r>
              <a:rPr lang="sr-Cyrl-RS" dirty="0"/>
              <a:t> </a:t>
            </a:r>
            <a:r>
              <a:rPr lang="sr-Cyrl-RS" dirty="0" smtClean="0"/>
              <a:t>   предсједника</a:t>
            </a:r>
            <a:r>
              <a:rPr lang="sr-Latn-BA" dirty="0" smtClean="0"/>
              <a:t> </a:t>
            </a:r>
            <a:r>
              <a:rPr lang="sr-Cyrl-RS" dirty="0" smtClean="0"/>
              <a:t>владе.</a:t>
            </a:r>
            <a:endParaRPr lang="sr-Latn-BA" dirty="0" smtClean="0"/>
          </a:p>
          <a:p>
            <a:pPr>
              <a:buFont typeface="Wingdings" panose="05000000000000000000" pitchFamily="2" charset="2"/>
              <a:buChar char="Ø"/>
            </a:pPr>
            <a:r>
              <a:rPr lang="sr-Cyrl-RS" dirty="0" smtClean="0"/>
              <a:t>Био је врховни командант војске.</a:t>
            </a:r>
            <a:endParaRPr lang="sr-Latn-BA" dirty="0" smtClean="0"/>
          </a:p>
          <a:p>
            <a:pPr>
              <a:buFont typeface="Wingdings" panose="05000000000000000000" pitchFamily="2" charset="2"/>
              <a:buChar char="Ø"/>
            </a:pPr>
            <a:r>
              <a:rPr lang="sr-Cyrl-RS" b="1" i="1" dirty="0" smtClean="0"/>
              <a:t>ПАРЛАМЕНТАРИЗАМ ЈЕ БИО ОГРАНИЧЕН</a:t>
            </a:r>
          </a:p>
          <a:p>
            <a:pPr marL="0" indent="0">
              <a:buNone/>
            </a:pPr>
            <a:r>
              <a:rPr lang="sr-Cyrl-RS" b="1" i="1" dirty="0"/>
              <a:t> </a:t>
            </a:r>
            <a:r>
              <a:rPr lang="sr-Cyrl-RS" b="1" i="1" dirty="0" smtClean="0"/>
              <a:t>    ВЕЛИКИМ УСТАВНИМ ОВАШЋЕЊИМА </a:t>
            </a:r>
          </a:p>
          <a:p>
            <a:pPr marL="0" indent="0">
              <a:buNone/>
            </a:pPr>
            <a:r>
              <a:rPr lang="sr-Cyrl-RS" b="1" i="1" dirty="0"/>
              <a:t> </a:t>
            </a:r>
            <a:r>
              <a:rPr lang="sr-Cyrl-RS" b="1" i="1" dirty="0" smtClean="0"/>
              <a:t>   ВЛАДАРА.</a:t>
            </a:r>
            <a:endParaRPr lang="sr-Latn-BA" b="1" i="1" dirty="0" smtClean="0"/>
          </a:p>
          <a:p>
            <a:pPr marL="0" indent="0">
              <a:buNone/>
            </a:pPr>
            <a:r>
              <a:rPr lang="sr-Latn-BA" b="1" i="1" dirty="0" smtClean="0"/>
              <a:t>    </a:t>
            </a:r>
          </a:p>
          <a:p>
            <a:pPr>
              <a:buFont typeface="Wingdings" panose="05000000000000000000" pitchFamily="2" charset="2"/>
              <a:buChar char="Ø"/>
            </a:pPr>
            <a:endParaRPr lang="sr-Latn-BA" dirty="0"/>
          </a:p>
          <a:p>
            <a:pPr marL="0" indent="0">
              <a:buNone/>
            </a:pPr>
            <a:endParaRPr lang="sr-Latn-BA" dirty="0" smtClean="0">
              <a:solidFill>
                <a:schemeClr val="accent4">
                  <a:lumMod val="50000"/>
                </a:schemeClr>
              </a:solidFill>
            </a:endParaRPr>
          </a:p>
          <a:p>
            <a:pPr marL="0" indent="0">
              <a:buNone/>
            </a:pPr>
            <a:endParaRPr lang="sr-Latn-BA" dirty="0" smtClean="0"/>
          </a:p>
          <a:p>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92352" y="2555378"/>
            <a:ext cx="3373822" cy="3584028"/>
          </a:xfrm>
          <a:prstGeom prst="rect">
            <a:avLst/>
          </a:prstGeom>
        </p:spPr>
      </p:pic>
    </p:spTree>
    <p:extLst>
      <p:ext uri="{BB962C8B-B14F-4D97-AF65-F5344CB8AC3E}">
        <p14:creationId xmlns:p14="http://schemas.microsoft.com/office/powerpoint/2010/main" val="1700207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08220"/>
          </a:xfrm>
        </p:spPr>
        <p:txBody>
          <a:bodyPr/>
          <a:lstStyle/>
          <a:p>
            <a:pPr algn="ctr"/>
            <a:r>
              <a:rPr lang="sr-Cyrl-RS" sz="3200" b="1" u="sng" dirty="0" smtClean="0"/>
              <a:t>КРИЗА ПАРЛАМЕНТАРИЗМА</a:t>
            </a:r>
            <a:endParaRPr lang="en-US" sz="3200" b="1" u="sng" dirty="0"/>
          </a:p>
        </p:txBody>
      </p:sp>
      <p:sp>
        <p:nvSpPr>
          <p:cNvPr id="3" name="Content Placeholder 2"/>
          <p:cNvSpPr>
            <a:spLocks noGrp="1"/>
          </p:cNvSpPr>
          <p:nvPr>
            <p:ph idx="1"/>
          </p:nvPr>
        </p:nvSpPr>
        <p:spPr>
          <a:xfrm>
            <a:off x="1104293" y="1706077"/>
            <a:ext cx="9559749" cy="4631661"/>
          </a:xfrm>
        </p:spPr>
        <p:txBody>
          <a:bodyPr>
            <a:normAutofit/>
          </a:bodyPr>
          <a:lstStyle/>
          <a:p>
            <a:pPr>
              <a:buFont typeface="Wingdings" panose="05000000000000000000" pitchFamily="2" charset="2"/>
              <a:buChar char="Ø"/>
            </a:pPr>
            <a:r>
              <a:rPr lang="sr-Cyrl-RS" dirty="0" smtClean="0"/>
              <a:t>Хрватска сељачка странка је тражила да се Краљевина СХС претвори у федерацију, у којој би Хрватска била засебна федерална јединица.</a:t>
            </a:r>
            <a:endParaRPr lang="sr-Latn-BA" dirty="0" smtClean="0"/>
          </a:p>
          <a:p>
            <a:pPr>
              <a:buFont typeface="Wingdings" panose="05000000000000000000" pitchFamily="2" charset="2"/>
              <a:buChar char="Ø"/>
            </a:pPr>
            <a:r>
              <a:rPr lang="sr-Cyrl-RS" dirty="0" smtClean="0"/>
              <a:t>Комунистичка партија Југославије</a:t>
            </a:r>
          </a:p>
          <a:p>
            <a:pPr marL="0" indent="0">
              <a:buNone/>
            </a:pPr>
            <a:r>
              <a:rPr lang="sr-Cyrl-RS" dirty="0"/>
              <a:t> </a:t>
            </a:r>
            <a:r>
              <a:rPr lang="sr-Cyrl-RS" dirty="0" smtClean="0"/>
              <a:t>    заступала је интересе радничке класе </a:t>
            </a:r>
          </a:p>
          <a:p>
            <a:pPr marL="0" indent="0">
              <a:buNone/>
            </a:pPr>
            <a:r>
              <a:rPr lang="sr-Cyrl-RS" dirty="0" smtClean="0"/>
              <a:t>     и идеје насилног рушења капитализма.</a:t>
            </a:r>
          </a:p>
          <a:p>
            <a:pPr>
              <a:buFont typeface="Wingdings" panose="05000000000000000000" pitchFamily="2" charset="2"/>
              <a:buChar char="Ø"/>
            </a:pPr>
            <a:r>
              <a:rPr lang="sr-Cyrl-RS" dirty="0" smtClean="0"/>
              <a:t>Долази до забране рада КПЈ.</a:t>
            </a:r>
          </a:p>
          <a:p>
            <a:pPr>
              <a:buFont typeface="Wingdings" panose="05000000000000000000" pitchFamily="2" charset="2"/>
              <a:buChar char="Ø"/>
            </a:pPr>
            <a:r>
              <a:rPr lang="sr-Cyrl-RS" dirty="0" smtClean="0"/>
              <a:t>Пуниша Рачић је убио Стјепана Радића</a:t>
            </a:r>
            <a:r>
              <a:rPr lang="sr-Latn-BA" dirty="0" smtClean="0"/>
              <a:t>.</a:t>
            </a:r>
          </a:p>
          <a:p>
            <a:pPr>
              <a:buFont typeface="Wingdings" panose="05000000000000000000" pitchFamily="2" charset="2"/>
              <a:buChar char="Ø"/>
            </a:pPr>
            <a:r>
              <a:rPr lang="sr-Cyrl-RS" dirty="0" smtClean="0"/>
              <a:t>Убиство Радића је још више уздрмало положај Краљевине СХС.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0240" y="2482762"/>
            <a:ext cx="3478924" cy="2375338"/>
          </a:xfrm>
          <a:prstGeom prst="rect">
            <a:avLst/>
          </a:prstGeom>
        </p:spPr>
      </p:pic>
    </p:spTree>
    <p:extLst>
      <p:ext uri="{BB962C8B-B14F-4D97-AF65-F5344CB8AC3E}">
        <p14:creationId xmlns:p14="http://schemas.microsoft.com/office/powerpoint/2010/main" val="401183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746234"/>
            <a:ext cx="8825659" cy="2774732"/>
          </a:xfrm>
        </p:spPr>
        <p:txBody>
          <a:bodyPr/>
          <a:lstStyle/>
          <a:p>
            <a:pPr algn="ctr"/>
            <a:r>
              <a:rPr lang="sr-Latn-BA" sz="2800" dirty="0" smtClean="0"/>
              <a:t>                  </a:t>
            </a:r>
            <a:r>
              <a:rPr lang="sr-Cyrl-RS" sz="2800" b="1" u="sng" dirty="0" smtClean="0"/>
              <a:t>СПОЉНА ПОЛИТИКА</a:t>
            </a:r>
            <a:r>
              <a:rPr lang="sr-Latn-BA" sz="2800" b="1" u="sng" dirty="0" smtClean="0"/>
              <a:t/>
            </a:r>
            <a:br>
              <a:rPr lang="sr-Latn-BA" sz="2800" b="1" u="sng" dirty="0" smtClean="0"/>
            </a:br>
            <a:r>
              <a:rPr lang="sr-Cyrl-RS" sz="2400" dirty="0" smtClean="0"/>
              <a:t>Већина земаља са којима се граничила Краљевина СХС биле су непријатељски распоожене, осим Грчке и Румуније.</a:t>
            </a:r>
            <a:br>
              <a:rPr lang="sr-Cyrl-RS" sz="2400" dirty="0" smtClean="0"/>
            </a:br>
            <a:r>
              <a:rPr lang="sr-Cyrl-RS" sz="2400" dirty="0" smtClean="0"/>
              <a:t>Бугарска је подржавала ВМРО.</a:t>
            </a:r>
            <a:r>
              <a:rPr lang="sr-Latn-BA" sz="2400" dirty="0" smtClean="0"/>
              <a:t/>
            </a:r>
            <a:br>
              <a:rPr lang="sr-Latn-BA" sz="2400" dirty="0" smtClean="0"/>
            </a:br>
            <a:r>
              <a:rPr lang="sr-Cyrl-RS" sz="2400" dirty="0" smtClean="0"/>
              <a:t>Француска и Енглеска су подржавале стварање Краљевине СХС видећи у њој брану ширења њемачког и руског утицаја на Балкану.</a:t>
            </a:r>
            <a:r>
              <a:rPr lang="sr-Latn-BA" sz="2400" dirty="0" smtClean="0"/>
              <a:t/>
            </a:r>
            <a:br>
              <a:rPr lang="sr-Latn-BA" sz="2400" dirty="0" smtClean="0"/>
            </a:br>
            <a:endParaRPr lang="en-US" sz="2800" dirty="0"/>
          </a:p>
        </p:txBody>
      </p:sp>
      <p:sp>
        <p:nvSpPr>
          <p:cNvPr id="3" name="Text Placeholder 2"/>
          <p:cNvSpPr>
            <a:spLocks noGrp="1"/>
          </p:cNvSpPr>
          <p:nvPr>
            <p:ph type="body" sz="half" idx="2"/>
          </p:nvPr>
        </p:nvSpPr>
        <p:spPr>
          <a:xfrm>
            <a:off x="1154954" y="3825767"/>
            <a:ext cx="8825659" cy="2194034"/>
          </a:xfrm>
        </p:spPr>
        <p:txBody>
          <a:bodyPr/>
          <a:lstStyle/>
          <a:p>
            <a:endParaRPr lang="sr-Latn-BA"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8582" y="3838249"/>
            <a:ext cx="3758598" cy="2181552"/>
          </a:xfrm>
          <a:prstGeom prst="rect">
            <a:avLst/>
          </a:prstGeom>
        </p:spPr>
      </p:pic>
    </p:spTree>
    <p:extLst>
      <p:ext uri="{BB962C8B-B14F-4D97-AF65-F5344CB8AC3E}">
        <p14:creationId xmlns:p14="http://schemas.microsoft.com/office/powerpoint/2010/main" val="3979866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955683"/>
          </a:xfrm>
        </p:spPr>
        <p:txBody>
          <a:bodyPr>
            <a:normAutofit/>
          </a:bodyPr>
          <a:lstStyle/>
          <a:p>
            <a:r>
              <a:rPr lang="sr-Cyrl-RS" sz="2400" b="1" u="sng" dirty="0" smtClean="0"/>
              <a:t>Спољна политика</a:t>
            </a:r>
            <a:endParaRPr lang="en-US" sz="2400" b="1" u="sng"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31025" r="31025"/>
          <a:stretch>
            <a:fillRect/>
          </a:stretch>
        </p:blipFill>
        <p:spPr/>
      </p:pic>
      <p:sp>
        <p:nvSpPr>
          <p:cNvPr id="4" name="Text Placeholder 3"/>
          <p:cNvSpPr>
            <a:spLocks noGrp="1"/>
          </p:cNvSpPr>
          <p:nvPr>
            <p:ph type="body" sz="half" idx="2"/>
          </p:nvPr>
        </p:nvSpPr>
        <p:spPr>
          <a:xfrm>
            <a:off x="1154954" y="3257550"/>
            <a:ext cx="5607796" cy="1771650"/>
          </a:xfrm>
        </p:spPr>
        <p:txBody>
          <a:bodyPr>
            <a:noAutofit/>
          </a:bodyPr>
          <a:lstStyle/>
          <a:p>
            <a:r>
              <a:rPr lang="sr-Cyrl-RS" sz="2000" dirty="0" smtClean="0"/>
              <a:t>Да би се спријечило обнављање Хабзбуршке монархије и измјене мировних уговора са Румунијом и Чехословачком је створена </a:t>
            </a:r>
            <a:r>
              <a:rPr lang="sr-Cyrl-RS" sz="2000" b="1" dirty="0" smtClean="0"/>
              <a:t>Мала Антанта </a:t>
            </a:r>
            <a:r>
              <a:rPr lang="sr-Latn-BA" sz="2000" dirty="0" smtClean="0"/>
              <a:t>1920 </a:t>
            </a:r>
            <a:r>
              <a:rPr lang="sr-Latn-BA" sz="2000" dirty="0" smtClean="0"/>
              <a:t>- 1921. </a:t>
            </a:r>
            <a:r>
              <a:rPr lang="sr-Cyrl-RS" sz="2000" dirty="0" smtClean="0"/>
              <a:t>године</a:t>
            </a:r>
            <a:r>
              <a:rPr lang="sr-Cyrl-RS" sz="2000" dirty="0" smtClean="0"/>
              <a:t>.</a:t>
            </a:r>
            <a:endParaRPr lang="en-US" sz="2000" dirty="0"/>
          </a:p>
        </p:txBody>
      </p:sp>
    </p:spTree>
    <p:extLst>
      <p:ext uri="{BB962C8B-B14F-4D97-AF65-F5344CB8AC3E}">
        <p14:creationId xmlns:p14="http://schemas.microsoft.com/office/powerpoint/2010/main" val="2259898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7"/>
            <a:ext cx="9404723" cy="2689875"/>
          </a:xfrm>
        </p:spPr>
        <p:txBody>
          <a:bodyPr/>
          <a:lstStyle/>
          <a:p>
            <a:pPr algn="ctr"/>
            <a:r>
              <a:rPr lang="sr-Cyrl-RS" sz="2800" dirty="0" smtClean="0"/>
              <a:t/>
            </a:r>
            <a:br>
              <a:rPr lang="sr-Cyrl-RS" sz="2800" dirty="0" smtClean="0"/>
            </a:br>
            <a:r>
              <a:rPr lang="sr-Cyrl-RS" sz="2800" dirty="0"/>
              <a:t/>
            </a:r>
            <a:br>
              <a:rPr lang="sr-Cyrl-RS" sz="2800" dirty="0"/>
            </a:br>
            <a:r>
              <a:rPr lang="sr-Cyrl-RS" sz="2800" dirty="0" smtClean="0"/>
              <a:t/>
            </a:r>
            <a:br>
              <a:rPr lang="sr-Cyrl-RS" sz="2800" dirty="0" smtClean="0"/>
            </a:br>
            <a:r>
              <a:rPr lang="sr-Cyrl-RS" sz="2800" dirty="0" smtClean="0"/>
              <a:t/>
            </a:r>
            <a:br>
              <a:rPr lang="sr-Cyrl-RS" sz="2800" dirty="0" smtClean="0"/>
            </a:br>
            <a:r>
              <a:rPr lang="sr-Cyrl-RS" sz="2800" dirty="0"/>
              <a:t/>
            </a:r>
            <a:br>
              <a:rPr lang="sr-Cyrl-RS" sz="2800" dirty="0"/>
            </a:br>
            <a:r>
              <a:rPr lang="sr-Cyrl-RS" sz="2800" dirty="0" smtClean="0"/>
              <a:t/>
            </a:r>
            <a:br>
              <a:rPr lang="sr-Cyrl-RS" sz="2800" dirty="0" smtClean="0"/>
            </a:br>
            <a:r>
              <a:rPr lang="sr-Cyrl-RS" sz="2800" dirty="0" smtClean="0"/>
              <a:t>ЗАДАТАК</a:t>
            </a:r>
            <a:r>
              <a:rPr lang="sr-Cyrl-RS" sz="2800" dirty="0" smtClean="0"/>
              <a:t/>
            </a:r>
            <a:br>
              <a:rPr lang="sr-Cyrl-RS" sz="2800" dirty="0" smtClean="0"/>
            </a:br>
            <a:r>
              <a:rPr lang="sr-Cyrl-RS" sz="2800" dirty="0" smtClean="0"/>
              <a:t>ОДГОВОРИ НА ПИТАЊА ИЗ УЏБЕНИК НА 90. </a:t>
            </a:r>
            <a:r>
              <a:rPr lang="sr-Cyrl-RS" sz="2800" dirty="0" smtClean="0"/>
              <a:t>СТРАНИ</a:t>
            </a:r>
            <a:r>
              <a:rPr lang="sr-Cyrl-RS" sz="2800" dirty="0" smtClean="0"/>
              <a:t>.</a:t>
            </a:r>
            <a:r>
              <a:rPr lang="sr-Latn-BA" sz="2400" dirty="0" smtClean="0"/>
              <a:t/>
            </a:r>
            <a:br>
              <a:rPr lang="sr-Latn-BA" sz="2400" dirty="0" smtClean="0"/>
            </a:br>
            <a:r>
              <a:rPr lang="sr-Latn-BA" sz="2400" dirty="0" smtClean="0"/>
              <a:t>   </a:t>
            </a:r>
            <a:br>
              <a:rPr lang="sr-Latn-BA" sz="2400" dirty="0" smtClean="0"/>
            </a:br>
            <a:r>
              <a:rPr lang="sr-Latn-BA" sz="2400" dirty="0"/>
              <a:t/>
            </a:r>
            <a:br>
              <a:rPr lang="sr-Latn-BA" sz="2400" dirty="0"/>
            </a:br>
            <a:r>
              <a:rPr lang="sr-Latn-BA" sz="2400" dirty="0" smtClean="0"/>
              <a:t>  </a:t>
            </a:r>
            <a:r>
              <a:rPr lang="sr-Latn-BA" sz="2400" dirty="0"/>
              <a:t/>
            </a:r>
            <a:br>
              <a:rPr lang="sr-Latn-BA" sz="2400" dirty="0"/>
            </a:br>
            <a:endParaRPr lang="en-US" sz="2800" dirty="0"/>
          </a:p>
        </p:txBody>
      </p:sp>
    </p:spTree>
    <p:extLst>
      <p:ext uri="{BB962C8B-B14F-4D97-AF65-F5344CB8AC3E}">
        <p14:creationId xmlns:p14="http://schemas.microsoft.com/office/powerpoint/2010/main" val="2078488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167</TotalTime>
  <Words>217</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Ion</vt:lpstr>
      <vt:lpstr>ИСТОРИЈА 9. РАЗРЕД</vt:lpstr>
      <vt:lpstr>КРАЉЕВИНА СХС 1918 - 1928</vt:lpstr>
      <vt:lpstr>          ПРВИ УСТАВ 1918 – 1921   Међународно признање Краљевине СХС постигнуто је на Версајској конференцији. Први избори за Уставотворну скупштину одржани су 1920. године пошто је уведено опште право гласа.   Највећи број посланика на изборима су освојиле сљедеће странке:          Југосовенска демократска (92)      Народна радикална (91)      Хрватска републиканска (50)      Комунистичка партија Југославије (51)      Словенска људска странка       Југословенска мусиманска организација              </vt:lpstr>
      <vt:lpstr>ВИДОВДАНСКИ УСТАВ </vt:lpstr>
      <vt:lpstr>КРИЗА ПАРЛАМЕНТАРИЗМА</vt:lpstr>
      <vt:lpstr>                  СПОЉНА ПОЛИТИКА Већина земаља са којима се граничила Краљевина СХС биле су непријатељски распоожене, осим Грчке и Румуније. Бугарска је подржавала ВМРО. Француска и Енглеска су подржавале стварање Краљевине СХС видећи у њој брану ширења њемачког и руског утицаја на Балкану. </vt:lpstr>
      <vt:lpstr>Спољна политика</vt:lpstr>
      <vt:lpstr>      ЗАДАТАК ОДГОВОРИ НА ПИТАЊА ИЗ УЏБЕНИК НА 90. СТРАНИ.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ISTORIJA  9. RAZRED</dc:title>
  <dc:creator>Korisnik</dc:creator>
  <cp:lastModifiedBy>24. Milija Marjanovic</cp:lastModifiedBy>
  <cp:revision>22</cp:revision>
  <dcterms:created xsi:type="dcterms:W3CDTF">2020-11-30T10:24:35Z</dcterms:created>
  <dcterms:modified xsi:type="dcterms:W3CDTF">2020-11-30T17:06:28Z</dcterms:modified>
</cp:coreProperties>
</file>