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4" r:id="rId8"/>
    <p:sldId id="266" r:id="rId9"/>
    <p:sldId id="263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089" y="871948"/>
            <a:ext cx="7766936" cy="1646302"/>
          </a:xfrm>
        </p:spPr>
        <p:txBody>
          <a:bodyPr/>
          <a:lstStyle/>
          <a:p>
            <a:r>
              <a:rPr lang="sr-Cyrl-RS" dirty="0" smtClean="0"/>
              <a:t>ОДГОВОРНОСТ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2516" y="2518250"/>
            <a:ext cx="7766936" cy="1096899"/>
          </a:xfrm>
        </p:spPr>
        <p:txBody>
          <a:bodyPr>
            <a:normAutofit fontScale="25000" lnSpcReduction="20000"/>
          </a:bodyPr>
          <a:lstStyle/>
          <a:p>
            <a:endParaRPr lang="sr-Cyrl-RS" sz="14400" dirty="0"/>
          </a:p>
          <a:p>
            <a:endParaRPr lang="sr-Cyrl-RS" sz="14400" dirty="0" smtClean="0"/>
          </a:p>
          <a:p>
            <a:endParaRPr lang="sr-Cyrl-RS" sz="14400" dirty="0"/>
          </a:p>
          <a:p>
            <a:r>
              <a:rPr lang="sr-Cyrl-RS" sz="7600" dirty="0" smtClean="0"/>
              <a:t> </a:t>
            </a:r>
            <a:r>
              <a:rPr lang="sr-Cyrl-RS" sz="3200" dirty="0" smtClean="0"/>
              <a:t> </a:t>
            </a:r>
          </a:p>
          <a:p>
            <a:r>
              <a:rPr lang="sr-Cyrl-RS" sz="10000" dirty="0" smtClean="0"/>
              <a:t>-КАКО ИЗАБРАТИ ИЗМЕЂУ ОДГОВОРНОСТИ КОЈЕ СЕ СУПРОСТАВЉАЈУ ЈЕДНА ДРУГОЈ?  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41660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1281992"/>
              </p:ext>
            </p:extLst>
          </p:nvPr>
        </p:nvGraphicFramePr>
        <p:xfrm>
          <a:off x="656823" y="400705"/>
          <a:ext cx="8242480" cy="6315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4382"/>
                <a:gridCol w="2438814"/>
                <a:gridCol w="2329284"/>
              </a:tblGrid>
              <a:tr h="579476">
                <a:tc gridSpan="3">
                  <a:txBody>
                    <a:bodyPr/>
                    <a:lstStyle/>
                    <a:p>
                      <a:pPr algn="ctr"/>
                      <a:endParaRPr lang="sr-Cyrl-RS" sz="1400" b="1" dirty="0" smtClean="0"/>
                    </a:p>
                    <a:p>
                      <a:pPr algn="ctr"/>
                      <a:r>
                        <a:rPr lang="sr-Cyrl-RS" sz="1400" b="1" dirty="0" smtClean="0">
                          <a:solidFill>
                            <a:srgbClr val="FF0000"/>
                          </a:solidFill>
                        </a:rPr>
                        <a:t>ДОМАЋА</a:t>
                      </a:r>
                      <a:r>
                        <a:rPr lang="sr-Cyrl-RS" sz="1400" b="1" baseline="0" dirty="0" smtClean="0">
                          <a:solidFill>
                            <a:srgbClr val="FF0000"/>
                          </a:solidFill>
                        </a:rPr>
                        <a:t> ЗАДАЋА (54 СТРАНА УЏБЕНИКУ)</a:t>
                      </a:r>
                    </a:p>
                    <a:p>
                      <a:pPr algn="ctr"/>
                      <a:r>
                        <a:rPr lang="sr-Cyrl-R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r-Cyrl-RS" sz="1400" b="1" dirty="0" smtClean="0">
                          <a:solidFill>
                            <a:srgbClr val="FF0000"/>
                          </a:solidFill>
                        </a:rPr>
                        <a:t>ИНТЕЛЕКТУАЛНА</a:t>
                      </a:r>
                      <a:r>
                        <a:rPr lang="sr-Cyrl-RS" sz="1400" b="1" baseline="0" dirty="0" smtClean="0">
                          <a:solidFill>
                            <a:srgbClr val="FF0000"/>
                          </a:solidFill>
                        </a:rPr>
                        <a:t> СРЕДСТВА ЗА ОДЛУЧИВАЊЕ У СИТУАЦИЈАМА У КОЈИМ СЕ ОДГОВОРНОСТИ СУПРОСТАВЉАЈУ ЈЕДНА ДРУГОЈ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063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1.</a:t>
                      </a:r>
                      <a:r>
                        <a:rPr lang="sr-Cyrl-RS" sz="1400" baseline="0" dirty="0" smtClean="0">
                          <a:solidFill>
                            <a:schemeClr val="accent2"/>
                          </a:solidFill>
                        </a:rPr>
                        <a:t> Које су моје одговорости?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Одговорност</a:t>
                      </a:r>
                      <a:r>
                        <a:rPr lang="sr-Cyrl-RS" sz="1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Одговорност</a:t>
                      </a:r>
                      <a:r>
                        <a:rPr lang="sr-Cyrl-RS" sz="1400" baseline="0" dirty="0" smtClean="0">
                          <a:solidFill>
                            <a:schemeClr val="accent2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41929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2. Који су извори тих одговорности?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29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3. Које су награде ако их испуним?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29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4. Које су казне ако их не испуним?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29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5. Које су користи ако их испуним?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29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6. Које су цијене ако их не испуним?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29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7. Колико су одговорности хитне?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29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8. Која је њихова</a:t>
                      </a:r>
                      <a:r>
                        <a:rPr lang="sr-Cyrl-RS" sz="1400" baseline="0" dirty="0" smtClean="0">
                          <a:solidFill>
                            <a:schemeClr val="accent2"/>
                          </a:solidFill>
                        </a:rPr>
                        <a:t> важност?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0965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9. Колико ми је времена потребно да их испуним?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0965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10. Да ли имам све што ми је потребно    да их испуним?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0965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11. Које су друге вриједности и интереси укључени?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29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12.</a:t>
                      </a:r>
                      <a:r>
                        <a:rPr lang="sr-Cyrl-RS" sz="1400" baseline="0" dirty="0" smtClean="0">
                          <a:solidFill>
                            <a:schemeClr val="accent2"/>
                          </a:solidFill>
                        </a:rPr>
                        <a:t> К</a:t>
                      </a:r>
                      <a:r>
                        <a:rPr lang="sr-Cyrl-RS" sz="1400" dirty="0" smtClean="0">
                          <a:solidFill>
                            <a:schemeClr val="accent2"/>
                          </a:solidFill>
                        </a:rPr>
                        <a:t>оја су друга могућа рјешења?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37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ХВАЛА НА ПАЖЊИ!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="" xmlns:p14="http://schemas.microsoft.com/office/powerpoint/2010/main" val="11666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10" y="334451"/>
            <a:ext cx="8596668" cy="1320800"/>
          </a:xfrm>
        </p:spPr>
        <p:txBody>
          <a:bodyPr/>
          <a:lstStyle/>
          <a:p>
            <a:r>
              <a:rPr lang="sr-Cyrl-RS" dirty="0" smtClean="0"/>
              <a:t>Да поновимо: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44" y="1655251"/>
            <a:ext cx="8596668" cy="3880773"/>
          </a:xfrm>
        </p:spPr>
        <p:txBody>
          <a:bodyPr>
            <a:noAutofit/>
          </a:bodyPr>
          <a:lstStyle/>
          <a:p>
            <a:r>
              <a:rPr lang="sr-Cyrl-RS" sz="2000" b="1" dirty="0" smtClean="0"/>
              <a:t>Одговорност</a:t>
            </a:r>
            <a:r>
              <a:rPr lang="sr-Cyrl-RS" sz="2000" dirty="0" smtClean="0"/>
              <a:t> је дужност или обавеза да се нешто учини или не учини;</a:t>
            </a:r>
          </a:p>
          <a:p>
            <a:r>
              <a:rPr lang="sr-Cyrl-RS" sz="2000" dirty="0" smtClean="0"/>
              <a:t>Под ДУЖНОСТИ или ОБАВЕЗОМ се сматра дужност или обавез</a:t>
            </a:r>
            <a:r>
              <a:rPr lang="hr-BA" sz="2000" dirty="0" smtClean="0"/>
              <a:t>a</a:t>
            </a:r>
            <a:r>
              <a:rPr lang="sr-Cyrl-RS" sz="2000" dirty="0" smtClean="0"/>
              <a:t> према себи самима,</a:t>
            </a:r>
            <a:r>
              <a:rPr lang="hr-BA" sz="2000" dirty="0" smtClean="0"/>
              <a:t> </a:t>
            </a:r>
            <a:r>
              <a:rPr lang="sr-Cyrl-RS" sz="2000" dirty="0" smtClean="0"/>
              <a:t>као и према другима – у кући, у школи, према планети итд.</a:t>
            </a:r>
          </a:p>
          <a:p>
            <a:r>
              <a:rPr lang="sr-Cyrl-RS" sz="2000" dirty="0" smtClean="0"/>
              <a:t>Разликујемо више врста одговорности као што су: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Друштвена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Морална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Кривична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Одговорност према планети итд.</a:t>
            </a:r>
          </a:p>
        </p:txBody>
      </p:sp>
    </p:spTree>
    <p:extLst>
      <p:ext uri="{BB962C8B-B14F-4D97-AF65-F5344CB8AC3E}">
        <p14:creationId xmlns="" xmlns:p14="http://schemas.microsoft.com/office/powerpoint/2010/main" val="12530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ИЗВОРИ ОДГОВОРНОСТИ могу бити: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/>
              <a:t>ОБЕЋАЊЕ,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/>
              <a:t>ЗАДАТАК,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/>
              <a:t>ПОСТАВЉЕЊЕ,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/>
              <a:t>ЗАНИМАЊЕ</a:t>
            </a:r>
            <a:r>
              <a:rPr lang="sr-Cyrl-RS" dirty="0" smtClean="0"/>
              <a:t>,</a:t>
            </a:r>
            <a:endParaRPr lang="sr-Latn-RS" dirty="0"/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/>
              <a:t>ЗАКОН,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/>
              <a:t>ОБИЧАЈИ,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/>
              <a:t>ДРЖАВЉАНСТВО 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dirty="0"/>
              <a:t>МОРАЛНИ ПРИНЦИПИ</a:t>
            </a:r>
          </a:p>
          <a:p>
            <a:pPr>
              <a:buFont typeface="Courier New" panose="02070309020205020404" pitchFamily="49" charset="0"/>
              <a:buChar char="o"/>
            </a:pPr>
            <a:endParaRPr lang="sr-Cyrl-RS" dirty="0"/>
          </a:p>
        </p:txBody>
      </p:sp>
    </p:spTree>
    <p:extLst>
      <p:ext uri="{BB962C8B-B14F-4D97-AF65-F5344CB8AC3E}">
        <p14:creationId xmlns="" xmlns:p14="http://schemas.microsoft.com/office/powerpoint/2010/main" val="26594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40" y="186437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sr-Cyrl-RS" sz="2000" dirty="0" smtClean="0"/>
              <a:t>Обично слиједе НАГРАДЕ или КОРИСТИ за испуњење одговорности,односно КАЗНЕ или ЦИЈЕНЕ за неиспуњење одговорности;</a:t>
            </a:r>
          </a:p>
          <a:p>
            <a:pPr marL="0" indent="0">
              <a:buNone/>
            </a:pPr>
            <a:endParaRPr lang="sr-Cyrl-RS" sz="2000" dirty="0" smtClean="0"/>
          </a:p>
          <a:p>
            <a:r>
              <a:rPr lang="sr-Cyrl-RS" sz="2000" dirty="0" smtClean="0"/>
              <a:t>КОРИСТИ преузимања одговорности могу бити: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НЕЗАВИСНОСТ,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СИГУРНОСТ,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ПРИХВАТАЊЕ И ОДОБРАВАЊЕ,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ДОБИТАК У ЗНАЊУ, СПОСОБНОСТИМА И ИСКУСТВУ,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ПРИЗНАЊА И НАГРАДЕ.</a:t>
            </a:r>
          </a:p>
          <a:p>
            <a:pPr>
              <a:buFont typeface="Courier New" panose="02070309020205020404" pitchFamily="49" charset="0"/>
              <a:buChar char="o"/>
            </a:pPr>
            <a:endParaRPr lang="sr-Cyrl-RS" dirty="0" smtClean="0"/>
          </a:p>
          <a:p>
            <a:pPr>
              <a:buFont typeface="Courier New" panose="02070309020205020404" pitchFamily="49" charset="0"/>
              <a:buChar char="o"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</p:txBody>
      </p:sp>
    </p:spTree>
    <p:extLst>
      <p:ext uri="{BB962C8B-B14F-4D97-AF65-F5344CB8AC3E}">
        <p14:creationId xmlns="" xmlns:p14="http://schemas.microsoft.com/office/powerpoint/2010/main" val="7650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49" y="1529524"/>
            <a:ext cx="8596668" cy="3880773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ЦИЈЕНЕ преузимања одговорности могу бити: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ТЕРЕТ,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ЖРТВОВАЊЕ ДРУГИХ ИНТЕРЕСА,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ЉУТЊА,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СТРАХ ОД НЕУСПЈЕХА 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ОДРИЦАЊЕ ОДГОВОРНОСТИ ОД СТРАНЕ ДРУГИХ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572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6722"/>
            <a:ext cx="8596668" cy="1644202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ПОСТОЈЕ ДВИЈЕ ВРСТЕ СУКОБА КОЈИ МОГУ НАСТАТИ КАДА МОРАМО ДОНИЈЕТИ ОДЛУКУ О ИСПУЊАВАЊУ ОДГОВОРНОСТИ:</a:t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</a:rPr>
              <a:t>ОДГОВОРНОСТ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ОДГОВОРНОСТ</a:t>
            </a:r>
            <a:br>
              <a:rPr lang="sr-Cyrl-RS" sz="2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</a:rPr>
              <a:t>ОДГОВОРНОСТ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ВРИЈЕДНОСТ И ИНТЕРЕСИ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6" y="2395470"/>
            <a:ext cx="8596668" cy="3773509"/>
          </a:xfrm>
        </p:spPr>
        <p:txBody>
          <a:bodyPr>
            <a:normAutofit fontScale="92500" lnSpcReduction="10000"/>
          </a:bodyPr>
          <a:lstStyle/>
          <a:p>
            <a:r>
              <a:rPr lang="sr-Cyrl-RS" sz="2000" dirty="0" smtClean="0"/>
              <a:t>ВРИЈЕДНОСТ је нешто што је за нас важно и исправно, нешто што желимо </a:t>
            </a:r>
            <a:r>
              <a:rPr lang="sr-Cyrl-RS" sz="2000" dirty="0"/>
              <a:t>д</a:t>
            </a:r>
            <a:r>
              <a:rPr lang="sr-Cyrl-RS" sz="2000" dirty="0" smtClean="0"/>
              <a:t>остићи, као на примјер: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ПРАВЕДНОСТ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ХРАБРОСТ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ИСКРЕНОСТ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СЛОБОДА 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Cyrl-RS" sz="2000" dirty="0" smtClean="0"/>
              <a:t>ПРАВДА</a:t>
            </a:r>
          </a:p>
          <a:p>
            <a:pPr marL="0" indent="0">
              <a:buNone/>
            </a:pPr>
            <a:endParaRPr lang="sr-Cyrl-RS" sz="2000" dirty="0"/>
          </a:p>
          <a:p>
            <a:r>
              <a:rPr lang="ru-RU" sz="2000" dirty="0" smtClean="0"/>
              <a:t>ИНТЕРЕС </a:t>
            </a:r>
            <a:r>
              <a:rPr lang="ru-RU" sz="2000" dirty="0"/>
              <a:t>је нешто што желимо или о чему се бринемо као што је наше: СЛОБОДНО ВРИЈЕМЕ или </a:t>
            </a:r>
            <a:r>
              <a:rPr lang="ru-RU" sz="2000" dirty="0" smtClean="0"/>
              <a:t>нек</a:t>
            </a:r>
            <a:r>
              <a:rPr lang="sr-Latn-RS" sz="2000" dirty="0" smtClean="0"/>
              <a:t>e</a:t>
            </a:r>
            <a:r>
              <a:rPr lang="ru-RU" sz="2000" dirty="0" smtClean="0"/>
              <a:t> врст</a:t>
            </a:r>
            <a:r>
              <a:rPr lang="sr-Latn-RS" sz="2000" dirty="0" smtClean="0"/>
              <a:t>e</a:t>
            </a:r>
            <a:r>
              <a:rPr lang="ru-RU" sz="2000" dirty="0" smtClean="0"/>
              <a:t> НАГРАДЕ.</a:t>
            </a:r>
            <a:endParaRPr lang="ru-RU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487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47" y="602244"/>
            <a:ext cx="4577247" cy="1398855"/>
          </a:xfrm>
        </p:spPr>
        <p:txBody>
          <a:bodyPr>
            <a:normAutofit fontScale="90000"/>
          </a:bodyPr>
          <a:lstStyle/>
          <a:p>
            <a:r>
              <a:rPr lang="sr-Cyrl-RS" sz="2000" dirty="0" smtClean="0"/>
              <a:t>КАКО ИЗАБРАТИ ИЗМЕЂУ ОДГОВОРНОСТИ КОЈЕ СЕ  СУПРОСТАВЉАЈУ ЈЕДНА ДРУГОЈ ?</a:t>
            </a:r>
            <a:br>
              <a:rPr lang="sr-Cyrl-RS" sz="2000" dirty="0" smtClean="0"/>
            </a:br>
            <a:r>
              <a:rPr lang="sr-Cyrl-RS" sz="1800" dirty="0" smtClean="0"/>
              <a:t> </a:t>
            </a:r>
            <a:br>
              <a:rPr lang="sr-Cyrl-RS" sz="1800" dirty="0" smtClean="0"/>
            </a:br>
            <a:r>
              <a:rPr lang="sr-Cyrl-RS" sz="1800" dirty="0" smtClean="0"/>
              <a:t>   ШКОЛСКЕ ОБАВЕЗЕ --- ШЕТЊА У ПРИРОДИ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75" y="254514"/>
            <a:ext cx="6597586" cy="38814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89346"/>
            <a:ext cx="5713236" cy="3803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65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27" y="156772"/>
            <a:ext cx="2322777" cy="168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22" y="1880989"/>
            <a:ext cx="664522" cy="524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490" y="720851"/>
            <a:ext cx="5016724" cy="1350851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</a:t>
            </a:r>
            <a:r>
              <a:rPr lang="sr-Cyrl-RS" sz="1600" dirty="0" smtClean="0"/>
              <a:t>КАКО ИЗАБРАТИ ИЗМЕЂУ ОДГОВОРНОСТИ КОЈЕ</a:t>
            </a:r>
            <a:r>
              <a:rPr lang="sr-Latn-RS" sz="1600" dirty="0" smtClean="0"/>
              <a:t> </a:t>
            </a:r>
            <a:r>
              <a:rPr lang="sr-Cyrl-RS" sz="1600" dirty="0" smtClean="0"/>
              <a:t>СЕ      СУПРОСТАВЉАЈУ ЈЕДНА ДРУГОЈ? </a:t>
            </a:r>
            <a:br>
              <a:rPr lang="sr-Cyrl-RS" sz="1600" dirty="0" smtClean="0"/>
            </a:br>
            <a:r>
              <a:rPr lang="sr-Cyrl-RS" sz="1600" dirty="0"/>
              <a:t/>
            </a:r>
            <a:br>
              <a:rPr lang="sr-Cyrl-RS" sz="1600" dirty="0"/>
            </a:br>
            <a:r>
              <a:rPr lang="sr-Cyrl-RS" sz="1600" dirty="0" smtClean="0"/>
              <a:t>-ТРЕНИНГ КОШАРКЕ   -ИЗВРШАВАЊЕ ШКОЛСКИХ ОБАВЕЗА</a:t>
            </a:r>
            <a:br>
              <a:rPr lang="sr-Cyrl-RS" sz="1600" dirty="0" smtClean="0"/>
            </a:br>
            <a:r>
              <a:rPr lang="sr-Cyrl-RS" dirty="0" smtClean="0"/>
              <a:t>                             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90" y="2383228"/>
            <a:ext cx="5698599" cy="4227993"/>
          </a:xfrm>
        </p:spPr>
      </p:pic>
      <p:sp>
        <p:nvSpPr>
          <p:cNvPr id="7" name="Cloud Callout 6"/>
          <p:cNvSpPr/>
          <p:nvPr/>
        </p:nvSpPr>
        <p:spPr>
          <a:xfrm>
            <a:off x="8617636" y="0"/>
            <a:ext cx="2143140" cy="15716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k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74826" y="285752"/>
            <a:ext cx="1272118" cy="92869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117702" y="1857388"/>
            <a:ext cx="21431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74826" y="2071702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7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000" b="1" dirty="0" smtClean="0"/>
              <a:t>-ПРЕУЗИМАЊЕ ОДГОВОРНОСТИ је једини начин да остваримо како своје лично задовољење тако и задовољење људи и друштва око себе;</a:t>
            </a:r>
            <a:br>
              <a:rPr lang="sr-Cyrl-RS" sz="2000" b="1" dirty="0" smtClean="0"/>
            </a:br>
            <a:r>
              <a:rPr lang="sr-Cyrl-RS" sz="2000" b="1" dirty="0" smtClean="0"/>
              <a:t/>
            </a:r>
            <a:br>
              <a:rPr lang="sr-Cyrl-RS" sz="2000" b="1" dirty="0" smtClean="0"/>
            </a:b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КАКО СЕ ПРЕУЗИМА ОДГОВОРНОСТ?</a:t>
            </a:r>
          </a:p>
          <a:p>
            <a:r>
              <a:rPr lang="sr-Cyrl-RS" dirty="0" smtClean="0"/>
              <a:t>ОДГОВОРНОСТ се преузима тако да свјесно одустанете од непожељних мисли и осјећаја и умјесто тога свјесно изаберете истинске вриједности. То је стил живота,а не једнократна одлука.</a:t>
            </a:r>
          </a:p>
          <a:p>
            <a:r>
              <a:rPr lang="sr-Cyrl-RS" dirty="0" smtClean="0"/>
              <a:t>То је путовање на којем вас чекају разни изазови,али је рјешење увијек исто – слободан избор и одабир коме ћете вјеровати,а не против кога ћете се борити;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95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</TotalTime>
  <Words>466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ОДГОВОРНОСТ</vt:lpstr>
      <vt:lpstr>Да поновимо:</vt:lpstr>
      <vt:lpstr>Slide 3</vt:lpstr>
      <vt:lpstr>Slide 4</vt:lpstr>
      <vt:lpstr>Slide 5</vt:lpstr>
      <vt:lpstr>ПОСТОЈЕ ДВИЈЕ ВРСТЕ СУКОБА КОЈИ МОГУ НАСТАТИ КАДА МОРАМО ДОНИЈЕТИ ОДЛУКУ О ИСПУЊАВАЊУ ОДГОВОРНОСТИ:  ОДГОВОРНОСТ        ОДГОВОРНОСТ ОДГОВОРНОСТ        ВРИЈЕДНОСТ И ИНТЕРЕСИ</vt:lpstr>
      <vt:lpstr>КАКО ИЗАБРАТИ ИЗМЕЂУ ОДГОВОРНОСТИ КОЈЕ СЕ  СУПРОСТАВЉАЈУ ЈЕДНА ДРУГОЈ ?      ШКОЛСКЕ ОБАВЕЗЕ --- ШЕТЊА У ПРИРОДИ</vt:lpstr>
      <vt:lpstr> КАКО ИЗАБРАТИ ИЗМЕЂУ ОДГОВОРНОСТИ КОЈЕ СЕ      СУПРОСТАВЉАЈУ ЈЕДНА ДРУГОЈ?   -ТРЕНИНГ КОШАРКЕ   -ИЗВРШАВАЊЕ ШКОЛСКИХ ОБАВЕЗА                                             </vt:lpstr>
      <vt:lpstr>-ПРЕУЗИМАЊЕ ОДГОВОРНОСТИ је једини начин да остваримо како своје лично задовољење тако и задовољење људи и друштва око себе;  </vt:lpstr>
      <vt:lpstr>Slide 10</vt:lpstr>
      <vt:lpstr>ХВАЛА НА ПАЖЊИ!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ОДГОВОРНОСТ</dc:title>
  <dc:creator>Fujitsu</dc:creator>
  <cp:lastModifiedBy>Nina Ninkovic</cp:lastModifiedBy>
  <cp:revision>27</cp:revision>
  <dcterms:created xsi:type="dcterms:W3CDTF">2020-11-26T14:29:10Z</dcterms:created>
  <dcterms:modified xsi:type="dcterms:W3CDTF">2020-11-30T10:02:36Z</dcterms:modified>
</cp:coreProperties>
</file>