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3" r:id="rId6"/>
    <p:sldId id="264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72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1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26.01.2021.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7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26.01.2021.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9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26.01.2021.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26.01.2021.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2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26.01.2021.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26.01.2021.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0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26.01.2021.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6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26.01.2021.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26.01.2021.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6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26.01.2021.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1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26.01.2021.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8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E2D81-B94B-4092-9EB4-B2A56FF7F6DE}" type="datetimeFigureOut">
              <a:rPr lang="en-US" smtClean="0"/>
              <a:pPr/>
              <a:t>26.01.2021.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3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95486"/>
            <a:ext cx="8424936" cy="4536504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+mn-lt"/>
              </a:rPr>
              <a:t>    </a:t>
            </a:r>
            <a:r>
              <a:rPr lang="sr-Cyrl-RS" sz="4800" dirty="0" smtClean="0">
                <a:latin typeface="+mn-lt"/>
              </a:rPr>
              <a:t/>
            </a:r>
            <a:br>
              <a:rPr lang="sr-Cyrl-RS" sz="4800" dirty="0" smtClean="0">
                <a:latin typeface="+mn-lt"/>
              </a:rPr>
            </a:br>
            <a:r>
              <a:rPr lang="sr-Cyrl-BA" smtClean="0">
                <a:latin typeface="Times New Roman" pitchFamily="18" charset="0"/>
                <a:cs typeface="Times New Roman" pitchFamily="18" charset="0"/>
              </a:rPr>
              <a:t>Дијељење вишецифреног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броја једноцифреним бројем</a:t>
            </a:r>
            <a:r>
              <a:rPr lang="sr-Cyrl-RS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4800" dirty="0" smtClean="0">
                <a:latin typeface="Times New Roman" pitchFamily="18" charset="0"/>
                <a:cs typeface="Times New Roman" pitchFamily="18" charset="0"/>
              </a:rPr>
            </a:b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1880" y="4083918"/>
            <a:ext cx="5544616" cy="576064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sr-Cyrl-R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5. </a:t>
            </a:r>
            <a:r>
              <a:rPr lang="sr-Cyrl-B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РАЗРЕД</a:t>
            </a:r>
            <a:r>
              <a:rPr lang="sr-Cyrl-RS" sz="5400" dirty="0"/>
              <a:t/>
            </a:r>
            <a:br>
              <a:rPr lang="sr-Cyrl-RS" sz="5400" dirty="0"/>
            </a:br>
            <a:endParaRPr lang="sr-Cyrl-RS" sz="3600" dirty="0" smtClean="0"/>
          </a:p>
          <a:p>
            <a:r>
              <a:rPr lang="sr-Cyrl-RS" sz="2800" dirty="0" smtClean="0"/>
              <a:t/>
            </a:r>
            <a:br>
              <a:rPr lang="sr-Cyrl-RS" sz="2800" dirty="0" smtClean="0"/>
            </a:br>
            <a:endParaRPr lang="en-US" sz="2800" dirty="0"/>
          </a:p>
        </p:txBody>
      </p:sp>
      <p:pic>
        <p:nvPicPr>
          <p:cNvPr id="4" name="Slika 7">
            <a:extLst>
              <a:ext uri="{FF2B5EF4-FFF2-40B4-BE49-F238E27FC236}">
                <a16:creationId xmlns="" xmlns:a16="http://schemas.microsoft.com/office/drawing/2014/main" id="{23BDC313-48D6-44C4-A5EA-137A64C2A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0161" y="123478"/>
            <a:ext cx="2306120" cy="18610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5488"/>
            <a:ext cx="8712968" cy="1973832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BA" sz="2400" smtClean="0">
                <a:latin typeface="Times New Roman" pitchFamily="18" charset="0"/>
                <a:cs typeface="Times New Roman" pitchFamily="18" charset="0"/>
              </a:rPr>
              <a:t>Вишецифрене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бројеве дијелимо једноцифреним бројем на исти начин као </a:t>
            </a:r>
            <a:r>
              <a:rPr lang="sr-Cyrl-BA" sz="2400" smtClean="0">
                <a:latin typeface="Times New Roman" pitchFamily="18" charset="0"/>
                <a:cs typeface="Times New Roman" pitchFamily="18" charset="0"/>
              </a:rPr>
              <a:t>и четвороцифрене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бројеве.</a:t>
            </a:r>
          </a:p>
          <a:p>
            <a:pPr marL="0" indent="0" algn="just">
              <a:buNone/>
            </a:pP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а се подсјетимо:</a:t>
            </a: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Примјер </a:t>
            </a:r>
            <a:r>
              <a:rPr lang="sr-Cyrl-BA" sz="2400" smtClean="0">
                <a:latin typeface="Times New Roman" pitchFamily="18" charset="0"/>
                <a:cs typeface="Times New Roman" pitchFamily="18" charset="0"/>
              </a:rPr>
              <a:t>дијељења четвороцифреног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броја једноцифреним бројем:</a:t>
            </a:r>
          </a:p>
          <a:p>
            <a:pPr marL="0" indent="0">
              <a:buNone/>
            </a:pPr>
            <a:r>
              <a:rPr lang="sr-Cyrl-BA" sz="24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915816" y="3234022"/>
            <a:ext cx="88508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41291" y="223100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19806" y="315674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7434" y="406910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5457" y="372839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0669" y="3602794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5576" y="346308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45856" y="223100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50114" y="347823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70244" y="2802582"/>
            <a:ext cx="1024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756 </a:t>
            </a:r>
            <a:r>
              <a:rPr lang="en-US" sz="240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· 5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80312" y="225410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3782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1173" y="3147814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3915" y="2380425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0837" y="285978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915816" y="2277631"/>
            <a:ext cx="3276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ПРОВЈЕРА: 756 </a:t>
            </a:r>
            <a:r>
              <a:rPr lang="sr-Cyrl-BA" sz="240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· 5 </a:t>
            </a:r>
            <a:r>
              <a:rPr lang="en-US" sz="240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+2 =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1446" y="249974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11560" y="285978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98199" y="2977297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144119" y="221171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67544" y="2231005"/>
            <a:ext cx="1443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3782 : 5 </a:t>
            </a: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886691" y="415592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9572" y="3563353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39552" y="2931790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189083" y="314781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988203" y="2278827"/>
            <a:ext cx="1608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3780 + 2 = 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696640" y="3141129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37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27" grpId="0"/>
      <p:bldP spid="29" grpId="0"/>
      <p:bldP spid="30" grpId="0"/>
      <p:bldP spid="31" grpId="0"/>
      <p:bldP spid="32" grpId="0"/>
      <p:bldP spid="34" grpId="0"/>
      <p:bldP spid="36" grpId="0"/>
      <p:bldP spid="42" grpId="0"/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60699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sr-Cyrl-B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исти начин </a:t>
            </a:r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дијелимо вишецифрене бројеве </a:t>
            </a:r>
            <a:r>
              <a:rPr lang="sr-Cyrl-B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једноцифреним бројем.</a:t>
            </a:r>
            <a:endParaRPr lang="sr-Cyrl-BA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326127"/>
            <a:ext cx="277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92873 </a:t>
            </a:r>
            <a:r>
              <a:rPr lang="ru-RU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flipH="1">
            <a:off x="622081" y="275937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smtClean="0">
                <a:latin typeface="Times New Roman" pitchFamily="18" charset="0"/>
                <a:cs typeface="Times New Roman" pitchFamily="18" charset="0"/>
              </a:rPr>
              <a:t>24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9563" y="1461634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51" name="Straight Connector 2050"/>
          <p:cNvCxnSpPr/>
          <p:nvPr/>
        </p:nvCxnSpPr>
        <p:spPr>
          <a:xfrm>
            <a:off x="3851920" y="2598211"/>
            <a:ext cx="10081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43473" y="3346386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4130" y="362225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99205" y="363001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1947" y="3221044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46258" y="131799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9563" y="1955621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005445" y="1692466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92 873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58418" y="254213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55576" y="304618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2048"/>
          <p:cNvSpPr/>
          <p:nvPr/>
        </p:nvSpPr>
        <p:spPr>
          <a:xfrm>
            <a:off x="607563" y="254213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049"/>
          <p:cNvSpPr/>
          <p:nvPr/>
        </p:nvSpPr>
        <p:spPr>
          <a:xfrm>
            <a:off x="458828" y="221171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Rectangle 2053"/>
          <p:cNvSpPr/>
          <p:nvPr/>
        </p:nvSpPr>
        <p:spPr>
          <a:xfrm>
            <a:off x="899592" y="304618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Rectangle 2055"/>
          <p:cNvSpPr/>
          <p:nvPr/>
        </p:nvSpPr>
        <p:spPr>
          <a:xfrm>
            <a:off x="2076981" y="131799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Rectangle 2056"/>
          <p:cNvSpPr/>
          <p:nvPr/>
        </p:nvSpPr>
        <p:spPr>
          <a:xfrm>
            <a:off x="2444046" y="132090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8" name="Rectangle 2057"/>
          <p:cNvSpPr/>
          <p:nvPr/>
        </p:nvSpPr>
        <p:spPr>
          <a:xfrm>
            <a:off x="423357" y="2598211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2" name="Rectangle 2061"/>
          <p:cNvSpPr/>
          <p:nvPr/>
        </p:nvSpPr>
        <p:spPr>
          <a:xfrm>
            <a:off x="612717" y="191333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3" name="Rectangle 2062"/>
          <p:cNvSpPr/>
          <p:nvPr/>
        </p:nvSpPr>
        <p:spPr>
          <a:xfrm>
            <a:off x="462563" y="192329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064" name="Rectangle 2063"/>
          <p:cNvSpPr/>
          <p:nvPr/>
        </p:nvSpPr>
        <p:spPr>
          <a:xfrm>
            <a:off x="1907704" y="132612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5" name="Rectangle 2064"/>
          <p:cNvSpPr/>
          <p:nvPr/>
        </p:nvSpPr>
        <p:spPr>
          <a:xfrm>
            <a:off x="467544" y="160602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854051" y="3723878"/>
            <a:ext cx="33357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007251" y="4299942"/>
            <a:ext cx="33357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05048" y="3147814"/>
            <a:ext cx="33357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8262" y="2643758"/>
            <a:ext cx="33357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67544" y="1995686"/>
            <a:ext cx="33357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7" name="Rectangle 2066"/>
          <p:cNvSpPr/>
          <p:nvPr/>
        </p:nvSpPr>
        <p:spPr>
          <a:xfrm>
            <a:off x="1081584" y="424734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8" name="Rectangle 2067"/>
          <p:cNvSpPr/>
          <p:nvPr/>
        </p:nvSpPr>
        <p:spPr>
          <a:xfrm>
            <a:off x="781224" y="3785680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9" name="Rectangle 2068"/>
          <p:cNvSpPr/>
          <p:nvPr/>
        </p:nvSpPr>
        <p:spPr>
          <a:xfrm>
            <a:off x="927695" y="3867894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1" name="Rectangle 2070"/>
          <p:cNvSpPr/>
          <p:nvPr/>
        </p:nvSpPr>
        <p:spPr>
          <a:xfrm>
            <a:off x="2613323" y="131799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2" name="Rectangle 2071"/>
          <p:cNvSpPr/>
          <p:nvPr/>
        </p:nvSpPr>
        <p:spPr>
          <a:xfrm>
            <a:off x="2897228" y="1736499"/>
            <a:ext cx="3730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ПРОВЈЕРА: </a:t>
            </a: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15 478 </a:t>
            </a:r>
            <a:r>
              <a:rPr lang="en-US" sz="240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· 6 + 5 =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3" name="Rectangle 2072"/>
          <p:cNvSpPr/>
          <p:nvPr/>
        </p:nvSpPr>
        <p:spPr>
          <a:xfrm>
            <a:off x="3736515" y="2136546"/>
            <a:ext cx="13324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15478 </a:t>
            </a:r>
            <a:r>
              <a:rPr lang="en-US" sz="240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· 6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5" name="Rectangle 2074"/>
          <p:cNvSpPr/>
          <p:nvPr/>
        </p:nvSpPr>
        <p:spPr>
          <a:xfrm>
            <a:off x="4355976" y="253730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6" name="Rectangle 2075"/>
          <p:cNvSpPr/>
          <p:nvPr/>
        </p:nvSpPr>
        <p:spPr>
          <a:xfrm>
            <a:off x="4186699" y="254213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7" name="Rectangle 2076"/>
          <p:cNvSpPr/>
          <p:nvPr/>
        </p:nvSpPr>
        <p:spPr>
          <a:xfrm>
            <a:off x="4017422" y="254213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8" name="Rectangle 2077"/>
          <p:cNvSpPr/>
          <p:nvPr/>
        </p:nvSpPr>
        <p:spPr>
          <a:xfrm>
            <a:off x="3885143" y="254256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9" name="Rectangle 2078"/>
          <p:cNvSpPr/>
          <p:nvPr/>
        </p:nvSpPr>
        <p:spPr>
          <a:xfrm>
            <a:off x="3715866" y="254213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09842" y="1727661"/>
            <a:ext cx="1762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92 868 + 5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2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2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2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7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2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7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2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2" grpId="0"/>
      <p:bldP spid="8" grpId="0"/>
      <p:bldP spid="12" grpId="0"/>
      <p:bldP spid="13" grpId="0"/>
      <p:bldP spid="15" grpId="0"/>
      <p:bldP spid="17" grpId="0"/>
      <p:bldP spid="19" grpId="0"/>
      <p:bldP spid="26" grpId="0"/>
      <p:bldP spid="29" grpId="0"/>
      <p:bldP spid="2049" grpId="0"/>
      <p:bldP spid="2050" grpId="0"/>
      <p:bldP spid="2054" grpId="0"/>
      <p:bldP spid="2056" grpId="0"/>
      <p:bldP spid="2057" grpId="0"/>
      <p:bldP spid="2058" grpId="0"/>
      <p:bldP spid="2062" grpId="0"/>
      <p:bldP spid="2063" grpId="0"/>
      <p:bldP spid="2064" grpId="0"/>
      <p:bldP spid="2065" grpId="0"/>
      <p:bldP spid="2067" grpId="0"/>
      <p:bldP spid="2068" grpId="0"/>
      <p:bldP spid="2069" grpId="0"/>
      <p:bldP spid="2071" grpId="0"/>
      <p:bldP spid="2072" grpId="0"/>
      <p:bldP spid="2073" grpId="0"/>
      <p:bldP spid="2075" grpId="0"/>
      <p:bldP spid="2076" grpId="0"/>
      <p:bldP spid="2077" grpId="0"/>
      <p:bldP spid="2078" grpId="0"/>
      <p:bldP spid="2079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23478"/>
            <a:ext cx="8784976" cy="57606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Дијељење помоћу таблице</a:t>
            </a:r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мјесних вриједности: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</a:p>
          <a:p>
            <a:pPr marL="0" indent="0"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sr-Cyrl-BA" sz="2400" smtClean="0">
                <a:latin typeface="Times New Roman" pitchFamily="18" charset="0"/>
                <a:cs typeface="Times New Roman" pitchFamily="18" charset="0"/>
              </a:rPr>
              <a:t>: 6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8064" y="208704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231179"/>
              </p:ext>
            </p:extLst>
          </p:nvPr>
        </p:nvGraphicFramePr>
        <p:xfrm>
          <a:off x="528964" y="843558"/>
          <a:ext cx="3322955" cy="4176464"/>
        </p:xfrm>
        <a:graphic>
          <a:graphicData uri="http://schemas.openxmlformats.org/drawingml/2006/table">
            <a:tbl>
              <a:tblPr firstRow="1" bandRow="1"/>
              <a:tblGrid>
                <a:gridCol w="757835"/>
                <a:gridCol w="534687"/>
                <a:gridCol w="643225"/>
                <a:gridCol w="693604"/>
                <a:gridCol w="693604"/>
              </a:tblGrid>
              <a:tr h="7733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sr-Cyrl-R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ДХ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sr-Cyrl-R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sr-Cyrl-R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Ј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10">
                        <a:lumMod val="40000"/>
                        <a:lumOff val="60000"/>
                      </a:srgbClr>
                    </a:solidFill>
                  </a:tcPr>
                </a:tc>
              </a:tr>
              <a:tr h="34030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sr-Latn-R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BA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92D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Latn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sr-Cyrl-R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Cyrl-R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sr-Latn-R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Latn-R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sr-Cyrl-R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sr-Latn-R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Cyrl-R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Cyrl-R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sr-Latn-R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sr-Cyrl-R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sr-Cyrl-R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 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sr-Cyrl-R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endParaRPr lang="sr-Latn-R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sr-Latn-R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sr-Latn-R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sr-Cyrl-R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sr-Cyrl-R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10">
                        <a:lumMod val="40000"/>
                        <a:lumOff val="6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114533"/>
              </p:ext>
            </p:extLst>
          </p:nvPr>
        </p:nvGraphicFramePr>
        <p:xfrm>
          <a:off x="4716016" y="947098"/>
          <a:ext cx="3631094" cy="1264365"/>
        </p:xfrm>
        <a:graphic>
          <a:graphicData uri="http://schemas.openxmlformats.org/drawingml/2006/table">
            <a:tbl>
              <a:tblPr firstRow="1" bandRow="1"/>
              <a:tblGrid>
                <a:gridCol w="648072"/>
                <a:gridCol w="554100"/>
                <a:gridCol w="601086"/>
                <a:gridCol w="869869"/>
                <a:gridCol w="957967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sr-Cyrl-BA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ДХ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sr-Cyrl-BA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sr-Cyrl-R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sr-Cyrl-BA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Ј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10">
                        <a:lumMod val="40000"/>
                        <a:lumOff val="60000"/>
                      </a:srgbClr>
                    </a:solidFill>
                  </a:tcPr>
                </a:tc>
              </a:tr>
              <a:tr h="616293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92D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92D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r>
                        <a:rPr lang="sr-Cyrl-RS" sz="2400">
                          <a:solidFill>
                            <a:srgbClr val="92D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sr-Cyrl-RS" sz="2400" smtClean="0">
                          <a:solidFill>
                            <a:srgbClr val="92D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solidFill>
                          <a:srgbClr val="92D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r>
                        <a:rPr lang="sr-Latn-R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r>
                        <a:rPr lang="sr-Latn-R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10">
                        <a:lumMod val="40000"/>
                        <a:lumOff val="6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86095" y="162948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45346" y="407312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776" y="352703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07704" y="35270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804248" y="165667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07704" y="300379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31640" y="300379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55776" y="329183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1560" y="2271714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84168" y="163564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07704" y="275815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28318" y="242773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508104" y="163564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46976" y="242773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907704" y="329183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76881" y="2896641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29928" y="218209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331640" y="218209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328318" y="275815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11947" y="1640677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55576" y="181004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1259632" y="2870868"/>
            <a:ext cx="1080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483768" y="4443958"/>
            <a:ext cx="13681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434748" y="3939902"/>
            <a:ext cx="134252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799692" y="3387449"/>
            <a:ext cx="11881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90074" y="2271714"/>
            <a:ext cx="117361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8316416" y="337450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689830" y="165165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5776" y="383827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157145" y="4299942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591221" y="405430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245346" y="384228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789723" y="3432274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245346" y="441434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389322" y="4042437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65" grpId="0"/>
      <p:bldP spid="66" grpId="0"/>
      <p:bldP spid="68" grpId="0"/>
      <p:bldP spid="69" grpId="0"/>
      <p:bldP spid="70" grpId="0"/>
      <p:bldP spid="72" grpId="0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9503"/>
            <a:ext cx="8640960" cy="57606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BA" sz="2400" smtClean="0">
                <a:latin typeface="Times New Roman" pitchFamily="18" charset="0"/>
                <a:cs typeface="Times New Roman" pitchFamily="18" charset="0"/>
              </a:rPr>
              <a:t>Израчунај количник бројева 326 542 и 4 те изврши провјеру.</a:t>
            </a: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275606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972" y="930374"/>
            <a:ext cx="1750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smtClean="0">
                <a:latin typeface="Times New Roman" pitchFamily="18" charset="0"/>
                <a:cs typeface="Times New Roman" pitchFamily="18" charset="0"/>
              </a:rPr>
              <a:t>326542 : 4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1091353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2222" y="2768468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47603" y="91556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64795" y="343933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7189" y="285978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15616" y="319020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78326" y="91556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6624" y="206769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25468" y="2159775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195736" y="91556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49720" y="319020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11166" y="230199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21078" y="261414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9296" y="1771492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1166" y="176485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039772" y="91556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90010" y="26214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55576" y="206769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80926" y="153402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17022" y="153402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63133" y="1203598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870495" y="93037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288972" y="1635646"/>
            <a:ext cx="36081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176820" y="2609083"/>
            <a:ext cx="1080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89369" y="3850198"/>
            <a:ext cx="4320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57387" y="3248878"/>
            <a:ext cx="4320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41363" y="2715766"/>
            <a:ext cx="4320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43398" y="2139702"/>
            <a:ext cx="4320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1554778" y="1404813"/>
            <a:ext cx="3730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ПРОВЈЕРА: 81 635 </a:t>
            </a:r>
            <a:r>
              <a:rPr lang="sr-Cyrl-BA" sz="240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· 4</a:t>
            </a:r>
            <a:r>
              <a:rPr lang="en-US" sz="240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 + 2 =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876256" y="1377231"/>
            <a:ext cx="1184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326 542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267744" y="249974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0598" y="249974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090570" y="374616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116148" y="1392039"/>
            <a:ext cx="19159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326 540 + 2 =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087456" y="2184155"/>
            <a:ext cx="13324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81635 </a:t>
            </a:r>
            <a:r>
              <a:rPr lang="en-US" sz="240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· 4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31739" y="3311627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411760" y="249974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706695" y="249974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534290" y="249974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29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  <p:bldP spid="10" grpId="0"/>
      <p:bldP spid="18" grpId="0"/>
      <p:bldP spid="22" grpId="0"/>
      <p:bldP spid="23" grpId="0"/>
      <p:bldP spid="32" grpId="0"/>
      <p:bldP spid="33" grpId="0"/>
      <p:bldP spid="34" grpId="0"/>
      <p:bldP spid="35" grpId="0"/>
      <p:bldP spid="36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71" grpId="0"/>
      <p:bldP spid="73" grpId="0"/>
      <p:bldP spid="78" grpId="0"/>
      <p:bldP spid="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95486"/>
            <a:ext cx="8424936" cy="4536504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+mn-lt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  <a:b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 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стране уџбеника урадите 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22.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123.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задатак.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219822"/>
            <a:ext cx="4464496" cy="792088"/>
          </a:xfrm>
        </p:spPr>
        <p:txBody>
          <a:bodyPr>
            <a:noAutofit/>
          </a:bodyPr>
          <a:lstStyle/>
          <a:p>
            <a:endParaRPr lang="sr-Cyrl-RS" sz="3600" i="1" dirty="0" smtClean="0"/>
          </a:p>
          <a:p>
            <a:r>
              <a:rPr lang="sr-Cyrl-RS" sz="2800" dirty="0" smtClean="0"/>
              <a:t/>
            </a:r>
            <a:br>
              <a:rPr lang="sr-Cyrl-R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186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1440</TotalTime>
  <Words>267</Words>
  <Application>Microsoft Office PowerPoint</Application>
  <PresentationFormat>On-screen Show (16:9)</PresentationFormat>
  <Paragraphs>172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Дијељење вишецифреног броја једноцифреним бројем </vt:lpstr>
      <vt:lpstr>PowerPoint Presentation</vt:lpstr>
      <vt:lpstr>PowerPoint Presentation</vt:lpstr>
      <vt:lpstr>PowerPoint Presentation</vt:lpstr>
      <vt:lpstr>PowerPoint Presentation</vt:lpstr>
      <vt:lpstr>                               Задаци за самосталан рад:    Са 120. стране уџбеника урадите 122. и 123. задатак.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 “ НИЈЕ НА ОДМЕТ БИТИ МАГАРАЦ “</dc:title>
  <dc:creator>WIN7</dc:creator>
  <cp:lastModifiedBy>Neko</cp:lastModifiedBy>
  <cp:revision>144</cp:revision>
  <dcterms:created xsi:type="dcterms:W3CDTF">2020-05-25T13:12:27Z</dcterms:created>
  <dcterms:modified xsi:type="dcterms:W3CDTF">2021-01-26T19:33:15Z</dcterms:modified>
</cp:coreProperties>
</file>