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7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6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3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3026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54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80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09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24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5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6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9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8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0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7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4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1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2A4EAB6-30EB-47B3-A8CB-F3EA772B0244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13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3C13EB-6A21-4368-8EC1-FE6A6B388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618" y="3428999"/>
            <a:ext cx="10186181" cy="25638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056523B-BA0C-46A0-8E87-1ECFB6AE0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535" y="752483"/>
            <a:ext cx="10411264" cy="1343603"/>
          </a:xfrm>
        </p:spPr>
        <p:txBody>
          <a:bodyPr>
            <a:normAutofit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Множење троцифреног броја двоцифреним бројем</a:t>
            </a:r>
          </a:p>
          <a:p>
            <a:pPr algn="ctr"/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– 5. разред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330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F67165-4B69-4F1C-94C5-C434AE860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7" y="730725"/>
            <a:ext cx="10650414" cy="5396549"/>
          </a:xfrm>
        </p:spPr>
        <p:txBody>
          <a:bodyPr/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Поновимо  писмени поступак множења вишецифрених бројева са једноцифреним бројем</a:t>
            </a:r>
          </a:p>
          <a:p>
            <a:pPr algn="l"/>
            <a:endParaRPr lang="sr-Cyrl-R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R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35 234</a:t>
            </a:r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· 4                      </a:t>
            </a:r>
          </a:p>
          <a:p>
            <a:pPr algn="ctr"/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algn="ctr"/>
            <a:endParaRPr lang="sr-Cyrl-RS" dirty="0"/>
          </a:p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AFC9B6-C0C3-4D06-BAEA-D907ED20A51B}"/>
              </a:ext>
            </a:extLst>
          </p:cNvPr>
          <p:cNvSpPr txBox="1"/>
          <p:nvPr/>
        </p:nvSpPr>
        <p:spPr>
          <a:xfrm>
            <a:off x="1969478" y="4417257"/>
            <a:ext cx="309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D37AC8-B9EA-4677-BAD1-8CA3D81C35C6}"/>
              </a:ext>
            </a:extLst>
          </p:cNvPr>
          <p:cNvSpPr txBox="1"/>
          <p:nvPr/>
        </p:nvSpPr>
        <p:spPr>
          <a:xfrm rot="11120286" flipV="1">
            <a:off x="1748724" y="4417254"/>
            <a:ext cx="45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8B9C25-518A-4B11-8FDD-9B73A79F980D}"/>
              </a:ext>
            </a:extLst>
          </p:cNvPr>
          <p:cNvSpPr txBox="1"/>
          <p:nvPr/>
        </p:nvSpPr>
        <p:spPr>
          <a:xfrm>
            <a:off x="1517024" y="4417254"/>
            <a:ext cx="393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639A87B-66EB-44E0-AF49-83B780C6B6D3}"/>
              </a:ext>
            </a:extLst>
          </p:cNvPr>
          <p:cNvSpPr txBox="1"/>
          <p:nvPr/>
        </p:nvSpPr>
        <p:spPr>
          <a:xfrm>
            <a:off x="1279588" y="4417255"/>
            <a:ext cx="45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9621C55-98ED-441E-BAF2-6C1DBB09CC08}"/>
              </a:ext>
            </a:extLst>
          </p:cNvPr>
          <p:cNvSpPr txBox="1"/>
          <p:nvPr/>
        </p:nvSpPr>
        <p:spPr>
          <a:xfrm rot="10800000" flipV="1">
            <a:off x="548638" y="4405140"/>
            <a:ext cx="909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14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2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2AF1E-557D-4221-9D21-570A14FA3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8" y="2172705"/>
            <a:ext cx="11163888" cy="4261178"/>
          </a:xfrm>
        </p:spPr>
        <p:txBody>
          <a:bodyPr>
            <a:normAutofit/>
          </a:bodyPr>
          <a:lstStyle/>
          <a:p>
            <a:pPr algn="l"/>
            <a:r>
              <a:rPr lang="sr-Cyrl-R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Први  начин  је  да   множимо  цифром   десетица , а затим цифром   јединица </a:t>
            </a:r>
            <a:br>
              <a:rPr lang="sr-Cyrl-R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при  чему  се  производ   са  цифром  јединица</a:t>
            </a:r>
            <a:r>
              <a:rPr lang="sr-Latn-R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помјера   удесно  за  једно  мјесто.</a:t>
            </a:r>
            <a:b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b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  </a:t>
            </a:r>
            <a:b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  </a:t>
            </a:r>
            <a:r>
              <a:rPr lang="sr-Cyrl-R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564 · 38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</a:t>
            </a:r>
            <a:endParaRPr lang="en-US" sz="3200" dirty="0"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13AD41-1953-48AD-B17B-8C2DC9202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0998" y="323557"/>
            <a:ext cx="11430004" cy="1364532"/>
          </a:xfrm>
        </p:spPr>
        <p:txBody>
          <a:bodyPr>
            <a:normAutofit/>
          </a:bodyPr>
          <a:lstStyle/>
          <a:p>
            <a:pPr algn="l"/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Писмени поступак множења троцифреног броја двоцифреним бројем можемо урадити на два начина.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F12CC6-979F-46DD-8BD5-07EA177781D0}"/>
              </a:ext>
            </a:extLst>
          </p:cNvPr>
          <p:cNvSpPr txBox="1"/>
          <p:nvPr/>
        </p:nvSpPr>
        <p:spPr>
          <a:xfrm flipH="1">
            <a:off x="978605" y="4307585"/>
            <a:ext cx="379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D5946B-0B13-4A50-A115-E40E465C959B}"/>
              </a:ext>
            </a:extLst>
          </p:cNvPr>
          <p:cNvSpPr txBox="1"/>
          <p:nvPr/>
        </p:nvSpPr>
        <p:spPr>
          <a:xfrm rot="21377661" flipH="1">
            <a:off x="746533" y="4313798"/>
            <a:ext cx="343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1C31EF-A903-4AEA-8ECA-1F373ABA0E31}"/>
              </a:ext>
            </a:extLst>
          </p:cNvPr>
          <p:cNvSpPr txBox="1"/>
          <p:nvPr/>
        </p:nvSpPr>
        <p:spPr>
          <a:xfrm>
            <a:off x="317694" y="4314724"/>
            <a:ext cx="652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7DD769-2CAD-442D-9A20-5DD3911FB4F2}"/>
              </a:ext>
            </a:extLst>
          </p:cNvPr>
          <p:cNvSpPr txBox="1"/>
          <p:nvPr/>
        </p:nvSpPr>
        <p:spPr>
          <a:xfrm rot="10800000" flipV="1">
            <a:off x="1211935" y="4674672"/>
            <a:ext cx="335307" cy="591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60F828E-E5B6-4645-B18F-6CBD0D6F1670}"/>
              </a:ext>
            </a:extLst>
          </p:cNvPr>
          <p:cNvSpPr txBox="1"/>
          <p:nvPr/>
        </p:nvSpPr>
        <p:spPr>
          <a:xfrm rot="10800000" flipV="1">
            <a:off x="1006965" y="4674673"/>
            <a:ext cx="462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862052F-DCFE-4175-ADF4-50BFE574F0FD}"/>
              </a:ext>
            </a:extLst>
          </p:cNvPr>
          <p:cNvSpPr txBox="1"/>
          <p:nvPr/>
        </p:nvSpPr>
        <p:spPr>
          <a:xfrm>
            <a:off x="604558" y="4674674"/>
            <a:ext cx="613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ED21E2-A722-4F53-818F-3C611ED314DE}"/>
              </a:ext>
            </a:extLst>
          </p:cNvPr>
          <p:cNvCxnSpPr/>
          <p:nvPr/>
        </p:nvCxnSpPr>
        <p:spPr>
          <a:xfrm>
            <a:off x="478339" y="5266357"/>
            <a:ext cx="10689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E0D2ED0-CF92-463B-86A6-CDE55C16712F}"/>
              </a:ext>
            </a:extLst>
          </p:cNvPr>
          <p:cNvCxnSpPr>
            <a:cxnSpLocks/>
            <a:stCxn id="19" idx="1"/>
          </p:cNvCxnSpPr>
          <p:nvPr/>
        </p:nvCxnSpPr>
        <p:spPr>
          <a:xfrm flipV="1">
            <a:off x="1547242" y="4956379"/>
            <a:ext cx="632056" cy="1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9A4CD95-C44E-4AA5-9B90-1DE74D680AD1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17AB319-9923-4BD5-8655-F59EE408755F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786D7A7-51BC-427F-BCFC-23610EE1814A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1F636AE-1A39-4C49-A8A9-11EF71B1CFF3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9C7876B-171F-4DE7-8C66-E271F62E7535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536B299-886F-46BF-A727-512432A21BF0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60D4248-E401-44EA-BB24-1F4C5C5D08C2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63E8F66-81C6-45AC-AE5B-C8FB5146E5A1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BC06E08-B07E-4B12-B3DD-064765C23ED3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707008-9CE5-4B4C-B380-FB1909FF30C2}"/>
              </a:ext>
            </a:extLst>
          </p:cNvPr>
          <p:cNvSpPr txBox="1"/>
          <p:nvPr/>
        </p:nvSpPr>
        <p:spPr>
          <a:xfrm>
            <a:off x="6210886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A0C4FDC-4D0E-4880-92B4-D6BF2A5F617A}"/>
              </a:ext>
            </a:extLst>
          </p:cNvPr>
          <p:cNvSpPr txBox="1"/>
          <p:nvPr/>
        </p:nvSpPr>
        <p:spPr>
          <a:xfrm>
            <a:off x="317694" y="4910206"/>
            <a:ext cx="32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+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B73FA4C-DCB1-4A75-9AA1-5735FFD02EED}"/>
              </a:ext>
            </a:extLst>
          </p:cNvPr>
          <p:cNvSpPr txBox="1"/>
          <p:nvPr/>
        </p:nvSpPr>
        <p:spPr>
          <a:xfrm>
            <a:off x="265309" y="5184138"/>
            <a:ext cx="2228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21432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A7A08D3-9D95-4F5E-9EFC-51654567DA08}"/>
              </a:ext>
            </a:extLst>
          </p:cNvPr>
          <p:cNvSpPr/>
          <p:nvPr/>
        </p:nvSpPr>
        <p:spPr>
          <a:xfrm>
            <a:off x="8018585" y="3826412"/>
            <a:ext cx="45719" cy="5627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BCDB0F0-FD18-40C1-930B-330B538B66A7}"/>
              </a:ext>
            </a:extLst>
          </p:cNvPr>
          <p:cNvSpPr/>
          <p:nvPr/>
        </p:nvSpPr>
        <p:spPr>
          <a:xfrm>
            <a:off x="3942837" y="3452899"/>
            <a:ext cx="6364897" cy="29809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ОБРАЗЛОЖЕЊЕ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· 4= 12, пишемо 2, а памтимо 1.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· 6 = 18 + 1= 19,  пишемо 9, а памтимо1.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· 5 = 15 + 1= 16,  пишемо 16.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· 4 = 32, пишемо 2, а памтимо 3.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· 6 = 48 + 3 = 51, пишемо 1, а памтимо 5.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· 5 = 40 + 5= 45, пишемо 45.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Подвуцимо и саберимо.</a:t>
            </a:r>
          </a:p>
        </p:txBody>
      </p:sp>
    </p:spTree>
    <p:extLst>
      <p:ext uri="{BB962C8B-B14F-4D97-AF65-F5344CB8AC3E}">
        <p14:creationId xmlns:p14="http://schemas.microsoft.com/office/powerpoint/2010/main" val="392738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35" grpId="0"/>
      <p:bldP spid="52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CB923-47C6-4231-BD50-8600A02AF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911" y="3059366"/>
            <a:ext cx="9340947" cy="556031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564 ·38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D76AC-15A6-4B5E-8F9B-62EC4EF82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8490" y="770283"/>
            <a:ext cx="11627891" cy="140923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 начин је да се прво множи са цифром јединица, а затим са цифром десетица. </a:t>
            </a:r>
          </a:p>
          <a:p>
            <a:pPr algn="l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том случају производ са цифром десетица се помјера улијево за једно мјесто.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1B126-F6BE-47F2-A0B4-A41DED3FE936}"/>
              </a:ext>
            </a:extLst>
          </p:cNvPr>
          <p:cNvSpPr txBox="1"/>
          <p:nvPr/>
        </p:nvSpPr>
        <p:spPr>
          <a:xfrm>
            <a:off x="1913791" y="3430731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A02019-2945-4B89-9666-DFA866B8CADF}"/>
              </a:ext>
            </a:extLst>
          </p:cNvPr>
          <p:cNvSpPr txBox="1"/>
          <p:nvPr/>
        </p:nvSpPr>
        <p:spPr>
          <a:xfrm>
            <a:off x="1716259" y="3427269"/>
            <a:ext cx="351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9A0C9-5181-424C-9EEE-6ED6C1913F11}"/>
              </a:ext>
            </a:extLst>
          </p:cNvPr>
          <p:cNvSpPr txBox="1"/>
          <p:nvPr/>
        </p:nvSpPr>
        <p:spPr>
          <a:xfrm>
            <a:off x="1252025" y="3427269"/>
            <a:ext cx="815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4 5 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4FAB46-812C-49EF-A9BC-2F3BCEA46EB6}"/>
              </a:ext>
            </a:extLst>
          </p:cNvPr>
          <p:cNvSpPr txBox="1"/>
          <p:nvPr/>
        </p:nvSpPr>
        <p:spPr>
          <a:xfrm>
            <a:off x="1766119" y="3785485"/>
            <a:ext cx="387839" cy="600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9267A3-EF47-4DA1-96E1-A58EAA10958C}"/>
              </a:ext>
            </a:extLst>
          </p:cNvPr>
          <p:cNvSpPr txBox="1"/>
          <p:nvPr/>
        </p:nvSpPr>
        <p:spPr>
          <a:xfrm>
            <a:off x="1562099" y="3775856"/>
            <a:ext cx="351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018218-B20A-4C3D-A5A4-EDE361BF4910}"/>
              </a:ext>
            </a:extLst>
          </p:cNvPr>
          <p:cNvSpPr txBox="1"/>
          <p:nvPr/>
        </p:nvSpPr>
        <p:spPr>
          <a:xfrm>
            <a:off x="1055956" y="3791300"/>
            <a:ext cx="829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AAD4460-6A0A-4434-8458-50DC58A2201D}"/>
              </a:ext>
            </a:extLst>
          </p:cNvPr>
          <p:cNvCxnSpPr/>
          <p:nvPr/>
        </p:nvCxnSpPr>
        <p:spPr>
          <a:xfrm>
            <a:off x="1012289" y="4262157"/>
            <a:ext cx="1308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3069FFE-40F8-465D-AE11-F0344CF8EDC6}"/>
              </a:ext>
            </a:extLst>
          </p:cNvPr>
          <p:cNvCxnSpPr/>
          <p:nvPr/>
        </p:nvCxnSpPr>
        <p:spPr>
          <a:xfrm flipH="1">
            <a:off x="2321169" y="4164037"/>
            <a:ext cx="5070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27CE280-5F74-4DC7-AC06-9871AA4554F4}"/>
              </a:ext>
            </a:extLst>
          </p:cNvPr>
          <p:cNvSpPr txBox="1"/>
          <p:nvPr/>
        </p:nvSpPr>
        <p:spPr>
          <a:xfrm>
            <a:off x="956019" y="3529313"/>
            <a:ext cx="281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2D651C-4F6A-4D24-9581-EE5863950923}"/>
              </a:ext>
            </a:extLst>
          </p:cNvPr>
          <p:cNvSpPr txBox="1"/>
          <p:nvPr/>
        </p:nvSpPr>
        <p:spPr>
          <a:xfrm>
            <a:off x="809039" y="4249112"/>
            <a:ext cx="1506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21 432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577F9C5-EC52-4AAD-8309-86EB7BDF2499}"/>
              </a:ext>
            </a:extLst>
          </p:cNvPr>
          <p:cNvSpPr/>
          <p:nvPr/>
        </p:nvSpPr>
        <p:spPr>
          <a:xfrm>
            <a:off x="4304714" y="2616598"/>
            <a:ext cx="6105378" cy="32566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Образложење</a:t>
            </a:r>
          </a:p>
          <a:p>
            <a:pPr algn="ctr"/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· 4 = 32, пишемо 2, а памтимо 3.</a:t>
            </a:r>
          </a:p>
          <a:p>
            <a:pPr algn="ctr"/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· 6 = 48 + 3= 51, пишемо 1, а памтимо 5.</a:t>
            </a:r>
          </a:p>
          <a:p>
            <a:pPr algn="ctr"/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· 5 = 40 + 5 = 45, пишемо 45.</a:t>
            </a:r>
          </a:p>
          <a:p>
            <a:pPr algn="ctr"/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· 4 = 12, пишемо 2, а памтимо 1.</a:t>
            </a:r>
          </a:p>
          <a:p>
            <a:pPr algn="ctr"/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· 6 = 18 + 1= 19, пишемо 9, а памтимо 1.</a:t>
            </a:r>
          </a:p>
          <a:p>
            <a:pPr algn="ctr"/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·  5 = 15 + 1 = 16,  пишемо 16.</a:t>
            </a:r>
          </a:p>
          <a:p>
            <a:pPr algn="ctr"/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Подвуцимо и саберимо.</a:t>
            </a:r>
          </a:p>
          <a:p>
            <a:pPr algn="ctr"/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0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13D506-47E5-4522-AB94-DDF283A54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083" y="407962"/>
            <a:ext cx="10931768" cy="2419643"/>
          </a:xfrm>
        </p:spPr>
        <p:txBody>
          <a:bodyPr>
            <a:noAutofit/>
          </a:bodyPr>
          <a:lstStyle/>
          <a:p>
            <a:pPr algn="l"/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 (140. задатак из уџбеника).</a:t>
            </a:r>
          </a:p>
          <a:p>
            <a:pPr algn="l"/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                                                  б)</a:t>
            </a:r>
          </a:p>
          <a:p>
            <a:pPr algn="l"/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376 · 43                                            </a:t>
            </a:r>
            <a:r>
              <a:rPr lang="sr-Latn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907 · 56</a:t>
            </a: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289D1A-97BC-4B49-BCD6-E5AF06CC614E}"/>
              </a:ext>
            </a:extLst>
          </p:cNvPr>
          <p:cNvCxnSpPr>
            <a:cxnSpLocks/>
          </p:cNvCxnSpPr>
          <p:nvPr/>
        </p:nvCxnSpPr>
        <p:spPr>
          <a:xfrm>
            <a:off x="225083" y="2166425"/>
            <a:ext cx="1659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47F7221-949E-4957-9F6C-C57611FE5CE2}"/>
              </a:ext>
            </a:extLst>
          </p:cNvPr>
          <p:cNvSpPr txBox="1"/>
          <p:nvPr/>
        </p:nvSpPr>
        <p:spPr>
          <a:xfrm>
            <a:off x="225083" y="2053884"/>
            <a:ext cx="1181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1504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6BC467-ED7A-4E4F-B49B-264F6B470558}"/>
              </a:ext>
            </a:extLst>
          </p:cNvPr>
          <p:cNvSpPr txBox="1"/>
          <p:nvPr/>
        </p:nvSpPr>
        <p:spPr>
          <a:xfrm>
            <a:off x="422031" y="2394540"/>
            <a:ext cx="998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1128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C074F15-E7A8-41AF-A9E7-0A927B1ABFC1}"/>
              </a:ext>
            </a:extLst>
          </p:cNvPr>
          <p:cNvCxnSpPr>
            <a:cxnSpLocks/>
          </p:cNvCxnSpPr>
          <p:nvPr/>
        </p:nvCxnSpPr>
        <p:spPr>
          <a:xfrm>
            <a:off x="303041" y="2933113"/>
            <a:ext cx="934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EE5BB56-465F-460D-B452-001955F6186F}"/>
              </a:ext>
            </a:extLst>
          </p:cNvPr>
          <p:cNvSpPr txBox="1"/>
          <p:nvPr/>
        </p:nvSpPr>
        <p:spPr>
          <a:xfrm>
            <a:off x="211015" y="2517580"/>
            <a:ext cx="37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+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2D6ADF-C00B-412E-9F08-1551894DFEEF}"/>
              </a:ext>
            </a:extLst>
          </p:cNvPr>
          <p:cNvSpPr txBox="1"/>
          <p:nvPr/>
        </p:nvSpPr>
        <p:spPr>
          <a:xfrm>
            <a:off x="211015" y="2810502"/>
            <a:ext cx="1252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16168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7D00437-EDDF-4B43-B1F1-A777CFE1AD82}"/>
              </a:ext>
            </a:extLst>
          </p:cNvPr>
          <p:cNvCxnSpPr/>
          <p:nvPr/>
        </p:nvCxnSpPr>
        <p:spPr>
          <a:xfrm>
            <a:off x="6457071" y="2166425"/>
            <a:ext cx="15052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FB63A5F-AD7A-46D6-8125-763938B0CDA8}"/>
              </a:ext>
            </a:extLst>
          </p:cNvPr>
          <p:cNvSpPr txBox="1"/>
          <p:nvPr/>
        </p:nvSpPr>
        <p:spPr>
          <a:xfrm>
            <a:off x="6138202" y="2074016"/>
            <a:ext cx="1375117" cy="584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5442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EE2BAE-2C30-4BA3-9433-5FA4BD44C165}"/>
              </a:ext>
            </a:extLst>
          </p:cNvPr>
          <p:cNvSpPr txBox="1"/>
          <p:nvPr/>
        </p:nvSpPr>
        <p:spPr>
          <a:xfrm>
            <a:off x="5955323" y="2405573"/>
            <a:ext cx="1181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4535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567CB5-A75F-4912-9914-79EF2EE11B41}"/>
              </a:ext>
            </a:extLst>
          </p:cNvPr>
          <p:cNvCxnSpPr/>
          <p:nvPr/>
        </p:nvCxnSpPr>
        <p:spPr>
          <a:xfrm>
            <a:off x="5955323" y="2933113"/>
            <a:ext cx="13645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747216B-5888-4598-AC84-13B37A279600}"/>
              </a:ext>
            </a:extLst>
          </p:cNvPr>
          <p:cNvSpPr txBox="1"/>
          <p:nvPr/>
        </p:nvSpPr>
        <p:spPr>
          <a:xfrm>
            <a:off x="5772444" y="2208231"/>
            <a:ext cx="45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+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BB01E6-A32B-4577-A211-F5B1D6739A5E}"/>
              </a:ext>
            </a:extLst>
          </p:cNvPr>
          <p:cNvSpPr txBox="1"/>
          <p:nvPr/>
        </p:nvSpPr>
        <p:spPr>
          <a:xfrm>
            <a:off x="5734929" y="2793005"/>
            <a:ext cx="1740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50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792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73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14" grpId="0"/>
      <p:bldP spid="18" grpId="0"/>
      <p:bldP spid="19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492C-2A1E-4696-B2DA-4334849B9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4063"/>
            <a:ext cx="10515600" cy="5416060"/>
          </a:xfrm>
        </p:spPr>
        <p:txBody>
          <a:bodyPr>
            <a:normAutofit/>
          </a:bodyPr>
          <a:lstStyle/>
          <a:p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Задаци за самосталан рад:</a:t>
            </a:r>
            <a:b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B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уџбенику на</a:t>
            </a:r>
            <a:r>
              <a:rPr lang="sr-Latn-R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124.</a:t>
            </a:r>
            <a:r>
              <a:rPr lang="sr-Cyrl-B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страни  ријешите 141. и 143. задатак!</a:t>
            </a:r>
            <a:br>
              <a:rPr lang="sr-Cyrl-R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43939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443</TotalTime>
  <Words>369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Times New Roman</vt:lpstr>
      <vt:lpstr>Depth</vt:lpstr>
      <vt:lpstr>PowerPoint Presentation</vt:lpstr>
      <vt:lpstr>PowerPoint Presentation</vt:lpstr>
      <vt:lpstr>Први  начин  је  да   множимо  цифром   десетица , а затим цифром   јединица   при  чему  се  производ   са  цифром  јединица  помјера   удесно  за  једно  мјесто.             564 · 38  </vt:lpstr>
      <vt:lpstr>               564 ·38</vt:lpstr>
      <vt:lpstr>PowerPoint Presentation</vt:lpstr>
      <vt:lpstr>                   Задаци за самосталан рад:  У уџбенику на 124. страни  ријешите 141. и 143. задатак!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Jadranka</dc:creator>
  <cp:lastModifiedBy>Jadranka</cp:lastModifiedBy>
  <cp:revision>43</cp:revision>
  <dcterms:created xsi:type="dcterms:W3CDTF">2021-01-27T21:44:23Z</dcterms:created>
  <dcterms:modified xsi:type="dcterms:W3CDTF">2021-01-31T19:58:06Z</dcterms:modified>
</cp:coreProperties>
</file>