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5" r:id="rId10"/>
    <p:sldId id="266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B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DCFB061-4267-4D9F-8017-6F550D3068DF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1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9819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60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1680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05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31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543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50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D1C6-60D0-4CD1-8F31-F912522EB041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8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6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3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2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0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8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9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E4C8-2960-4ADD-862C-4D9643CB15AC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7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EA15-09CD-4275-A8E0-385C965F48B0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6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F8082C-0922-4249-A612-B415F5231620}" type="datetime1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56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232F41-B1E5-429F-9714-97847448F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36" r="3" b="3103"/>
          <a:stretch/>
        </p:blipFill>
        <p:spPr>
          <a:xfrm>
            <a:off x="4465982" y="371587"/>
            <a:ext cx="6957392" cy="50698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C5174E-1D60-4F1A-8FA3-75692BDA8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9226" y="1216404"/>
            <a:ext cx="5445851" cy="2212596"/>
          </a:xfrm>
        </p:spPr>
        <p:txBody>
          <a:bodyPr anchor="b">
            <a:normAutofit/>
          </a:bodyPr>
          <a:lstStyle/>
          <a:p>
            <a:pPr algn="ctr"/>
            <a:r>
              <a:rPr lang="sr-Cyrl-BA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Субјекатски</a:t>
            </a:r>
            <a:r>
              <a:rPr lang="sr-Cyrl-B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предикатски </a:t>
            </a:r>
            <a:br>
              <a:rPr lang="sr-Cyrl-B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скуп ријечи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08E8D-FEBC-4F19-AF1A-FC8D8B4A3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3530" y="5441448"/>
            <a:ext cx="3806919" cy="416016"/>
          </a:xfrm>
        </p:spPr>
        <p:txBody>
          <a:bodyPr anchor="t">
            <a:normAutofit/>
          </a:bodyPr>
          <a:lstStyle/>
          <a:p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C070A9-FB50-4B4F-BB86-1E0A1A2644FC}"/>
              </a:ext>
            </a:extLst>
          </p:cNvPr>
          <p:cNvSpPr txBox="1"/>
          <p:nvPr/>
        </p:nvSpPr>
        <p:spPr>
          <a:xfrm>
            <a:off x="4465982" y="493729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Cyrl-B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5. разред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75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0A24CCE-DD70-4DBC-89D3-09EF7DB5BD1E}"/>
              </a:ext>
            </a:extLst>
          </p:cNvPr>
          <p:cNvSpPr txBox="1"/>
          <p:nvPr/>
        </p:nvSpPr>
        <p:spPr>
          <a:xfrm>
            <a:off x="1339849" y="1414969"/>
            <a:ext cx="9397999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kumimoji="0" lang="sr-Cyrl-BA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сљедећој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реченици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одреди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именуј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додатке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субјекатског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предикатског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скупа</a:t>
            </a:r>
            <a:r>
              <a:rPr kumimoji="0" lang="sr-Cyrl-BA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ријечи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Моја</a:t>
            </a:r>
            <a:r>
              <a:rPr lang="sr-Cyrl-BA" alt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бака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sr-Cyrl-BA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свакога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љета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пажљиво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љековите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траве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ливади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403FFCD-0B55-4C7D-9054-DB74195BDC04}"/>
              </a:ext>
            </a:extLst>
          </p:cNvPr>
          <p:cNvGrpSpPr/>
          <p:nvPr/>
        </p:nvGrpSpPr>
        <p:grpSpPr>
          <a:xfrm>
            <a:off x="3231139" y="3983646"/>
            <a:ext cx="8243751" cy="1260688"/>
            <a:chOff x="3231139" y="3983646"/>
            <a:chExt cx="8243751" cy="126068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8EAAD53-C9E9-4EBA-B869-CF3854DA2D75}"/>
                </a:ext>
              </a:extLst>
            </p:cNvPr>
            <p:cNvSpPr txBox="1"/>
            <p:nvPr/>
          </p:nvSpPr>
          <p:spPr>
            <a:xfrm>
              <a:off x="9155025" y="3983646"/>
              <a:ext cx="23198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BA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прилошка одредба за мјесто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624251D-371A-4F1D-83C9-0A1BE8EBCB3E}"/>
                </a:ext>
              </a:extLst>
            </p:cNvPr>
            <p:cNvSpPr txBox="1"/>
            <p:nvPr/>
          </p:nvSpPr>
          <p:spPr>
            <a:xfrm>
              <a:off x="9155025" y="3983646"/>
              <a:ext cx="18118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024F90-DFAD-4C8B-9301-EEB39447CD3D}"/>
                </a:ext>
              </a:extLst>
            </p:cNvPr>
            <p:cNvSpPr txBox="1"/>
            <p:nvPr/>
          </p:nvSpPr>
          <p:spPr>
            <a:xfrm>
              <a:off x="3231139" y="4044005"/>
              <a:ext cx="23198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BA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прилошка одредба за вријеме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12D0A7-1D8E-44B5-9AE2-71AEC7F51124}"/>
                </a:ext>
              </a:extLst>
            </p:cNvPr>
            <p:cNvSpPr txBox="1"/>
            <p:nvPr/>
          </p:nvSpPr>
          <p:spPr>
            <a:xfrm>
              <a:off x="4723497" y="4014947"/>
              <a:ext cx="23198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BA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прилошка одредба за начин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279DE8A-D0D8-415B-BEBD-FE32AA827C9A}"/>
              </a:ext>
            </a:extLst>
          </p:cNvPr>
          <p:cNvSpPr txBox="1"/>
          <p:nvPr/>
        </p:nvSpPr>
        <p:spPr>
          <a:xfrm>
            <a:off x="7780866" y="2895375"/>
            <a:ext cx="2319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објекат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5C5D967-4304-41D6-9477-C24E7976AF49}"/>
              </a:ext>
            </a:extLst>
          </p:cNvPr>
          <p:cNvCxnSpPr>
            <a:cxnSpLocks/>
          </p:cNvCxnSpPr>
          <p:nvPr/>
        </p:nvCxnSpPr>
        <p:spPr>
          <a:xfrm>
            <a:off x="2372139" y="4394199"/>
            <a:ext cx="3815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2A5E29-AA05-4B7D-9257-7D7AD1D872B1}"/>
              </a:ext>
            </a:extLst>
          </p:cNvPr>
          <p:cNvCxnSpPr>
            <a:cxnSpLocks/>
          </p:cNvCxnSpPr>
          <p:nvPr/>
        </p:nvCxnSpPr>
        <p:spPr>
          <a:xfrm flipV="1">
            <a:off x="2170599" y="3858197"/>
            <a:ext cx="583096" cy="1786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5E69D5-C4C8-4CA5-89B2-4DE7EB50AC9F}"/>
              </a:ext>
            </a:extLst>
          </p:cNvPr>
          <p:cNvCxnSpPr>
            <a:cxnSpLocks/>
          </p:cNvCxnSpPr>
          <p:nvPr/>
        </p:nvCxnSpPr>
        <p:spPr>
          <a:xfrm>
            <a:off x="6095999" y="3851929"/>
            <a:ext cx="749283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DC08AD-2C45-4FB1-B7BC-6105998F3578}"/>
              </a:ext>
            </a:extLst>
          </p:cNvPr>
          <p:cNvCxnSpPr>
            <a:cxnSpLocks/>
          </p:cNvCxnSpPr>
          <p:nvPr/>
        </p:nvCxnSpPr>
        <p:spPr>
          <a:xfrm>
            <a:off x="6095999" y="3983646"/>
            <a:ext cx="742658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Terminator 19">
            <a:extLst>
              <a:ext uri="{FF2B5EF4-FFF2-40B4-BE49-F238E27FC236}">
                <a16:creationId xmlns:a16="http://schemas.microsoft.com/office/drawing/2014/main" id="{49610CCD-D5A5-435F-AD33-7A8FEBDF9B67}"/>
              </a:ext>
            </a:extLst>
          </p:cNvPr>
          <p:cNvSpPr/>
          <p:nvPr/>
        </p:nvSpPr>
        <p:spPr>
          <a:xfrm>
            <a:off x="1239171" y="3450258"/>
            <a:ext cx="1630019" cy="461666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Terminator 21">
            <a:extLst>
              <a:ext uri="{FF2B5EF4-FFF2-40B4-BE49-F238E27FC236}">
                <a16:creationId xmlns:a16="http://schemas.microsoft.com/office/drawing/2014/main" id="{D7CBFACE-F3BC-4410-A105-C2A4906862DE}"/>
              </a:ext>
            </a:extLst>
          </p:cNvPr>
          <p:cNvSpPr/>
          <p:nvPr/>
        </p:nvSpPr>
        <p:spPr>
          <a:xfrm>
            <a:off x="2869191" y="3376294"/>
            <a:ext cx="8097700" cy="609595"/>
          </a:xfrm>
          <a:prstGeom prst="flowChartTerminator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7DE135A-B059-49FB-B338-EDF8905CFA90}"/>
              </a:ext>
            </a:extLst>
          </p:cNvPr>
          <p:cNvGrpSpPr/>
          <p:nvPr/>
        </p:nvGrpSpPr>
        <p:grpSpPr>
          <a:xfrm>
            <a:off x="1051434" y="2694515"/>
            <a:ext cx="7281333" cy="615030"/>
            <a:chOff x="980292" y="2732206"/>
            <a:chExt cx="7281333" cy="61503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880AE0-7737-48BF-A6D1-A01AB24CBF60}"/>
                </a:ext>
              </a:extLst>
            </p:cNvPr>
            <p:cNvSpPr txBox="1"/>
            <p:nvPr/>
          </p:nvSpPr>
          <p:spPr>
            <a:xfrm>
              <a:off x="980292" y="2732206"/>
              <a:ext cx="23198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BA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атрибут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D4D8CF-6999-47A7-8349-97D81766D8D4}"/>
                </a:ext>
              </a:extLst>
            </p:cNvPr>
            <p:cNvSpPr txBox="1"/>
            <p:nvPr/>
          </p:nvSpPr>
          <p:spPr>
            <a:xfrm>
              <a:off x="6883399" y="2885571"/>
              <a:ext cx="13782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BA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атрибут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0B72C1-7ED1-497A-9C99-53CC5E3391EF}"/>
              </a:ext>
            </a:extLst>
          </p:cNvPr>
          <p:cNvCxnSpPr/>
          <p:nvPr/>
        </p:nvCxnSpPr>
        <p:spPr>
          <a:xfrm>
            <a:off x="1683026" y="3126207"/>
            <a:ext cx="0" cy="221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136D22F-C2F9-46FB-9F01-640D76003377}"/>
              </a:ext>
            </a:extLst>
          </p:cNvPr>
          <p:cNvCxnSpPr>
            <a:cxnSpLocks/>
          </p:cNvCxnSpPr>
          <p:nvPr/>
        </p:nvCxnSpPr>
        <p:spPr>
          <a:xfrm flipH="1">
            <a:off x="7272867" y="3318178"/>
            <a:ext cx="50800" cy="211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6DBE710-94AA-4385-B4B2-9AEA8DC0D2E6}"/>
              </a:ext>
            </a:extLst>
          </p:cNvPr>
          <p:cNvCxnSpPr>
            <a:cxnSpLocks/>
          </p:cNvCxnSpPr>
          <p:nvPr/>
        </p:nvCxnSpPr>
        <p:spPr>
          <a:xfrm>
            <a:off x="8640417" y="3236721"/>
            <a:ext cx="0" cy="292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7C6CD6E-0608-4755-A24E-5CE3AA79036B}"/>
              </a:ext>
            </a:extLst>
          </p:cNvPr>
          <p:cNvCxnSpPr>
            <a:cxnSpLocks/>
          </p:cNvCxnSpPr>
          <p:nvPr/>
        </p:nvCxnSpPr>
        <p:spPr>
          <a:xfrm flipH="1" flipV="1">
            <a:off x="9640325" y="3902634"/>
            <a:ext cx="179536" cy="189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A9145F0-6951-4976-BCC1-D9B8E10BC31E}"/>
              </a:ext>
            </a:extLst>
          </p:cNvPr>
          <p:cNvCxnSpPr/>
          <p:nvPr/>
        </p:nvCxnSpPr>
        <p:spPr>
          <a:xfrm flipV="1">
            <a:off x="4028661" y="3851929"/>
            <a:ext cx="0" cy="378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358C384-747A-4316-9A5C-A8CB48C3E4B8}"/>
              </a:ext>
            </a:extLst>
          </p:cNvPr>
          <p:cNvCxnSpPr>
            <a:cxnSpLocks/>
          </p:cNvCxnSpPr>
          <p:nvPr/>
        </p:nvCxnSpPr>
        <p:spPr>
          <a:xfrm flipV="1">
            <a:off x="5088835" y="3876061"/>
            <a:ext cx="0" cy="215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47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98487-C802-479D-83BA-60A45427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535" y="2959100"/>
            <a:ext cx="10690224" cy="1752599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BA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Задаци </a:t>
            </a: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самосталан рад:</a:t>
            </a:r>
            <a:br>
              <a:rPr lang="sr-Cyrl-B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Дату реченицу прошири субјекатским и предикатским скупом ријечи.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Птичица цвркуће.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Додатни задатак: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r-Cyrl-BA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Осмисли и напиши једну реченицу која садржи </a:t>
            </a:r>
            <a:r>
              <a:rPr lang="sr-Cyrl-BA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субјекатски</a:t>
            </a:r>
            <a:r>
              <a:rPr lang="sr-Cyrl-B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предикатски скуп ријечи</a:t>
            </a:r>
            <a:r>
              <a:rPr lang="sr-Cyrl-BA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4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98487-C802-479D-83BA-60A45427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228" y="930607"/>
            <a:ext cx="9755496" cy="2821996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 реченични дијелови су субјекат и предикат. </a:t>
            </a:r>
            <a:br>
              <a:rPr lang="sr-Cyrl-BA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r-Cyrl-BA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Реченица која у свом саставу има само субјекат и предикат</a:t>
            </a:r>
            <a:br>
              <a:rPr lang="sr-Cyrl-BA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 се ПРОСТА РЕЧЕНИЦА.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546309-C54D-4EEF-A328-5BB1F776B8AC}"/>
              </a:ext>
            </a:extLst>
          </p:cNvPr>
          <p:cNvSpPr txBox="1"/>
          <p:nvPr/>
        </p:nvSpPr>
        <p:spPr>
          <a:xfrm>
            <a:off x="4178902" y="3427268"/>
            <a:ext cx="40205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Дјевојчица чита.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835C4ED-F0D8-478C-B84C-4B3B3A0514E5}"/>
              </a:ext>
            </a:extLst>
          </p:cNvPr>
          <p:cNvGrpSpPr/>
          <p:nvPr/>
        </p:nvGrpSpPr>
        <p:grpSpPr>
          <a:xfrm>
            <a:off x="4649603" y="4198774"/>
            <a:ext cx="1546963" cy="1919367"/>
            <a:chOff x="4649603" y="4198774"/>
            <a:chExt cx="1546963" cy="1919367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DB7D04DE-DE4F-4EEA-93D4-9F19442587F4}"/>
                </a:ext>
              </a:extLst>
            </p:cNvPr>
            <p:cNvSpPr/>
            <p:nvPr/>
          </p:nvSpPr>
          <p:spPr>
            <a:xfrm rot="17012629">
              <a:off x="5101355" y="4567152"/>
              <a:ext cx="827451" cy="9069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01F39A3-D9BE-48A5-B152-5F6EA1E791F2}"/>
                </a:ext>
              </a:extLst>
            </p:cNvPr>
            <p:cNvSpPr txBox="1"/>
            <p:nvPr/>
          </p:nvSpPr>
          <p:spPr>
            <a:xfrm>
              <a:off x="4649603" y="5164034"/>
              <a:ext cx="1546963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r-Cyrl-BA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субјекат	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FB8B250-8FD7-4F54-B6D3-6C48EAA09122}"/>
              </a:ext>
            </a:extLst>
          </p:cNvPr>
          <p:cNvGrpSpPr/>
          <p:nvPr/>
        </p:nvGrpSpPr>
        <p:grpSpPr>
          <a:xfrm>
            <a:off x="4813880" y="4015474"/>
            <a:ext cx="3068833" cy="112644"/>
            <a:chOff x="4723445" y="4083429"/>
            <a:chExt cx="3068833" cy="11264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3E315A0-26DC-4992-B26B-FD9A8ED62444}"/>
                </a:ext>
              </a:extLst>
            </p:cNvPr>
            <p:cNvCxnSpPr>
              <a:cxnSpLocks/>
            </p:cNvCxnSpPr>
            <p:nvPr/>
          </p:nvCxnSpPr>
          <p:spPr>
            <a:xfrm>
              <a:off x="4723445" y="4083429"/>
              <a:ext cx="195077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C7A7DCF-7F77-4F9D-87BF-C55AF4BC9E98}"/>
                </a:ext>
              </a:extLst>
            </p:cNvPr>
            <p:cNvCxnSpPr>
              <a:cxnSpLocks/>
            </p:cNvCxnSpPr>
            <p:nvPr/>
          </p:nvCxnSpPr>
          <p:spPr>
            <a:xfrm>
              <a:off x="6944139" y="4083429"/>
              <a:ext cx="848139" cy="0"/>
            </a:xfrm>
            <a:prstGeom prst="line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F61513-F642-40C0-A86C-803A0D892763}"/>
                </a:ext>
              </a:extLst>
            </p:cNvPr>
            <p:cNvCxnSpPr>
              <a:cxnSpLocks/>
            </p:cNvCxnSpPr>
            <p:nvPr/>
          </p:nvCxnSpPr>
          <p:spPr>
            <a:xfrm>
              <a:off x="6944139" y="4196073"/>
              <a:ext cx="848139" cy="0"/>
            </a:xfrm>
            <a:prstGeom prst="line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01C3677-D5B0-4286-AC52-D6C1A108D950}"/>
              </a:ext>
            </a:extLst>
          </p:cNvPr>
          <p:cNvGrpSpPr/>
          <p:nvPr/>
        </p:nvGrpSpPr>
        <p:grpSpPr>
          <a:xfrm>
            <a:off x="6652493" y="4269377"/>
            <a:ext cx="1546962" cy="1303082"/>
            <a:chOff x="6652493" y="4269377"/>
            <a:chExt cx="1546962" cy="1303082"/>
          </a:xfrm>
        </p:grpSpPr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2169FC85-1F0E-426F-A188-0C0F8F43A024}"/>
                </a:ext>
              </a:extLst>
            </p:cNvPr>
            <p:cNvSpPr/>
            <p:nvPr/>
          </p:nvSpPr>
          <p:spPr>
            <a:xfrm rot="15858610">
              <a:off x="6862608" y="4677510"/>
              <a:ext cx="893045" cy="7677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E0327A4-62A4-4FDA-B1AF-5FA30CECD04F}"/>
                </a:ext>
              </a:extLst>
            </p:cNvPr>
            <p:cNvSpPr txBox="1"/>
            <p:nvPr/>
          </p:nvSpPr>
          <p:spPr>
            <a:xfrm>
              <a:off x="6652493" y="5049239"/>
              <a:ext cx="154696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r-Cyrl-BA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предикат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150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Terminator 12">
            <a:extLst>
              <a:ext uri="{FF2B5EF4-FFF2-40B4-BE49-F238E27FC236}">
                <a16:creationId xmlns:a16="http://schemas.microsoft.com/office/drawing/2014/main" id="{AA70E806-A144-489A-A627-86031856AF01}"/>
              </a:ext>
            </a:extLst>
          </p:cNvPr>
          <p:cNvSpPr/>
          <p:nvPr/>
        </p:nvSpPr>
        <p:spPr>
          <a:xfrm>
            <a:off x="6619463" y="2504661"/>
            <a:ext cx="4684646" cy="609600"/>
          </a:xfrm>
          <a:prstGeom prst="flowChartTermina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Terminator 10">
            <a:extLst>
              <a:ext uri="{FF2B5EF4-FFF2-40B4-BE49-F238E27FC236}">
                <a16:creationId xmlns:a16="http://schemas.microsoft.com/office/drawing/2014/main" id="{B58B032F-7ECF-4831-9D55-4C38FDF528F9}"/>
              </a:ext>
            </a:extLst>
          </p:cNvPr>
          <p:cNvSpPr/>
          <p:nvPr/>
        </p:nvSpPr>
        <p:spPr>
          <a:xfrm>
            <a:off x="1934816" y="2504661"/>
            <a:ext cx="4684647" cy="6096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8C44CD3-E23E-46C3-B8F6-6DE4066C5B82}"/>
              </a:ext>
            </a:extLst>
          </p:cNvPr>
          <p:cNvSpPr txBox="1">
            <a:spLocks/>
          </p:cNvSpPr>
          <p:nvPr/>
        </p:nvSpPr>
        <p:spPr>
          <a:xfrm>
            <a:off x="1934816" y="1852209"/>
            <a:ext cx="9927082" cy="3528174"/>
          </a:xfrm>
          <a:prstGeom prst="rect">
            <a:avLst/>
          </a:prstGeom>
        </p:spPr>
        <p:txBody>
          <a:bodyPr vert="horz" lIns="109728" tIns="109728" rIns="109728" bIns="91440" rtlCol="0" anchor="ctr">
            <a:no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457575" algn="l"/>
              </a:tabLst>
            </a:pPr>
            <a:r>
              <a:rPr lang="sr-Cyrl-B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Просту реченицу можемо проширити додацима: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r-Cyrl-B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457575" algn="l"/>
              </a:tabLst>
            </a:pPr>
            <a:r>
              <a:rPr lang="sr-Cyrl-B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Насмијана дјевојчица  пажљиво чита књигу.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457575" algn="l"/>
              </a:tabLst>
            </a:pPr>
            <a:endParaRPr lang="sr-Cyrl-B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457575" algn="l"/>
              </a:tabLst>
            </a:pPr>
            <a:r>
              <a:rPr lang="sr-Cyrl-BA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субјекатски</a:t>
            </a:r>
            <a:r>
              <a:rPr lang="sr-Cyrl-B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скуп 			предикатски скуп ријечи				ријечи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F26483E-983E-4F9F-812F-59C53CCC58F6}"/>
              </a:ext>
            </a:extLst>
          </p:cNvPr>
          <p:cNvSpPr/>
          <p:nvPr/>
        </p:nvSpPr>
        <p:spPr>
          <a:xfrm rot="15001770">
            <a:off x="3227076" y="3677573"/>
            <a:ext cx="820616" cy="50279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B97901E-53D5-4F12-9061-37F77F659C64}"/>
              </a:ext>
            </a:extLst>
          </p:cNvPr>
          <p:cNvSpPr/>
          <p:nvPr/>
        </p:nvSpPr>
        <p:spPr>
          <a:xfrm rot="15001770">
            <a:off x="7767895" y="3604579"/>
            <a:ext cx="820616" cy="430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7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E753959B-B105-499A-B0B1-27136C98B512}"/>
              </a:ext>
            </a:extLst>
          </p:cNvPr>
          <p:cNvSpPr txBox="1"/>
          <p:nvPr/>
        </p:nvSpPr>
        <p:spPr>
          <a:xfrm>
            <a:off x="2203937" y="1067617"/>
            <a:ext cx="8199019" cy="2177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855" marR="0" algn="ctr">
              <a:spcBef>
                <a:spcPts val="300"/>
              </a:spcBef>
              <a:spcAft>
                <a:spcPts val="0"/>
              </a:spcAft>
            </a:pPr>
            <a:r>
              <a:rPr lang="sr-Cyrl-B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sr-Cyrl-RS" sz="3200" b="1" u="sng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Проста проширена реченица</a:t>
            </a:r>
          </a:p>
          <a:p>
            <a:pPr marL="109855" marR="0" algn="ctr">
              <a:spcBef>
                <a:spcPts val="300"/>
              </a:spcBef>
              <a:spcAft>
                <a:spcPts val="0"/>
              </a:spcAft>
            </a:pPr>
            <a:r>
              <a:rPr lang="sr-Cyrl-R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састоји се од два реченична дијела</a:t>
            </a:r>
            <a:r>
              <a:rPr lang="bs-Latn-B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855" marR="0" algn="ctr">
              <a:spcBef>
                <a:spcPts val="300"/>
              </a:spcBef>
              <a:spcAft>
                <a:spcPts val="0"/>
              </a:spcAft>
            </a:pPr>
            <a:r>
              <a:rPr lang="sr-Cyrl-R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субјекатског</a:t>
            </a:r>
            <a:r>
              <a:rPr lang="sr-Cyrl-R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sr-Cyrl-RS" sz="3200" b="1" dirty="0">
                <a:solidFill>
                  <a:srgbClr val="47B1E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предикатског</a:t>
            </a:r>
            <a:r>
              <a:rPr lang="sr-Cyrl-R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скупа </a:t>
            </a:r>
            <a:r>
              <a:rPr lang="sr-Cyrl-R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ријечи</a:t>
            </a:r>
            <a:r>
              <a:rPr lang="bs-Latn-B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sr-Cyrl-BA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855" marR="0" algn="ctr">
              <a:spcBef>
                <a:spcPts val="300"/>
              </a:spcBef>
              <a:spcAft>
                <a:spcPts val="0"/>
              </a:spcAft>
            </a:pP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FB3CF6-DC08-46C0-9374-5411EE21F682}"/>
              </a:ext>
            </a:extLst>
          </p:cNvPr>
          <p:cNvSpPr txBox="1"/>
          <p:nvPr/>
        </p:nvSpPr>
        <p:spPr>
          <a:xfrm>
            <a:off x="1055078" y="3429000"/>
            <a:ext cx="4489940" cy="1821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855" marR="0" algn="ctr">
              <a:spcBef>
                <a:spcPts val="300"/>
              </a:spcBef>
              <a:spcAft>
                <a:spcPts val="0"/>
              </a:spcAft>
            </a:pPr>
            <a:r>
              <a:rPr lang="sr-Cyrl-R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Ријечи које допуњавају субјекат заједно са субјектом чине </a:t>
            </a:r>
            <a:r>
              <a:rPr lang="sr-Cyrl-RS" sz="2400" b="1" u="sng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субјекатски скуп </a:t>
            </a:r>
            <a:r>
              <a:rPr lang="sr-Cyrl-R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ријечи</a:t>
            </a:r>
            <a:r>
              <a:rPr lang="bs-Latn-BA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855" marR="0" algn="ctr">
              <a:spcBef>
                <a:spcPts val="300"/>
              </a:spcBef>
              <a:spcAft>
                <a:spcPts val="0"/>
              </a:spcAft>
            </a:pPr>
            <a:r>
              <a:rPr lang="sr-Cyrl-RS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851421-1B72-444F-9ECA-CF4AC816D948}"/>
              </a:ext>
            </a:extLst>
          </p:cNvPr>
          <p:cNvSpPr txBox="1"/>
          <p:nvPr/>
        </p:nvSpPr>
        <p:spPr>
          <a:xfrm>
            <a:off x="6646984" y="3782525"/>
            <a:ext cx="4618893" cy="1258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R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Ријечи које допуњавају предикат заједно са предикатом чине </a:t>
            </a:r>
            <a:r>
              <a:rPr lang="sr-Cyrl-RS" sz="2400" b="1" u="sng" kern="1200" dirty="0">
                <a:solidFill>
                  <a:srgbClr val="47B1E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предикатски скуп </a:t>
            </a:r>
            <a:r>
              <a:rPr lang="sr-Cyrl-R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ријечи.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15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98487-C802-479D-83BA-60A45427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834" y="745192"/>
            <a:ext cx="9097106" cy="2434823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BA" sz="44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Шарена мачка преде.</a:t>
            </a:r>
            <a:br>
              <a:rPr lang="en-US" sz="31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Субјекатском</a:t>
            </a:r>
            <a:r>
              <a:rPr lang="sr-Cyrl-B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скупу ријечи припада </a:t>
            </a:r>
            <a:r>
              <a:rPr lang="sr-Cyrl-BA" sz="3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атрибут</a:t>
            </a:r>
            <a:r>
              <a:rPr lang="sr-Cyrl-B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именички додатак, којим се казује </a:t>
            </a:r>
            <a:b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особина (</a:t>
            </a:r>
            <a:r>
              <a:rPr lang="sr-Cyrl-BA" sz="31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КАКАВ?</a:t>
            </a:r>
            <a:r>
              <a:rPr lang="sr-Cyrl-B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или припадност (</a:t>
            </a:r>
            <a:r>
              <a:rPr lang="sr-Cyrl-BA" sz="3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ЧИЈИ</a:t>
            </a:r>
            <a:r>
              <a:rPr lang="sr-Cyrl-BA" sz="31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sr-Cyrl-B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именице</a:t>
            </a:r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332733B-3209-4A88-9664-AF1607B7ED59}"/>
              </a:ext>
            </a:extLst>
          </p:cNvPr>
          <p:cNvCxnSpPr/>
          <p:nvPr/>
        </p:nvCxnSpPr>
        <p:spPr>
          <a:xfrm>
            <a:off x="2466975" y="8999855"/>
            <a:ext cx="6286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50A3A4C-4474-4CDA-83ED-CC30C8572732}"/>
              </a:ext>
            </a:extLst>
          </p:cNvPr>
          <p:cNvCxnSpPr/>
          <p:nvPr/>
        </p:nvCxnSpPr>
        <p:spPr>
          <a:xfrm>
            <a:off x="3295015" y="8999855"/>
            <a:ext cx="1076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2A950B3-CFAF-417A-A5D8-F3C494C4E0D8}"/>
              </a:ext>
            </a:extLst>
          </p:cNvPr>
          <p:cNvCxnSpPr/>
          <p:nvPr/>
        </p:nvCxnSpPr>
        <p:spPr>
          <a:xfrm>
            <a:off x="3295015" y="9209405"/>
            <a:ext cx="12668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5B5D3D3-5DFC-4EEA-A439-F49CFB6444E8}"/>
              </a:ext>
            </a:extLst>
          </p:cNvPr>
          <p:cNvCxnSpPr/>
          <p:nvPr/>
        </p:nvCxnSpPr>
        <p:spPr>
          <a:xfrm>
            <a:off x="819150" y="9304655"/>
            <a:ext cx="2276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5">
            <a:extLst>
              <a:ext uri="{FF2B5EF4-FFF2-40B4-BE49-F238E27FC236}">
                <a16:creationId xmlns:a16="http://schemas.microsoft.com/office/drawing/2014/main" id="{A2F0C658-E950-41D4-AC59-A02CF1398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677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C66FD88-1B3F-4DA7-A5C7-B8E98E77D14D}"/>
              </a:ext>
            </a:extLst>
          </p:cNvPr>
          <p:cNvCxnSpPr/>
          <p:nvPr/>
        </p:nvCxnSpPr>
        <p:spPr>
          <a:xfrm>
            <a:off x="2619375" y="9152255"/>
            <a:ext cx="6286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16D61F1-02E4-46DD-9D4D-F62DF5AD764B}"/>
              </a:ext>
            </a:extLst>
          </p:cNvPr>
          <p:cNvCxnSpPr/>
          <p:nvPr/>
        </p:nvCxnSpPr>
        <p:spPr>
          <a:xfrm>
            <a:off x="3447415" y="9152255"/>
            <a:ext cx="1076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DF1FDF5-7071-44A8-8208-38B133F3C759}"/>
              </a:ext>
            </a:extLst>
          </p:cNvPr>
          <p:cNvCxnSpPr/>
          <p:nvPr/>
        </p:nvCxnSpPr>
        <p:spPr>
          <a:xfrm>
            <a:off x="3447415" y="9361805"/>
            <a:ext cx="12668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8DADD3D-6A7E-4615-809D-0117A1D71EF3}"/>
              </a:ext>
            </a:extLst>
          </p:cNvPr>
          <p:cNvCxnSpPr/>
          <p:nvPr/>
        </p:nvCxnSpPr>
        <p:spPr>
          <a:xfrm>
            <a:off x="971550" y="9457055"/>
            <a:ext cx="2276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1">
            <a:extLst>
              <a:ext uri="{FF2B5EF4-FFF2-40B4-BE49-F238E27FC236}">
                <a16:creationId xmlns:a16="http://schemas.microsoft.com/office/drawing/2014/main" id="{10342F2F-D5F1-4C80-A731-7CA747863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CE0B955-8CAE-454D-8C97-296B00A76FEA}"/>
              </a:ext>
            </a:extLst>
          </p:cNvPr>
          <p:cNvSpPr txBox="1"/>
          <p:nvPr/>
        </p:nvSpPr>
        <p:spPr>
          <a:xfrm>
            <a:off x="1328694" y="3527661"/>
            <a:ext cx="10178078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Cyrl-BA" sz="4000" b="1" dirty="0">
                <a:ln w="3175" cmpd="sng"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Дјеца возе </a:t>
            </a:r>
            <a:r>
              <a:rPr lang="sr-Cyrl-BA" sz="4000" b="1" dirty="0" err="1">
                <a:ln w="3175" cmpd="sng"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ролере</a:t>
            </a:r>
            <a:r>
              <a:rPr lang="sr-Cyrl-BA" sz="4000" b="1" dirty="0">
                <a:ln w="3175" cmpd="sng"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BA" sz="2400" b="1" spc="15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80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Предикатском скупу</a:t>
            </a:r>
            <a:r>
              <a:rPr lang="sr-Latn-BA" sz="280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ријечи припада </a:t>
            </a:r>
            <a:r>
              <a:rPr lang="sr-Cyrl-BA" sz="2800" b="1" spc="1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</a:t>
            </a:r>
            <a:r>
              <a:rPr lang="sr-Cyrl-BA" sz="280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800" b="1" spc="15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80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глаголски додатак, који означава</a:t>
            </a:r>
            <a:r>
              <a:rPr lang="en-US" sz="280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биће или предмет</a:t>
            </a:r>
            <a:endParaRPr lang="en-US" sz="2800" b="1" spc="15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80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коме се врши глаголска радња (</a:t>
            </a:r>
            <a:r>
              <a:rPr lang="sr-Cyrl-BA" sz="2800" b="1" spc="1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КОГА</a:t>
            </a:r>
            <a:r>
              <a:rPr lang="sr-Cyrl-BA" sz="280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или </a:t>
            </a:r>
            <a:r>
              <a:rPr lang="sr-Cyrl-BA" sz="2800" b="1" spc="1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</a:t>
            </a:r>
            <a:r>
              <a:rPr lang="sr-Cyrl-BA" sz="280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?).</a:t>
            </a:r>
            <a:endParaRPr lang="en-US" sz="2800" b="1" spc="15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7E7F935-6EB2-4533-9939-D2FE790D2775}"/>
              </a:ext>
            </a:extLst>
          </p:cNvPr>
          <p:cNvCxnSpPr>
            <a:cxnSpLocks/>
          </p:cNvCxnSpPr>
          <p:nvPr/>
        </p:nvCxnSpPr>
        <p:spPr>
          <a:xfrm>
            <a:off x="5433391" y="1020417"/>
            <a:ext cx="149749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E9251B-D18D-421B-9B7B-898C3D7348B6}"/>
              </a:ext>
            </a:extLst>
          </p:cNvPr>
          <p:cNvCxnSpPr>
            <a:cxnSpLocks/>
          </p:cNvCxnSpPr>
          <p:nvPr/>
        </p:nvCxnSpPr>
        <p:spPr>
          <a:xfrm>
            <a:off x="7043528" y="1053547"/>
            <a:ext cx="1305342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4F7E31F-130B-483B-9C38-92809F442588}"/>
              </a:ext>
            </a:extLst>
          </p:cNvPr>
          <p:cNvCxnSpPr>
            <a:cxnSpLocks/>
          </p:cNvCxnSpPr>
          <p:nvPr/>
        </p:nvCxnSpPr>
        <p:spPr>
          <a:xfrm>
            <a:off x="7050156" y="1205947"/>
            <a:ext cx="1325218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Terminator 24">
            <a:extLst>
              <a:ext uri="{FF2B5EF4-FFF2-40B4-BE49-F238E27FC236}">
                <a16:creationId xmlns:a16="http://schemas.microsoft.com/office/drawing/2014/main" id="{CC69D6BC-B03A-4165-9D70-D3C492D2C846}"/>
              </a:ext>
            </a:extLst>
          </p:cNvPr>
          <p:cNvSpPr/>
          <p:nvPr/>
        </p:nvSpPr>
        <p:spPr>
          <a:xfrm>
            <a:off x="3248025" y="491573"/>
            <a:ext cx="3802132" cy="609600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F0F964A-D67A-4423-A809-16886BA4A37D}"/>
              </a:ext>
            </a:extLst>
          </p:cNvPr>
          <p:cNvCxnSpPr>
            <a:cxnSpLocks/>
          </p:cNvCxnSpPr>
          <p:nvPr/>
        </p:nvCxnSpPr>
        <p:spPr>
          <a:xfrm>
            <a:off x="4326834" y="4260574"/>
            <a:ext cx="13053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29BD4EF-26FC-4BE8-9DC6-D33942612E3A}"/>
              </a:ext>
            </a:extLst>
          </p:cNvPr>
          <p:cNvCxnSpPr>
            <a:cxnSpLocks/>
          </p:cNvCxnSpPr>
          <p:nvPr/>
        </p:nvCxnSpPr>
        <p:spPr>
          <a:xfrm>
            <a:off x="5936971" y="4293704"/>
            <a:ext cx="993916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54A019-6BC7-4C81-9E43-43DFE8829AD4}"/>
              </a:ext>
            </a:extLst>
          </p:cNvPr>
          <p:cNvCxnSpPr>
            <a:cxnSpLocks/>
          </p:cNvCxnSpPr>
          <p:nvPr/>
        </p:nvCxnSpPr>
        <p:spPr>
          <a:xfrm>
            <a:off x="5943599" y="4446104"/>
            <a:ext cx="1106557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Terminator 31">
            <a:extLst>
              <a:ext uri="{FF2B5EF4-FFF2-40B4-BE49-F238E27FC236}">
                <a16:creationId xmlns:a16="http://schemas.microsoft.com/office/drawing/2014/main" id="{2CEE6A74-A366-4E17-A213-0BDEDF65B3EC}"/>
              </a:ext>
            </a:extLst>
          </p:cNvPr>
          <p:cNvSpPr/>
          <p:nvPr/>
        </p:nvSpPr>
        <p:spPr>
          <a:xfrm>
            <a:off x="5632174" y="3625262"/>
            <a:ext cx="3034748" cy="973233"/>
          </a:xfrm>
          <a:prstGeom prst="flowChartTerminator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5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98487-C802-479D-83BA-60A45427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813" y="2266024"/>
            <a:ext cx="10539320" cy="3477420"/>
          </a:xfrm>
        </p:spPr>
        <p:txBody>
          <a:bodyPr>
            <a:normAutofit fontScale="90000"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038225" algn="l"/>
              </a:tabLst>
            </a:pPr>
            <a:r>
              <a:rPr lang="sr-Cyrl-BA" sz="44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Дјечак је јутрос неопажено ушао у учионицу.</a:t>
            </a:r>
            <a:br>
              <a:rPr lang="sr-Cyrl-BA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Предикатском скупу ријечи припадају </a:t>
            </a:r>
            <a:r>
              <a:rPr lang="sr-Cyrl-BA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прилошке одредбе</a:t>
            </a: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глаголски додаци, којима се означава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мјесто </a:t>
            </a:r>
            <a:r>
              <a:rPr lang="sr-Cyrl-BA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r-Cyrl-BA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ГДЈЕ</a:t>
            </a:r>
            <a:r>
              <a:rPr lang="sr-Cyrl-BA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?, КУДА?, ОДАКЛЕ?), </a:t>
            </a: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вријеме </a:t>
            </a:r>
            <a:r>
              <a:rPr lang="sr-Cyrl-BA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r-Cyrl-BA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КАДА</a:t>
            </a:r>
            <a:r>
              <a:rPr lang="sr-Cyrl-BA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?), </a:t>
            </a: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 </a:t>
            </a:r>
            <a:r>
              <a:rPr lang="sr-Cyrl-BA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r-Cyrl-BA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</a:t>
            </a:r>
            <a:r>
              <a:rPr lang="sr-Cyrl-BA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?)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вршења глаголске радње.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34CF0A0-3F54-4848-8365-4B7CEAC0248D}"/>
              </a:ext>
            </a:extLst>
          </p:cNvPr>
          <p:cNvCxnSpPr>
            <a:cxnSpLocks/>
          </p:cNvCxnSpPr>
          <p:nvPr/>
        </p:nvCxnSpPr>
        <p:spPr>
          <a:xfrm>
            <a:off x="1364813" y="2590800"/>
            <a:ext cx="164343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FF4D13-6EE6-4747-8295-31769D4869FD}"/>
              </a:ext>
            </a:extLst>
          </p:cNvPr>
          <p:cNvCxnSpPr>
            <a:cxnSpLocks/>
          </p:cNvCxnSpPr>
          <p:nvPr/>
        </p:nvCxnSpPr>
        <p:spPr>
          <a:xfrm>
            <a:off x="7818783" y="2590800"/>
            <a:ext cx="1258956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33A4A1-0B37-45F9-B26E-9CBC8704A1C7}"/>
              </a:ext>
            </a:extLst>
          </p:cNvPr>
          <p:cNvCxnSpPr>
            <a:cxnSpLocks/>
          </p:cNvCxnSpPr>
          <p:nvPr/>
        </p:nvCxnSpPr>
        <p:spPr>
          <a:xfrm>
            <a:off x="3140765" y="2590800"/>
            <a:ext cx="490331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F2BBD0A-50BE-43CC-8B94-03BD1EB0C72D}"/>
              </a:ext>
            </a:extLst>
          </p:cNvPr>
          <p:cNvCxnSpPr>
            <a:cxnSpLocks/>
          </p:cNvCxnSpPr>
          <p:nvPr/>
        </p:nvCxnSpPr>
        <p:spPr>
          <a:xfrm>
            <a:off x="3140765" y="2690191"/>
            <a:ext cx="490331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811D719-0C02-42C0-BCD2-24433BF81115}"/>
              </a:ext>
            </a:extLst>
          </p:cNvPr>
          <p:cNvCxnSpPr>
            <a:cxnSpLocks/>
          </p:cNvCxnSpPr>
          <p:nvPr/>
        </p:nvCxnSpPr>
        <p:spPr>
          <a:xfrm>
            <a:off x="7818783" y="2690191"/>
            <a:ext cx="1258956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Terminator 17">
            <a:extLst>
              <a:ext uri="{FF2B5EF4-FFF2-40B4-BE49-F238E27FC236}">
                <a16:creationId xmlns:a16="http://schemas.microsoft.com/office/drawing/2014/main" id="{A15B43A1-E9C0-470F-AD44-10E95F1C56C5}"/>
              </a:ext>
            </a:extLst>
          </p:cNvPr>
          <p:cNvSpPr/>
          <p:nvPr/>
        </p:nvSpPr>
        <p:spPr>
          <a:xfrm>
            <a:off x="3008243" y="1537164"/>
            <a:ext cx="8763368" cy="1457720"/>
          </a:xfrm>
          <a:prstGeom prst="flowChartTerminator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5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EC0E4B-8BDB-4696-933C-DC0BCED6F85D}"/>
              </a:ext>
            </a:extLst>
          </p:cNvPr>
          <p:cNvSpPr txBox="1"/>
          <p:nvPr/>
        </p:nvSpPr>
        <p:spPr>
          <a:xfrm>
            <a:off x="6982788" y="2115572"/>
            <a:ext cx="2235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n w="3175" cmpd="sng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sr-Cyrl-BA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трибут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755F7B-E77E-4990-8CB6-809B4226D2AA}"/>
              </a:ext>
            </a:extLst>
          </p:cNvPr>
          <p:cNvSpPr txBox="1"/>
          <p:nvPr/>
        </p:nvSpPr>
        <p:spPr>
          <a:xfrm>
            <a:off x="2607729" y="1182231"/>
            <a:ext cx="64832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sr-Cyrl-BA" sz="4000" b="1" i="0" u="none" strike="noStrike" kern="1200" cap="none" spc="0" normalizeH="0" baseline="0" noProof="0" dirty="0" err="1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Субјекатски</a:t>
            </a:r>
            <a:r>
              <a:rPr kumimoji="0" lang="sr-Cyrl-BA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скуп ријечи</a:t>
            </a:r>
            <a:endParaRPr lang="en-US" sz="4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D7A992-DE1B-4642-807B-E04F32BCD51A}"/>
              </a:ext>
            </a:extLst>
          </p:cNvPr>
          <p:cNvSpPr txBox="1"/>
          <p:nvPr/>
        </p:nvSpPr>
        <p:spPr>
          <a:xfrm>
            <a:off x="2620981" y="3218862"/>
            <a:ext cx="70398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sr-Cyrl-BA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Предикатски скуп ријечи</a:t>
            </a:r>
            <a:endParaRPr lang="en-US" sz="4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C33383-239C-49A8-A0FD-AD770E5118BA}"/>
              </a:ext>
            </a:extLst>
          </p:cNvPr>
          <p:cNvSpPr txBox="1"/>
          <p:nvPr/>
        </p:nvSpPr>
        <p:spPr>
          <a:xfrm>
            <a:off x="2329069" y="4677295"/>
            <a:ext cx="77215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sr-Cyrl-BA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објекат</a:t>
            </a:r>
            <a:r>
              <a:rPr kumimoji="0" lang="sr-Cyrl-BA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sr-Cyrl-BA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и</a:t>
            </a:r>
            <a:r>
              <a:rPr kumimoji="0" lang="en-US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kumimoji="0" lang="sr-Cyrl-BA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прилошке одредбе</a:t>
            </a:r>
            <a:br>
              <a:rPr kumimoji="0" lang="en-US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sr-Cyrl-BA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                                                                     </a:t>
            </a:r>
            <a:r>
              <a:rPr kumimoji="0" lang="en-US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</a:t>
            </a:r>
          </a:p>
          <a:p>
            <a:r>
              <a:rPr lang="en-US" sz="2800" dirty="0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                         (</a:t>
            </a:r>
            <a:r>
              <a:rPr lang="sr-Cyrl-B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kumimoji="0" lang="sr-Cyrl-BA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јесто, </a:t>
            </a:r>
            <a:r>
              <a:rPr kumimoji="0" lang="en-US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</a:t>
            </a:r>
            <a:r>
              <a:rPr kumimoji="0" lang="sr-Cyrl-BA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вријеме, </a:t>
            </a:r>
            <a:r>
              <a:rPr kumimoji="0" lang="en-US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</a:t>
            </a:r>
            <a:r>
              <a:rPr kumimoji="0" lang="sr-Cyrl-BA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начин</a:t>
            </a:r>
            <a:r>
              <a:rPr kumimoji="0" lang="en-US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)</a:t>
            </a:r>
            <a:endParaRPr lang="en-US" sz="28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0739350-E0E6-4F3F-B5FD-DF96794E8C8A}"/>
              </a:ext>
            </a:extLst>
          </p:cNvPr>
          <p:cNvCxnSpPr/>
          <p:nvPr/>
        </p:nvCxnSpPr>
        <p:spPr>
          <a:xfrm>
            <a:off x="6047040" y="1860527"/>
            <a:ext cx="935748" cy="43732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156323-0DCB-4010-A056-430F0C4E5EF0}"/>
              </a:ext>
            </a:extLst>
          </p:cNvPr>
          <p:cNvCxnSpPr>
            <a:cxnSpLocks/>
          </p:cNvCxnSpPr>
          <p:nvPr/>
        </p:nvCxnSpPr>
        <p:spPr>
          <a:xfrm flipH="1">
            <a:off x="2915478" y="3926748"/>
            <a:ext cx="609600" cy="7313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25F1278-22FA-4C5E-AC31-BEB3DD317F26}"/>
              </a:ext>
            </a:extLst>
          </p:cNvPr>
          <p:cNvCxnSpPr>
            <a:cxnSpLocks/>
          </p:cNvCxnSpPr>
          <p:nvPr/>
        </p:nvCxnSpPr>
        <p:spPr>
          <a:xfrm>
            <a:off x="5791200" y="3926748"/>
            <a:ext cx="797339" cy="7313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BDFEED-8321-477B-9039-2A19292D8162}"/>
              </a:ext>
            </a:extLst>
          </p:cNvPr>
          <p:cNvCxnSpPr/>
          <p:nvPr/>
        </p:nvCxnSpPr>
        <p:spPr>
          <a:xfrm flipH="1">
            <a:off x="5791200" y="5136249"/>
            <a:ext cx="666657" cy="5406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70DA2A-5716-494A-B1E5-EBBF67459A35}"/>
              </a:ext>
            </a:extLst>
          </p:cNvPr>
          <p:cNvCxnSpPr>
            <a:cxnSpLocks/>
          </p:cNvCxnSpPr>
          <p:nvPr/>
        </p:nvCxnSpPr>
        <p:spPr>
          <a:xfrm>
            <a:off x="7192431" y="5136249"/>
            <a:ext cx="0" cy="5406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278FF8F-65C7-4BEE-8624-60F4BCED4A33}"/>
              </a:ext>
            </a:extLst>
          </p:cNvPr>
          <p:cNvCxnSpPr/>
          <p:nvPr/>
        </p:nvCxnSpPr>
        <p:spPr>
          <a:xfrm>
            <a:off x="8004313" y="5158384"/>
            <a:ext cx="662611" cy="5185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35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98487-C802-479D-83BA-60A45427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930" y="234642"/>
            <a:ext cx="11092070" cy="1258112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lang="en-US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sr-Cyrl-BA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Сљедећу</a:t>
            </a:r>
            <a:r>
              <a:rPr lang="en-US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реченицу</a:t>
            </a:r>
            <a:r>
              <a:rPr lang="en-US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прошири</a:t>
            </a:r>
            <a:r>
              <a:rPr lang="en-US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субјекатским</a:t>
            </a:r>
            <a:r>
              <a:rPr lang="en-US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скупом</a:t>
            </a:r>
            <a:r>
              <a:rPr lang="sr-Cyrl-BA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ријечи</a:t>
            </a:r>
            <a:r>
              <a:rPr lang="en-US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US" altLang="en-US" sz="3200" b="0" dirty="0">
                <a:solidFill>
                  <a:schemeClr val="tx1"/>
                </a:solidFill>
              </a:rPr>
            </a:br>
            <a:br>
              <a:rPr lang="en-US" altLang="en-US" sz="3200" b="0" dirty="0">
                <a:solidFill>
                  <a:schemeClr val="tx1"/>
                </a:solidFill>
              </a:rPr>
            </a:br>
            <a:r>
              <a:rPr lang="en-US" altLang="en-US" sz="32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Вјетар</a:t>
            </a:r>
            <a:r>
              <a:rPr lang="en-US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дува</a:t>
            </a:r>
            <a:r>
              <a:rPr lang="en-US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4E42F9-129F-4AFC-83A1-D30B88508F6B}"/>
              </a:ext>
            </a:extLst>
          </p:cNvPr>
          <p:cNvCxnSpPr/>
          <p:nvPr/>
        </p:nvCxnSpPr>
        <p:spPr>
          <a:xfrm>
            <a:off x="3406838" y="5912634"/>
            <a:ext cx="3381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17C6B2-9386-4FD1-801D-B0F873EF6F86}"/>
              </a:ext>
            </a:extLst>
          </p:cNvPr>
          <p:cNvCxnSpPr>
            <a:cxnSpLocks/>
          </p:cNvCxnSpPr>
          <p:nvPr/>
        </p:nvCxnSpPr>
        <p:spPr>
          <a:xfrm>
            <a:off x="1143134" y="1635469"/>
            <a:ext cx="125482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821C1FC-548E-4BAA-9D0F-5C993A6FE029}"/>
              </a:ext>
            </a:extLst>
          </p:cNvPr>
          <p:cNvCxnSpPr>
            <a:cxnSpLocks/>
          </p:cNvCxnSpPr>
          <p:nvPr/>
        </p:nvCxnSpPr>
        <p:spPr>
          <a:xfrm>
            <a:off x="2521954" y="1773118"/>
            <a:ext cx="1258956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81E247-0DBD-472F-AF83-1DFABD09A6CF}"/>
              </a:ext>
            </a:extLst>
          </p:cNvPr>
          <p:cNvCxnSpPr>
            <a:cxnSpLocks/>
          </p:cNvCxnSpPr>
          <p:nvPr/>
        </p:nvCxnSpPr>
        <p:spPr>
          <a:xfrm>
            <a:off x="2521954" y="1635469"/>
            <a:ext cx="1258956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3EB689B-9A48-442B-B950-D0A970F71B87}"/>
              </a:ext>
            </a:extLst>
          </p:cNvPr>
          <p:cNvSpPr txBox="1"/>
          <p:nvPr/>
        </p:nvSpPr>
        <p:spPr>
          <a:xfrm>
            <a:off x="2072500" y="2063835"/>
            <a:ext cx="63246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Хладан</a:t>
            </a:r>
            <a:r>
              <a:rPr lang="en-US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сјеверни</a:t>
            </a:r>
            <a:r>
              <a:rPr lang="en-US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вјетар</a:t>
            </a:r>
            <a:r>
              <a:rPr lang="en-US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BA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дува</a:t>
            </a:r>
            <a:r>
              <a:rPr lang="en-US" altLang="en-US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altLang="en-US" sz="3200" b="0" dirty="0">
                <a:solidFill>
                  <a:schemeClr val="tx1"/>
                </a:solidFill>
              </a:rPr>
            </a:br>
            <a:endParaRPr lang="en-US" sz="32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4CD3DDB-A1E6-4D3A-8329-7790403B6289}"/>
              </a:ext>
            </a:extLst>
          </p:cNvPr>
          <p:cNvGrpSpPr/>
          <p:nvPr/>
        </p:nvGrpSpPr>
        <p:grpSpPr>
          <a:xfrm>
            <a:off x="1884706" y="2093846"/>
            <a:ext cx="6512394" cy="1236272"/>
            <a:chOff x="1884706" y="2093846"/>
            <a:chExt cx="6512394" cy="1236272"/>
          </a:xfrm>
        </p:grpSpPr>
        <p:sp>
          <p:nvSpPr>
            <p:cNvPr id="5" name="Flowchart: Terminator 4">
              <a:extLst>
                <a:ext uri="{FF2B5EF4-FFF2-40B4-BE49-F238E27FC236}">
                  <a16:creationId xmlns:a16="http://schemas.microsoft.com/office/drawing/2014/main" id="{2AF0BE26-FD66-4DE5-BF74-BCFF90CDEE8C}"/>
                </a:ext>
              </a:extLst>
            </p:cNvPr>
            <p:cNvSpPr/>
            <p:nvPr/>
          </p:nvSpPr>
          <p:spPr>
            <a:xfrm>
              <a:off x="1884706" y="2093846"/>
              <a:ext cx="4398479" cy="609600"/>
            </a:xfrm>
            <a:prstGeom prst="flowChartTermina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6A44909-460D-4718-92D6-193F89B10125}"/>
                </a:ext>
              </a:extLst>
            </p:cNvPr>
            <p:cNvSpPr txBox="1"/>
            <p:nvPr/>
          </p:nvSpPr>
          <p:spPr>
            <a:xfrm>
              <a:off x="2253476" y="2745343"/>
              <a:ext cx="6143624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en-US" sz="32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Субјекатски</a:t>
              </a:r>
              <a:r>
                <a:rPr lang="en-US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скуп</a:t>
              </a:r>
              <a:r>
                <a:rPr lang="sr-Cyrl-BA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ријечи</a:t>
              </a:r>
              <a:endParaRPr lang="en-US" sz="3200" dirty="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D6A5F9E-6F81-46B7-9706-1B9DED7AC500}"/>
              </a:ext>
            </a:extLst>
          </p:cNvPr>
          <p:cNvSpPr txBox="1"/>
          <p:nvPr/>
        </p:nvSpPr>
        <p:spPr>
          <a:xfrm>
            <a:off x="2133379" y="5666249"/>
            <a:ext cx="6286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dirty="0" err="1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Милица</a:t>
            </a:r>
            <a:r>
              <a:rPr lang="sr-Cyrl-BA" altLang="en-US" sz="3200" dirty="0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замишљено</a:t>
            </a:r>
            <a:r>
              <a:rPr lang="en-US" altLang="en-US" sz="3200" dirty="0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гледа</a:t>
            </a:r>
            <a:r>
              <a:rPr lang="en-US" altLang="en-US" sz="3200" dirty="0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altLang="en-US" sz="3200" dirty="0" err="1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небо</a:t>
            </a:r>
            <a:r>
              <a:rPr lang="en-US" altLang="en-US" sz="3200" dirty="0">
                <a:ln>
                  <a:noFill/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48C5AC7-C013-4ED2-8A8B-8F5F5C3608E2}"/>
              </a:ext>
            </a:extLst>
          </p:cNvPr>
          <p:cNvGrpSpPr/>
          <p:nvPr/>
        </p:nvGrpSpPr>
        <p:grpSpPr>
          <a:xfrm>
            <a:off x="3641616" y="5670457"/>
            <a:ext cx="6286500" cy="1118145"/>
            <a:chOff x="3641616" y="5670457"/>
            <a:chExt cx="6286500" cy="1118145"/>
          </a:xfrm>
        </p:grpSpPr>
        <p:sp>
          <p:nvSpPr>
            <p:cNvPr id="6" name="Flowchart: Terminator 5">
              <a:extLst>
                <a:ext uri="{FF2B5EF4-FFF2-40B4-BE49-F238E27FC236}">
                  <a16:creationId xmlns:a16="http://schemas.microsoft.com/office/drawing/2014/main" id="{CCAC99E2-5F76-4ED1-BCBB-F1BD9F98D4FB}"/>
                </a:ext>
              </a:extLst>
            </p:cNvPr>
            <p:cNvSpPr/>
            <p:nvPr/>
          </p:nvSpPr>
          <p:spPr>
            <a:xfrm>
              <a:off x="3641616" y="5670457"/>
              <a:ext cx="4611757" cy="609595"/>
            </a:xfrm>
            <a:prstGeom prst="flowChartTerminator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9D90637-56CB-4131-8FC7-B5019270E5B0}"/>
                </a:ext>
              </a:extLst>
            </p:cNvPr>
            <p:cNvSpPr txBox="1"/>
            <p:nvPr/>
          </p:nvSpPr>
          <p:spPr>
            <a:xfrm>
              <a:off x="4525434" y="6203827"/>
              <a:ext cx="540268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en-US" sz="3200" dirty="0" err="1">
                  <a:ln>
                    <a:noFill/>
                  </a:ln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Предикатски</a:t>
              </a:r>
              <a:r>
                <a:rPr lang="en-US" altLang="en-US" sz="3200" dirty="0">
                  <a:ln>
                    <a:noFill/>
                  </a:ln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n>
                    <a:noFill/>
                  </a:ln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скуп</a:t>
              </a:r>
              <a:r>
                <a:rPr lang="sr-Cyrl-BA" altLang="en-US" sz="3200" dirty="0">
                  <a:ln>
                    <a:noFill/>
                  </a:ln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ријечи</a:t>
              </a:r>
              <a:endParaRPr lang="en-US" sz="320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2F1502D-07B7-4095-9788-2A3FC98EA16B}"/>
              </a:ext>
            </a:extLst>
          </p:cNvPr>
          <p:cNvGrpSpPr/>
          <p:nvPr/>
        </p:nvGrpSpPr>
        <p:grpSpPr>
          <a:xfrm>
            <a:off x="1099930" y="3454759"/>
            <a:ext cx="11421540" cy="3041455"/>
            <a:chOff x="2123855" y="3444597"/>
            <a:chExt cx="10397615" cy="3041455"/>
          </a:xfrm>
        </p:grpSpPr>
        <p:sp>
          <p:nvSpPr>
            <p:cNvPr id="18" name="Title 1">
              <a:extLst>
                <a:ext uri="{FF2B5EF4-FFF2-40B4-BE49-F238E27FC236}">
                  <a16:creationId xmlns:a16="http://schemas.microsoft.com/office/drawing/2014/main" id="{BEA58335-BD33-4238-B234-150065B0E731}"/>
                </a:ext>
              </a:extLst>
            </p:cNvPr>
            <p:cNvSpPr txBox="1">
              <a:spLocks/>
            </p:cNvSpPr>
            <p:nvPr/>
          </p:nvSpPr>
          <p:spPr>
            <a:xfrm>
              <a:off x="2123855" y="3444597"/>
              <a:ext cx="10397615" cy="3041455"/>
            </a:xfrm>
            <a:prstGeom prst="rect">
              <a:avLst/>
            </a:prstGeom>
            <a:effectLst/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000" kern="1200" cap="none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l" defTabSz="914400" eaLnBrk="0" fontAlgn="base" hangingPunct="0">
                <a:spcAft>
                  <a:spcPct val="0"/>
                </a:spcAft>
                <a:tabLst>
                  <a:tab pos="1066800" algn="l"/>
                </a:tabLst>
              </a:pPr>
              <a:r>
                <a:rPr lang="en-US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</a:t>
              </a:r>
              <a:r>
                <a:rPr lang="en-US" altLang="en-US" sz="32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Сљедећу</a:t>
              </a:r>
              <a:r>
                <a:rPr lang="en-US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реченицу</a:t>
              </a:r>
              <a:r>
                <a:rPr lang="en-US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прошири</a:t>
              </a:r>
              <a:r>
                <a:rPr lang="en-US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предикатским</a:t>
              </a:r>
              <a:r>
                <a:rPr lang="en-US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скупом</a:t>
              </a:r>
              <a:r>
                <a:rPr lang="sr-Cyrl-BA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ријечи</a:t>
              </a:r>
              <a:r>
                <a:rPr lang="en-US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br>
                <a:rPr lang="en-US" altLang="en-US" sz="3200" dirty="0"/>
              </a:br>
              <a:endParaRPr lang="sr-Cyrl-BA" altLang="en-US" sz="3200" dirty="0"/>
            </a:p>
            <a:p>
              <a:pPr algn="l" defTabSz="914400" eaLnBrk="0" fontAlgn="base" hangingPunct="0">
                <a:spcAft>
                  <a:spcPct val="0"/>
                </a:spcAft>
                <a:tabLst>
                  <a:tab pos="1066800" algn="l"/>
                </a:tabLst>
              </a:pPr>
              <a:r>
                <a:rPr lang="sr-Cyrl-BA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</a:t>
              </a:r>
              <a:r>
                <a:rPr lang="en-US" altLang="en-US" sz="32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Милица</a:t>
              </a:r>
              <a:r>
                <a:rPr lang="en-US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гледа</a:t>
              </a:r>
              <a:r>
                <a:rPr lang="sr-Cyrl-BA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br>
                <a:rPr lang="sr-Cyrl-BA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br>
                <a:rPr lang="sr-Cyrl-BA" altLang="en-US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endParaRPr lang="en-US" sz="3200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B7351D1-BAEB-4CC0-8827-734B368717CF}"/>
                </a:ext>
              </a:extLst>
            </p:cNvPr>
            <p:cNvGrpSpPr/>
            <p:nvPr/>
          </p:nvGrpSpPr>
          <p:grpSpPr>
            <a:xfrm>
              <a:off x="2734351" y="5219435"/>
              <a:ext cx="2881333" cy="225072"/>
              <a:chOff x="2734351" y="5219435"/>
              <a:chExt cx="2881333" cy="22507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20B096F9-7166-4C08-8870-F1D01EE6AA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34351" y="5219435"/>
                <a:ext cx="1489601" cy="1987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1CAEA036-96EE-4512-B930-289C05C99A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56728" y="5444507"/>
                <a:ext cx="1258956" cy="0"/>
              </a:xfrm>
              <a:prstGeom prst="line">
                <a:avLst/>
              </a:prstGeom>
              <a:ln w="762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808E5F6B-A4C1-4303-AFA0-884DC97630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56728" y="5219435"/>
                <a:ext cx="1258956" cy="0"/>
              </a:xfrm>
              <a:prstGeom prst="line">
                <a:avLst/>
              </a:prstGeom>
              <a:ln w="762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2799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49676C2B-7454-40FB-837F-61275F66B74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508002" y="1345687"/>
            <a:ext cx="1168399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sr-Cyrl-BA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Сљедећу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реченицу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прошири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sr-Cyrl-B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914400"/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субјекатским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предикатским</a:t>
            </a:r>
            <a:r>
              <a:rPr lang="en-US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скупом</a:t>
            </a:r>
            <a:r>
              <a:rPr lang="sr-Cyrl-BA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ријечи.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kumimoji="0" lang="sr-Cyrl-BA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Сестра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endParaRPr lang="sr-Cyrl-BA" altLang="en-US" sz="3200" dirty="0"/>
          </a:p>
          <a:p>
            <a:pPr defTabSz="914400"/>
            <a:r>
              <a:rPr kumimoji="0" lang="sr-Cyrl-BA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Алексина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сестра</a:t>
            </a:r>
            <a:r>
              <a:rPr kumimoji="0" lang="sr-Cyrl-BA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свакога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редовно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alt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градској</a:t>
            </a:r>
            <a:r>
              <a:rPr lang="sr-Cyrl-BA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библиотеци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sr-Cyrl-BA" alt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alt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81659CC-FFF2-4242-A70A-F09DF8BF2AFE}"/>
              </a:ext>
            </a:extLst>
          </p:cNvPr>
          <p:cNvCxnSpPr>
            <a:cxnSpLocks/>
          </p:cNvCxnSpPr>
          <p:nvPr/>
        </p:nvCxnSpPr>
        <p:spPr>
          <a:xfrm>
            <a:off x="4133204" y="3394333"/>
            <a:ext cx="111980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D8D0888-1C90-473F-B0AA-C22571718C7C}"/>
              </a:ext>
            </a:extLst>
          </p:cNvPr>
          <p:cNvCxnSpPr>
            <a:cxnSpLocks/>
          </p:cNvCxnSpPr>
          <p:nvPr/>
        </p:nvCxnSpPr>
        <p:spPr>
          <a:xfrm>
            <a:off x="5289274" y="3571461"/>
            <a:ext cx="907774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9ED07A-A6E5-461E-A22A-EB547E3EC2A8}"/>
              </a:ext>
            </a:extLst>
          </p:cNvPr>
          <p:cNvCxnSpPr>
            <a:cxnSpLocks/>
          </p:cNvCxnSpPr>
          <p:nvPr/>
        </p:nvCxnSpPr>
        <p:spPr>
          <a:xfrm>
            <a:off x="5270224" y="3394333"/>
            <a:ext cx="907774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DCC4E14B-A9C0-4DC7-BEE2-9A9622BF42AC}"/>
              </a:ext>
            </a:extLst>
          </p:cNvPr>
          <p:cNvSpPr/>
          <p:nvPr/>
        </p:nvSpPr>
        <p:spPr>
          <a:xfrm>
            <a:off x="1321476" y="3943875"/>
            <a:ext cx="2570923" cy="503583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Terminator 10">
            <a:extLst>
              <a:ext uri="{FF2B5EF4-FFF2-40B4-BE49-F238E27FC236}">
                <a16:creationId xmlns:a16="http://schemas.microsoft.com/office/drawing/2014/main" id="{85B55CDF-9A8D-48FF-8108-B0AEDE993ED3}"/>
              </a:ext>
            </a:extLst>
          </p:cNvPr>
          <p:cNvSpPr/>
          <p:nvPr/>
        </p:nvSpPr>
        <p:spPr>
          <a:xfrm>
            <a:off x="4044799" y="3856780"/>
            <a:ext cx="7464032" cy="609595"/>
          </a:xfrm>
          <a:prstGeom prst="flowChartTerminator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4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872</TotalTime>
  <Words>420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Parallax</vt:lpstr>
      <vt:lpstr>Субјекатски и предикатски  скуп ријечи  </vt:lpstr>
      <vt:lpstr>   Основни реченични дијелови су субјекат и предикат.   Реченица која у свом саставу има само субјекат и предикат назива се ПРОСТА РЕЧЕНИЦА. </vt:lpstr>
      <vt:lpstr>PowerPoint Presentation</vt:lpstr>
      <vt:lpstr>PowerPoint Presentation</vt:lpstr>
      <vt:lpstr>Шарена мачка преде.  Субјекатском скупу ријечи припада атрибут,  именички додатак, којим се казује  особина (КАКАВ?) или припадност (ЧИЈИ?) именице. </vt:lpstr>
      <vt:lpstr>Дјечак је јутрос неопажено ушао у учионицу.    Предикатском скупу ријечи припадају прилошке одредбе,  глаголски додаци, којима се означава  мјесто (ГДЈЕ?, КУДА?, ОДАКЛЕ?), вријеме (КАДА?), начин (КАКО?)   вршења глаголске радње.                                        </vt:lpstr>
      <vt:lpstr>PowerPoint Presentation</vt:lpstr>
      <vt:lpstr>1. Сљедећу реченицу прошири субјекатским скупом ријечи:  Вјетар дува.</vt:lpstr>
      <vt:lpstr>PowerPoint Presentation</vt:lpstr>
      <vt:lpstr>PowerPoint Presentation</vt:lpstr>
      <vt:lpstr>Задаци за самосталан рад: Дату реченицу прошири субјекатским и предикатским скупом ријечи.    Птичица цвркуће.    Додатни задатак:  Осмисли и напиши једну реченицу која садржи субјекатски и предикатски скуп ријечи.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Субјекатски и предикатски скуп ријечи</dc:title>
  <dc:creator>Dragan Tešanović</dc:creator>
  <cp:lastModifiedBy>Danijela</cp:lastModifiedBy>
  <cp:revision>43</cp:revision>
  <dcterms:created xsi:type="dcterms:W3CDTF">2021-01-28T23:22:51Z</dcterms:created>
  <dcterms:modified xsi:type="dcterms:W3CDTF">2021-02-03T21:14:00Z</dcterms:modified>
</cp:coreProperties>
</file>