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40A54-9A1A-4F08-B0D9-2A87DB71158B}" type="datetimeFigureOut">
              <a:rPr lang="bs-Latn-BA" smtClean="0"/>
              <a:t>6.2.2021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3A1EA-19BF-4F89-9250-A9CBAC746E50}" type="slidenum">
              <a:rPr lang="bs-Latn-BA" smtClean="0"/>
              <a:t>‹#›</a:t>
            </a:fld>
            <a:endParaRPr lang="bs-Latn-BA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3975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40A54-9A1A-4F08-B0D9-2A87DB71158B}" type="datetimeFigureOut">
              <a:rPr lang="bs-Latn-BA" smtClean="0"/>
              <a:t>6.2.2021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3A1EA-19BF-4F89-9250-A9CBAC746E50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647857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40A54-9A1A-4F08-B0D9-2A87DB71158B}" type="datetimeFigureOut">
              <a:rPr lang="bs-Latn-BA" smtClean="0"/>
              <a:t>6.2.2021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3A1EA-19BF-4F89-9250-A9CBAC746E50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013364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40A54-9A1A-4F08-B0D9-2A87DB71158B}" type="datetimeFigureOut">
              <a:rPr lang="bs-Latn-BA" smtClean="0"/>
              <a:t>6.2.2021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3A1EA-19BF-4F89-9250-A9CBAC746E50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4285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40A54-9A1A-4F08-B0D9-2A87DB71158B}" type="datetimeFigureOut">
              <a:rPr lang="bs-Latn-BA" smtClean="0"/>
              <a:t>6.2.2021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3A1EA-19BF-4F89-9250-A9CBAC746E50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3636739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40A54-9A1A-4F08-B0D9-2A87DB71158B}" type="datetimeFigureOut">
              <a:rPr lang="bs-Latn-BA" smtClean="0"/>
              <a:t>6.2.2021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3A1EA-19BF-4F89-9250-A9CBAC746E50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0144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40A54-9A1A-4F08-B0D9-2A87DB71158B}" type="datetimeFigureOut">
              <a:rPr lang="bs-Latn-BA" smtClean="0"/>
              <a:t>6.2.2021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3A1EA-19BF-4F89-9250-A9CBAC746E50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4624484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40A54-9A1A-4F08-B0D9-2A87DB71158B}" type="datetimeFigureOut">
              <a:rPr lang="bs-Latn-BA" smtClean="0"/>
              <a:t>6.2.2021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3A1EA-19BF-4F89-9250-A9CBAC746E50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0945848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40A54-9A1A-4F08-B0D9-2A87DB71158B}" type="datetimeFigureOut">
              <a:rPr lang="bs-Latn-BA" smtClean="0"/>
              <a:t>6.2.2021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3A1EA-19BF-4F89-9250-A9CBAC746E50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711815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40A54-9A1A-4F08-B0D9-2A87DB71158B}" type="datetimeFigureOut">
              <a:rPr lang="bs-Latn-BA" smtClean="0"/>
              <a:t>6.2.2021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3A1EA-19BF-4F89-9250-A9CBAC746E50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749920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40A54-9A1A-4F08-B0D9-2A87DB71158B}" type="datetimeFigureOut">
              <a:rPr lang="bs-Latn-BA" smtClean="0"/>
              <a:t>6.2.2021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3A1EA-19BF-4F89-9250-A9CBAC746E50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524039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40A54-9A1A-4F08-B0D9-2A87DB71158B}" type="datetimeFigureOut">
              <a:rPr lang="bs-Latn-BA" smtClean="0"/>
              <a:t>6.2.2021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3A1EA-19BF-4F89-9250-A9CBAC746E50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636428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40A54-9A1A-4F08-B0D9-2A87DB71158B}" type="datetimeFigureOut">
              <a:rPr lang="bs-Latn-BA" smtClean="0"/>
              <a:t>6.2.2021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3A1EA-19BF-4F89-9250-A9CBAC746E50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218136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40A54-9A1A-4F08-B0D9-2A87DB71158B}" type="datetimeFigureOut">
              <a:rPr lang="bs-Latn-BA" smtClean="0"/>
              <a:t>6.2.2021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3A1EA-19BF-4F89-9250-A9CBAC746E50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22173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40A54-9A1A-4F08-B0D9-2A87DB71158B}" type="datetimeFigureOut">
              <a:rPr lang="bs-Latn-BA" smtClean="0"/>
              <a:t>6.2.2021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3A1EA-19BF-4F89-9250-A9CBAC746E50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690482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40A54-9A1A-4F08-B0D9-2A87DB71158B}" type="datetimeFigureOut">
              <a:rPr lang="bs-Latn-BA" smtClean="0"/>
              <a:t>6.2.2021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3A1EA-19BF-4F89-9250-A9CBAC746E50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94860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40A54-9A1A-4F08-B0D9-2A87DB71158B}" type="datetimeFigureOut">
              <a:rPr lang="bs-Latn-BA" smtClean="0"/>
              <a:t>6.2.2021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33A1EA-19BF-4F89-9250-A9CBAC746E50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890823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D840A54-9A1A-4F08-B0D9-2A87DB71158B}" type="datetimeFigureOut">
              <a:rPr lang="bs-Latn-BA" smtClean="0"/>
              <a:t>6.2.2021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33A1EA-19BF-4F89-9250-A9CBAC746E50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4933110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3614" y="1349778"/>
            <a:ext cx="8534401" cy="2281600"/>
          </a:xfrm>
        </p:spPr>
        <p:txBody>
          <a:bodyPr>
            <a:normAutofit/>
          </a:bodyPr>
          <a:lstStyle/>
          <a:p>
            <a:pPr algn="ctr"/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Множење природног броја троцифреним бројем</a:t>
            </a:r>
            <a:endParaRPr lang="bs-Latn-BA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91030" y="4006403"/>
            <a:ext cx="8534400" cy="1498600"/>
          </a:xfrm>
        </p:spPr>
        <p:txBody>
          <a:bodyPr/>
          <a:lstStyle/>
          <a:p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bs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разред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61719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1933462" y="1906073"/>
            <a:ext cx="8534400" cy="2774683"/>
          </a:xfrm>
        </p:spPr>
        <p:txBody>
          <a:bodyPr>
            <a:no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Израчунајмо производ бројева 2 456 · 342.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Изостављањем записа (израза) који упућују шта треба радити у сваком међукораку, те изостављањем нула (јер не утичу на збир), добијемо сљедећа два начина рачунања: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02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684211" y="466859"/>
            <a:ext cx="4937655" cy="36152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Тања ће рачунати са помаком удесно за једно мјесто.</a:t>
            </a:r>
          </a:p>
          <a:p>
            <a:pPr marL="0" indent="0">
              <a:buNone/>
            </a:pPr>
            <a:r>
              <a:rPr lang="sr-Cyrl-BA" sz="2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2456 ·  342 </a:t>
            </a: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7368</a:t>
            </a:r>
          </a:p>
          <a:p>
            <a:pPr marL="0" indent="0">
              <a:buNone/>
            </a:pP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9824</a:t>
            </a:r>
          </a:p>
          <a:p>
            <a:pPr marL="0" indent="0">
              <a:buNone/>
            </a:pPr>
            <a:r>
              <a:rPr lang="sr-Cyrl-BA" sz="24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sr-Cyrl-BA" sz="2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4912</a:t>
            </a: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839952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Вишња ће рачунати са помаком улијево за једно мјесто.</a:t>
            </a: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sr-Cyrl-BA" sz="2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2456 </a:t>
            </a:r>
            <a:r>
              <a:rPr lang="sr-Cyrl-BA" sz="24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 342 </a:t>
            </a: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4912</a:t>
            </a:r>
          </a:p>
          <a:p>
            <a:pPr marL="0" indent="0">
              <a:buNone/>
            </a:pP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9824</a:t>
            </a:r>
          </a:p>
          <a:p>
            <a:pPr marL="0" indent="0">
              <a:buNone/>
            </a:pPr>
            <a:r>
              <a:rPr lang="sr-Cyrl-BA" sz="2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+ 7368</a:t>
            </a:r>
          </a:p>
          <a:p>
            <a:pPr marL="0" indent="0">
              <a:buNone/>
            </a:pP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B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839952</a:t>
            </a:r>
            <a:endParaRPr lang="sr-Cyrl-BA" sz="2400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dirty="0"/>
              <a:t> </a:t>
            </a:r>
            <a:r>
              <a:rPr lang="sr-Cyrl-BA" dirty="0" smtClean="0"/>
              <a:t>            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4230186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18127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Славиша при рачунању производа бројева 2456 · 342, писменим поступком, с помаком улијево, говори и пише овако:</a:t>
            </a: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sr-Cyrl-BA" sz="2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2456 </a:t>
            </a:r>
            <a:r>
              <a:rPr lang="sr-Cyrl-BA" sz="24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 </a:t>
            </a:r>
            <a:r>
              <a:rPr lang="sr-Cyrl-BA" sz="24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342</a:t>
            </a:r>
            <a:endParaRPr lang="sr-Cyrl-BA" sz="2400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endParaRPr lang="bs-Latn-BA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383371" y="212564"/>
            <a:ext cx="6658376" cy="708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Cyrl-BA" sz="1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Ј: 2 · 6 = 12. Пишем 2, а памтим 1.</a:t>
            </a:r>
          </a:p>
          <a:p>
            <a:pPr marL="0" indent="0">
              <a:buNone/>
            </a:pPr>
            <a:r>
              <a:rPr lang="sr-Cyrl-BA" sz="1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r-Cyrl-BA" sz="1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· 5 = 10 и 1, што памтим, је 11. Пишем 1, а </a:t>
            </a:r>
          </a:p>
          <a:p>
            <a:pPr marL="0" indent="0">
              <a:buNone/>
            </a:pPr>
            <a:r>
              <a:rPr lang="sr-Cyrl-BA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1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памтим 1.</a:t>
            </a:r>
          </a:p>
          <a:p>
            <a:pPr marL="0" indent="0">
              <a:buNone/>
            </a:pPr>
            <a:r>
              <a:rPr lang="sr-Cyrl-BA" sz="1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2 · 4 = 8 и 1, што памтим, је 9. Пишем 9.</a:t>
            </a:r>
          </a:p>
          <a:p>
            <a:pPr marL="0" indent="0">
              <a:buNone/>
            </a:pPr>
            <a:r>
              <a:rPr lang="sr-Cyrl-BA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1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2 · 2 = 4, пишем 4. </a:t>
            </a:r>
          </a:p>
          <a:p>
            <a:pPr marL="0" indent="0">
              <a:buNone/>
            </a:pPr>
            <a:r>
              <a:rPr lang="sr-Cyrl-BA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Д: 4 · 6 = 24. Пишем 4, а памтим 2.</a:t>
            </a:r>
          </a:p>
          <a:p>
            <a:pPr marL="0" indent="0">
              <a:buNone/>
            </a:pPr>
            <a:r>
              <a:rPr lang="sr-Cyrl-BA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4 · 5 = 20 и 2, што памтим, је 22.</a:t>
            </a:r>
          </a:p>
          <a:p>
            <a:pPr marL="0" indent="0">
              <a:buNone/>
            </a:pPr>
            <a:r>
              <a:rPr lang="sr-Cyrl-BA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Пишем 2, а памтим 2.</a:t>
            </a:r>
          </a:p>
          <a:p>
            <a:pPr marL="0" indent="0">
              <a:buNone/>
            </a:pPr>
            <a:r>
              <a:rPr lang="sr-Cyrl-BA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4 · 4 = 16 и 2, што памтим, је 18.</a:t>
            </a:r>
          </a:p>
          <a:p>
            <a:pPr marL="0" indent="0">
              <a:buNone/>
            </a:pPr>
            <a:r>
              <a:rPr lang="sr-Cyrl-BA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Пишем 8, а памтим 1.</a:t>
            </a:r>
          </a:p>
          <a:p>
            <a:pPr marL="0" indent="0">
              <a:buNone/>
            </a:pPr>
            <a:r>
              <a:rPr lang="sr-Cyrl-BA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4 </a:t>
            </a:r>
            <a:r>
              <a:rPr lang="sr-Cyrl-BA" sz="1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· </a:t>
            </a:r>
            <a:r>
              <a:rPr lang="sr-Cyrl-BA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= 8 и 1, што памтим, је 9.</a:t>
            </a:r>
          </a:p>
          <a:p>
            <a:pPr marL="0" indent="0">
              <a:buNone/>
            </a:pPr>
            <a:r>
              <a:rPr lang="sr-Cyrl-BA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Пишем 9. </a:t>
            </a:r>
            <a:endParaRPr lang="sr-Cyrl-BA" sz="15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1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С: 3 · 6 = 18. Пишем 8, а памтим 1.</a:t>
            </a:r>
          </a:p>
          <a:p>
            <a:pPr marL="0" indent="0">
              <a:buNone/>
            </a:pPr>
            <a:r>
              <a:rPr lang="sr-Cyrl-BA" sz="1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3 · 5 = 15 и 1, што памтим, је 16.</a:t>
            </a:r>
          </a:p>
          <a:p>
            <a:pPr marL="0" indent="0">
              <a:buNone/>
            </a:pPr>
            <a:r>
              <a:rPr lang="sr-Cyrl-BA" sz="1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Пишем 6, а памтим 1.</a:t>
            </a:r>
          </a:p>
          <a:p>
            <a:pPr marL="0" indent="0">
              <a:buNone/>
            </a:pPr>
            <a:r>
              <a:rPr lang="sr-Cyrl-BA" sz="1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3 · 4 = 12 и 1, што памтим, је 13.</a:t>
            </a:r>
          </a:p>
          <a:p>
            <a:pPr marL="0" indent="0">
              <a:buNone/>
            </a:pPr>
            <a:r>
              <a:rPr lang="sr-Cyrl-BA" sz="1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Пишем 3, а памтим 1.</a:t>
            </a:r>
          </a:p>
          <a:p>
            <a:pPr marL="0" indent="0">
              <a:buNone/>
            </a:pPr>
            <a:r>
              <a:rPr lang="sr-Cyrl-BA" sz="1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3 · 2 = 6 и 1, што памтим, је 7. </a:t>
            </a:r>
          </a:p>
          <a:p>
            <a:pPr marL="0" indent="0">
              <a:buNone/>
            </a:pPr>
            <a:r>
              <a:rPr lang="sr-Cyrl-BA" sz="15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Пишем 7.</a:t>
            </a:r>
            <a:endParaRPr lang="bs-Latn-BA" sz="15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bs-Latn-BA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BA" sz="1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3564" y="2267666"/>
            <a:ext cx="3869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05851" y="2267667"/>
            <a:ext cx="648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58596" y="2267668"/>
            <a:ext cx="705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08700" y="2267668"/>
            <a:ext cx="7053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34552" y="2595502"/>
            <a:ext cx="684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84447" y="2595499"/>
            <a:ext cx="611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38161" y="2595496"/>
            <a:ext cx="5340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97090" y="2595496"/>
            <a:ext cx="5440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84447" y="2923323"/>
            <a:ext cx="599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08777" y="2923321"/>
            <a:ext cx="5732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266222" y="2923319"/>
            <a:ext cx="605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40801" y="2923319"/>
            <a:ext cx="600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+7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64723" y="2923319"/>
            <a:ext cx="15396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839952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534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10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1000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7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5" grpId="0"/>
      <p:bldP spid="11" grpId="0"/>
      <p:bldP spid="12" grpId="0"/>
      <p:bldP spid="13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122093" y="872065"/>
            <a:ext cx="9541614" cy="3615267"/>
          </a:xfrm>
        </p:spPr>
        <p:txBody>
          <a:bodyPr>
            <a:norm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Писмено множење природног броја четвероцфреним бројем није ништа сложеније од писменог множења троцифреним бројем, већ је само дуже. Код множења троцифреним бројем имали смо три корака: множење са цифром јединица, цифром десетица и цифром стотина. Код множења четвероцифреним бројем има још четврти корак – множење броја са цифром хиљада...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00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1187" y="1046409"/>
            <a:ext cx="8534400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за самосталан рад:</a:t>
            </a:r>
          </a:p>
          <a:p>
            <a:pPr marL="457200" indent="-457200">
              <a:buAutoNum type="arabicPeriod"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Израчунај:  а) 349 · 232,   б) 2 278 · 287</a:t>
            </a:r>
          </a:p>
          <a:p>
            <a:pPr marL="457200" indent="-457200">
              <a:buAutoNum type="arabicPeriod"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Израчунај: а) 2 567 ·  412,      б) 3 034 · 1 234</a:t>
            </a:r>
          </a:p>
          <a:p>
            <a:pPr marL="457200" indent="-457200">
              <a:buAutoNum type="arabicPeriod"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Који број је 239 пута већи од збира бројева 1 923 и 1 731?</a:t>
            </a:r>
          </a:p>
          <a:p>
            <a:pPr marL="0" indent="0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складу са својим тренутним нивоом знања ријешите по један од понуђених задатака, а ко жели може да уради све три! </a:t>
            </a:r>
          </a:p>
          <a:p>
            <a:pPr marL="0" indent="0" algn="r">
              <a:buNone/>
            </a:pP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Срећно!</a:t>
            </a:r>
            <a:endParaRPr lang="bs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50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235</TotalTime>
  <Words>492</Words>
  <Application>Microsoft Office PowerPoint</Application>
  <PresentationFormat>Widescreen</PresentationFormat>
  <Paragraphs>60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Century Gothic</vt:lpstr>
      <vt:lpstr>Times New Roman</vt:lpstr>
      <vt:lpstr>Wingdings 3</vt:lpstr>
      <vt:lpstr>Slice</vt:lpstr>
      <vt:lpstr>Множење природног броја троцифреним бројем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Множење природног броја троцифреним бројем</dc:title>
  <dc:creator>mm</dc:creator>
  <cp:lastModifiedBy>mm</cp:lastModifiedBy>
  <cp:revision>22</cp:revision>
  <dcterms:created xsi:type="dcterms:W3CDTF">2021-02-05T16:24:35Z</dcterms:created>
  <dcterms:modified xsi:type="dcterms:W3CDTF">2021-02-06T21:29:45Z</dcterms:modified>
</cp:coreProperties>
</file>