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5" r:id="rId8"/>
    <p:sldId id="266" r:id="rId9"/>
    <p:sldId id="263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8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jpeg"/><Relationship Id="rId7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eg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BA" sz="54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4800" dirty="0" smtClean="0">
                <a:latin typeface="Times New Roman" pitchFamily="18" charset="0"/>
                <a:cs typeface="Times New Roman" pitchFamily="18" charset="0"/>
              </a:rPr>
              <a:t>3. РАЗРЕД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05978"/>
            <a:ext cx="8686800" cy="4708922"/>
          </a:xfrm>
        </p:spPr>
        <p:txBody>
          <a:bodyPr/>
          <a:lstStyle/>
          <a:p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НАШ НОВАЦ</a:t>
            </a:r>
            <a:br>
              <a:rPr lang="sr-Cyrl-BA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Конвертибилна марка и фенинг  </a:t>
            </a:r>
            <a:br>
              <a:rPr lang="sr-Cyrl-BA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-утврђивање-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1"/>
            <a:ext cx="8305800" cy="3680222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конвертибилна марка (1КМ) и </a:t>
            </a:r>
          </a:p>
          <a:p>
            <a:pPr>
              <a:buFontTx/>
              <a:buChar char="-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фенинг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Шта је приказано на сликама?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новчанице                        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кованице           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Назив за наш новац је: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Content Placeholder 3" descr="novca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2628900"/>
            <a:ext cx="3661682" cy="1543050"/>
          </a:xfrm>
          <a:prstGeom prst="rect">
            <a:avLst/>
          </a:prstGeom>
        </p:spPr>
      </p:pic>
      <p:pic>
        <p:nvPicPr>
          <p:cNvPr id="10" name="Picture 9" descr="kovanice-konvertibilne-marke-slika-870482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2590739"/>
            <a:ext cx="3124200" cy="156084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Колико новца има на слици?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r>
              <a:rPr lang="sr-Cyrl-BA" sz="2800" dirty="0" smtClean="0"/>
              <a:t>                                  </a:t>
            </a:r>
            <a:r>
              <a:rPr lang="en-US" sz="2800" dirty="0" smtClean="0"/>
              <a:t>              </a:t>
            </a:r>
          </a:p>
          <a:p>
            <a:pPr>
              <a:buNone/>
            </a:pPr>
            <a:r>
              <a:rPr lang="en-US" sz="2800" dirty="0" smtClean="0"/>
              <a:t>                                                                      </a:t>
            </a:r>
            <a:r>
              <a:rPr lang="sr-Cyrl-BA" sz="2800" dirty="0" smtClean="0"/>
              <a:t> </a:t>
            </a:r>
            <a:r>
              <a:rPr lang="sr-Cyrl-BA" sz="4400" dirty="0" smtClean="0">
                <a:latin typeface="Times New Roman" pitchFamily="18" charset="0"/>
                <a:cs typeface="Times New Roman" pitchFamily="18" charset="0"/>
              </a:rPr>
              <a:t>На слици има 30КМ. </a:t>
            </a:r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endParaRPr lang="sr-Cyrl-BA" sz="2800" dirty="0" smtClean="0"/>
          </a:p>
          <a:p>
            <a:pPr>
              <a:buNone/>
            </a:pPr>
            <a:r>
              <a:rPr lang="sr-Cyrl-BA" sz="2800" dirty="0" smtClean="0"/>
              <a:t>            </a:t>
            </a:r>
            <a:endParaRPr lang="en-US" sz="2800" dirty="0" smtClean="0"/>
          </a:p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sr-Cyrl-BA" sz="4400" dirty="0" smtClean="0">
                <a:latin typeface="Times New Roman" pitchFamily="18" charset="0"/>
                <a:cs typeface="Times New Roman" pitchFamily="18" charset="0"/>
              </a:rPr>
              <a:t>На слици има 80 фенинга.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 descr="5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2800" y="1257300"/>
            <a:ext cx="1066800" cy="810864"/>
          </a:xfrm>
          <a:prstGeom prst="rect">
            <a:avLst/>
          </a:prstGeom>
        </p:spPr>
      </p:pic>
      <p:pic>
        <p:nvPicPr>
          <p:cNvPr id="10" name="Picture 9" descr="5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1257300"/>
            <a:ext cx="1052639" cy="800100"/>
          </a:xfrm>
          <a:prstGeom prst="rect">
            <a:avLst/>
          </a:prstGeom>
        </p:spPr>
      </p:pic>
      <p:pic>
        <p:nvPicPr>
          <p:cNvPr id="11" name="Picture 10" descr="10K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3624" y="1049996"/>
            <a:ext cx="2704377" cy="1007763"/>
          </a:xfrm>
          <a:prstGeom prst="rect">
            <a:avLst/>
          </a:prstGeom>
        </p:spPr>
      </p:pic>
      <p:pic>
        <p:nvPicPr>
          <p:cNvPr id="12" name="Picture 11" descr="10K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9802" y="1085850"/>
            <a:ext cx="2607197" cy="971550"/>
          </a:xfrm>
          <a:prstGeom prst="rect">
            <a:avLst/>
          </a:prstGeom>
        </p:spPr>
      </p:pic>
      <p:pic>
        <p:nvPicPr>
          <p:cNvPr id="13" name="Picture 12" descr="10-fening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09800" y="3028950"/>
            <a:ext cx="1524000" cy="1148103"/>
          </a:xfrm>
          <a:prstGeom prst="rect">
            <a:avLst/>
          </a:prstGeom>
        </p:spPr>
      </p:pic>
      <p:pic>
        <p:nvPicPr>
          <p:cNvPr id="14" name="Picture 13" descr="20fenin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8600" y="3028950"/>
            <a:ext cx="1530804" cy="1143000"/>
          </a:xfrm>
          <a:prstGeom prst="rect">
            <a:avLst/>
          </a:prstGeom>
        </p:spPr>
      </p:pic>
      <p:pic>
        <p:nvPicPr>
          <p:cNvPr id="15" name="Picture 14" descr="50feninga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7400" y="3028950"/>
            <a:ext cx="1524000" cy="114810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9550"/>
            <a:ext cx="8153400" cy="536972"/>
          </a:xfrm>
        </p:spPr>
        <p:txBody>
          <a:bodyPr>
            <a:normAutofit/>
          </a:bodyPr>
          <a:lstStyle/>
          <a:p>
            <a:pPr algn="l"/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Примјер 1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1"/>
            <a:ext cx="8305800" cy="390882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Сара је имала 21 КМ. У продавници је потрошила 7 КМ. Колико је новца остало Сари?</a:t>
            </a:r>
          </a:p>
          <a:p>
            <a:pPr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21 КМ – 7 КМ = 14 КМ</a:t>
            </a:r>
          </a:p>
          <a:p>
            <a:pPr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Одговор: Сари је остало 14 КМ.</a:t>
            </a:r>
          </a:p>
          <a:p>
            <a:pPr>
              <a:buNone/>
            </a:pPr>
            <a:endParaRPr lang="sr-Cyrl-BA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600" u="sng" dirty="0" smtClean="0">
                <a:latin typeface="Times New Roman" pitchFamily="18" charset="0"/>
                <a:cs typeface="Times New Roman" pitchFamily="18" charset="0"/>
              </a:rPr>
              <a:t>Примјер 2</a:t>
            </a:r>
          </a:p>
          <a:p>
            <a:pPr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Иван је у новчанику имао 50 КМ. Бака му је дала још 24 КМ. Колико конвертибилних марака има Иван?</a:t>
            </a:r>
          </a:p>
          <a:p>
            <a:pPr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    50 КМ + 24 КМ = 74 КМ</a:t>
            </a:r>
          </a:p>
          <a:p>
            <a:pPr>
              <a:buNone/>
            </a:pPr>
            <a:r>
              <a:rPr lang="sr-Cyrl-BA" sz="2600" dirty="0" smtClean="0">
                <a:latin typeface="Times New Roman" pitchFamily="18" charset="0"/>
                <a:cs typeface="Times New Roman" pitchFamily="18" charset="0"/>
              </a:rPr>
              <a:t>Одговор: Иван има 74 КМ.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8601"/>
            <a:ext cx="8305800" cy="43660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Примјер 3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Милица жели купити нове ципеле. Има 15 КМ, цијена ципела је 24 КМ. Колико новца јој недостаје?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24 КМ – 15 КМ = 9 КМ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Одговор: Недостаје јој 9 КМ.</a:t>
            </a:r>
          </a:p>
          <a:p>
            <a:pPr>
              <a:buNone/>
            </a:pPr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Примјер 4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  Соња је имала 7 новчаница од по 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КМ, па је потрошила 38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КМ. Колико јој је конвертибилних марака остало?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( 7 • 10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 ) – 38 КМ = 70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 – 38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 = 32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КМ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 Одговор: Остало јој је 32 КМ.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r-Cyrl-BA" sz="2400" u="sng" dirty="0" smtClean="0">
                <a:latin typeface="Times New Roman" pitchFamily="18" charset="0"/>
                <a:cs typeface="Times New Roman" pitchFamily="18" charset="0"/>
              </a:rPr>
              <a:t>Примјер 5 </a:t>
            </a:r>
            <a:endParaRPr lang="en-US" sz="24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71550"/>
            <a:ext cx="8305800" cy="394335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Ово је новац који имаш: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>
              <a:buNone/>
            </a:pPr>
            <a:endParaRPr lang="sr-Cyrl-BA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sr-Cyrl-BA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sr-Cyrl-BA" sz="3100" dirty="0" smtClean="0">
                <a:latin typeface="Times New Roman" pitchFamily="18" charset="0"/>
                <a:cs typeface="Times New Roman" pitchFamily="18" charset="0"/>
              </a:rPr>
              <a:t>Капут кошта 75 КМ. Заокружи новац који ћеш употријебити приликом куповине.</a:t>
            </a:r>
            <a:endParaRPr lang="en-US" sz="31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0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1485900"/>
            <a:ext cx="2300468" cy="857250"/>
          </a:xfrm>
          <a:prstGeom prst="rect">
            <a:avLst/>
          </a:prstGeom>
        </p:spPr>
      </p:pic>
      <p:pic>
        <p:nvPicPr>
          <p:cNvPr id="5" name="Picture 4" descr="2K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86200" y="2743201"/>
            <a:ext cx="1295400" cy="984620"/>
          </a:xfrm>
          <a:prstGeom prst="rect">
            <a:avLst/>
          </a:prstGeom>
        </p:spPr>
      </p:pic>
      <p:pic>
        <p:nvPicPr>
          <p:cNvPr id="6" name="Picture 5" descr="5KM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62600" y="2743201"/>
            <a:ext cx="1295400" cy="984620"/>
          </a:xfrm>
          <a:prstGeom prst="rect">
            <a:avLst/>
          </a:prstGeom>
        </p:spPr>
      </p:pic>
      <p:pic>
        <p:nvPicPr>
          <p:cNvPr id="7" name="Picture 6" descr="20fening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1" y="2743200"/>
            <a:ext cx="1301183" cy="971550"/>
          </a:xfrm>
          <a:prstGeom prst="rect">
            <a:avLst/>
          </a:prstGeom>
        </p:spPr>
      </p:pic>
      <p:pic>
        <p:nvPicPr>
          <p:cNvPr id="8" name="Picture 7" descr="20K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24600" y="1485901"/>
            <a:ext cx="2209800" cy="823463"/>
          </a:xfrm>
          <a:prstGeom prst="rect">
            <a:avLst/>
          </a:prstGeom>
        </p:spPr>
      </p:pic>
      <p:pic>
        <p:nvPicPr>
          <p:cNvPr id="9" name="Picture 8" descr="50fening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209800" y="2743201"/>
            <a:ext cx="1295400" cy="975887"/>
          </a:xfrm>
          <a:prstGeom prst="rect">
            <a:avLst/>
          </a:prstGeom>
        </p:spPr>
      </p:pic>
      <p:pic>
        <p:nvPicPr>
          <p:cNvPr id="10" name="Picture 9" descr="50KM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57201" y="1485900"/>
            <a:ext cx="2359269" cy="857250"/>
          </a:xfrm>
          <a:prstGeom prst="rect">
            <a:avLst/>
          </a:prstGeom>
        </p:spPr>
      </p:pic>
      <p:pic>
        <p:nvPicPr>
          <p:cNvPr id="11" name="Picture 10" descr="1KM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315200" y="2743200"/>
            <a:ext cx="1295400" cy="975888"/>
          </a:xfrm>
          <a:prstGeom prst="rect">
            <a:avLst/>
          </a:prstGeom>
        </p:spPr>
      </p:pic>
      <p:sp>
        <p:nvSpPr>
          <p:cNvPr id="21" name="Arc 20"/>
          <p:cNvSpPr/>
          <p:nvPr/>
        </p:nvSpPr>
        <p:spPr>
          <a:xfrm>
            <a:off x="6019800" y="1143000"/>
            <a:ext cx="2819400" cy="1485900"/>
          </a:xfrm>
          <a:prstGeom prst="arc">
            <a:avLst>
              <a:gd name="adj1" fmla="val 10908531"/>
              <a:gd name="adj2" fmla="val 1090440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0" y="1257300"/>
            <a:ext cx="3276600" cy="1371600"/>
          </a:xfrm>
          <a:prstGeom prst="arc">
            <a:avLst>
              <a:gd name="adj1" fmla="val 16200000"/>
              <a:gd name="adj2" fmla="val 1605529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5257800" y="2514600"/>
            <a:ext cx="1905000" cy="1428750"/>
          </a:xfrm>
          <a:prstGeom prst="arc">
            <a:avLst>
              <a:gd name="adj1" fmla="val 16200000"/>
              <a:gd name="adj2" fmla="val 16160725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1" grpId="0" animBg="1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305800" cy="51435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r-Cyrl-BA" sz="2400" u="sng" dirty="0">
                <a:latin typeface="Times New Roman" pitchFamily="18" charset="0"/>
                <a:cs typeface="Times New Roman" pitchFamily="18" charset="0"/>
              </a:rPr>
              <a:t>Примјер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 6</a:t>
            </a:r>
            <a:endParaRPr lang="sr-Cyrl-BA" sz="2400" u="sng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    Милош је отворио своју касицу и почео да броји новац: двије новчанице од по 10 КМ, једна новчаница од 50 КМ, три кованице од по 5 КМ, једна кованица од 1КМ и једна кованица од 50 фенинга. Колико новца је Милош имао у касици?</a:t>
            </a: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  20 КМ      +   50 КМ  +  15 КМ   +  1КМ + 50 фенинга </a:t>
            </a:r>
          </a:p>
          <a:p>
            <a:pPr>
              <a:buNone/>
            </a:pPr>
            <a:endParaRPr lang="sr-Cyrl-BA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                                 86 КМ и 50 фенинга</a:t>
            </a:r>
          </a:p>
          <a:p>
            <a:pPr>
              <a:buNone/>
            </a:pPr>
            <a:r>
              <a:rPr lang="sr-Cyrl-BA" sz="2400" dirty="0">
                <a:latin typeface="Times New Roman" pitchFamily="18" charset="0"/>
                <a:cs typeface="Times New Roman" pitchFamily="18" charset="0"/>
              </a:rPr>
              <a:t>   Одговор: Милош је у касици имао 86 КМ и 50 фенинга.</a:t>
            </a:r>
          </a:p>
        </p:txBody>
      </p:sp>
      <p:pic>
        <p:nvPicPr>
          <p:cNvPr id="6" name="Picture 5" descr="50K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2800350"/>
            <a:ext cx="1143000" cy="553752"/>
          </a:xfrm>
          <a:prstGeom prst="rect">
            <a:avLst/>
          </a:prstGeom>
        </p:spPr>
      </p:pic>
      <p:pic>
        <p:nvPicPr>
          <p:cNvPr id="11" name="Picture 10" descr="1K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2571750"/>
            <a:ext cx="762000" cy="765402"/>
          </a:xfrm>
          <a:prstGeom prst="rect">
            <a:avLst/>
          </a:prstGeom>
        </p:spPr>
      </p:pic>
      <p:pic>
        <p:nvPicPr>
          <p:cNvPr id="12" name="Picture 11" descr="50fening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29400" y="2571069"/>
            <a:ext cx="762000" cy="765403"/>
          </a:xfrm>
          <a:prstGeom prst="rect">
            <a:avLst/>
          </a:prstGeom>
        </p:spPr>
      </p:pic>
      <p:sp>
        <p:nvSpPr>
          <p:cNvPr id="14" name="Right Brace 13"/>
          <p:cNvSpPr/>
          <p:nvPr/>
        </p:nvSpPr>
        <p:spPr>
          <a:xfrm rot="5400000">
            <a:off x="3810000" y="209550"/>
            <a:ext cx="762000" cy="70104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10K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2724150"/>
            <a:ext cx="1133475" cy="563173"/>
          </a:xfrm>
          <a:prstGeom prst="rect">
            <a:avLst/>
          </a:prstGeom>
        </p:spPr>
      </p:pic>
      <p:pic>
        <p:nvPicPr>
          <p:cNvPr id="16" name="Picture 15" descr="10K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3400" y="2343150"/>
            <a:ext cx="1133475" cy="563173"/>
          </a:xfrm>
          <a:prstGeom prst="rect">
            <a:avLst/>
          </a:prstGeom>
        </p:spPr>
      </p:pic>
      <p:pic>
        <p:nvPicPr>
          <p:cNvPr id="13" name="Picture 12" descr="5K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886200" y="2570725"/>
            <a:ext cx="762000" cy="772251"/>
          </a:xfrm>
          <a:prstGeom prst="rect">
            <a:avLst/>
          </a:prstGeom>
        </p:spPr>
      </p:pic>
      <p:pic>
        <p:nvPicPr>
          <p:cNvPr id="20" name="Picture 19" descr="5K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29000" y="1809750"/>
            <a:ext cx="762000" cy="772251"/>
          </a:xfrm>
          <a:prstGeom prst="rect">
            <a:avLst/>
          </a:prstGeom>
        </p:spPr>
      </p:pic>
      <p:pic>
        <p:nvPicPr>
          <p:cNvPr id="21" name="Picture 20" descr="5KM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67200" y="1809750"/>
            <a:ext cx="762000" cy="7722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3200" u="sng" dirty="0" smtClean="0">
                <a:latin typeface="Times New Roman" pitchFamily="18" charset="0"/>
                <a:cs typeface="Times New Roman" pitchFamily="18" charset="0"/>
              </a:rPr>
              <a:t>Задаци за самосталан рад:</a:t>
            </a:r>
            <a:endParaRPr lang="en-US" sz="32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68022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Од папира направите новац (кованице и новчанице).</a:t>
            </a:r>
          </a:p>
          <a:p>
            <a:pPr marL="514350" indent="-51435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sz="2800" smtClean="0">
                <a:latin typeface="Times New Roman" pitchFamily="18" charset="0"/>
                <a:cs typeface="Times New Roman" pitchFamily="18" charset="0"/>
              </a:rPr>
              <a:t>2.   Изложите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 сто неке предмете (свеске, оловке, играчке...). Одредите им цијену. Са укућанима се играјте продаваоца и купца.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Користите новац који сте направили.</a:t>
            </a:r>
          </a:p>
          <a:p>
            <a:pPr marL="514350" indent="-514350">
              <a:buNone/>
            </a:pP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325</TotalTime>
  <Words>380</Words>
  <Application>Microsoft Office PowerPoint</Application>
  <PresentationFormat>On-screen Show (16:9)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МАТЕМАТИКА</vt:lpstr>
      <vt:lpstr>НАШ НОВАЦ Конвертибилна марка и фенинг   -утврђивање-</vt:lpstr>
      <vt:lpstr>Назив за наш новац је:</vt:lpstr>
      <vt:lpstr>Колико новца има на слици?</vt:lpstr>
      <vt:lpstr>Примјер 1</vt:lpstr>
      <vt:lpstr>Slide 6</vt:lpstr>
      <vt:lpstr>Примјер 5 </vt:lpstr>
      <vt:lpstr>Slide 8</vt:lpstr>
      <vt:lpstr>Задаци за самосталан рад: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</dc:title>
  <dc:creator>PC</dc:creator>
  <cp:lastModifiedBy>PC</cp:lastModifiedBy>
  <cp:revision>39</cp:revision>
  <dcterms:created xsi:type="dcterms:W3CDTF">2006-08-16T00:00:00Z</dcterms:created>
  <dcterms:modified xsi:type="dcterms:W3CDTF">2021-02-05T15:02:00Z</dcterms:modified>
</cp:coreProperties>
</file>