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6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686" y="1970468"/>
            <a:ext cx="3014628" cy="2116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76" y="1970468"/>
            <a:ext cx="3181080" cy="20734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6000" y="533624"/>
            <a:ext cx="441980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ШУМАРСТВО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94" y="4557480"/>
            <a:ext cx="3426952" cy="2041622"/>
          </a:xfrm>
          <a:prstGeom prst="rect">
            <a:avLst/>
          </a:prstGeom>
        </p:spPr>
      </p:pic>
      <p:pic>
        <p:nvPicPr>
          <p:cNvPr id="1026" name="Picture 2" descr="Slikovni rezultat za ГЉИВЕ У ШУ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89" y="2046711"/>
            <a:ext cx="3052689" cy="20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ПТИЦЕ У ШУМ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1" y="4599998"/>
            <a:ext cx="3376246" cy="19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4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19202" y="70338"/>
            <a:ext cx="11153595" cy="1266092"/>
          </a:xfrm>
          <a:prstGeom prst="wedgeRoundRect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 СУ ВЕЋЕ ИЛИ МАЊЕ ПОВРШИНЕ ЗЕМЉИШТА НА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</a:t>
            </a:r>
            <a:r>
              <a:rPr lang="sr-Latn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РАЗЛИЧИТЕ ВРСТЕ ДРВЕЋА.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065" y="1653140"/>
            <a:ext cx="364472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 СЕ ДИЈЕЛЕ НА: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610637" y="1336430"/>
            <a:ext cx="1081825" cy="46166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5765738" y="1336430"/>
            <a:ext cx="5375873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ЛИСТОПАДНЕ (БЈЕЛОГОРИЧНЕ)  и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4760" y="1998895"/>
            <a:ext cx="491543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ЧЕТИРНАРСКЕ (ЗИМЗЕЛЕНЕ)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597758" y="1998895"/>
            <a:ext cx="1094704" cy="46166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Straight Arrow Connector 20"/>
          <p:cNvCxnSpPr>
            <a:endCxn id="3" idx="1"/>
          </p:cNvCxnSpPr>
          <p:nvPr/>
        </p:nvCxnSpPr>
        <p:spPr>
          <a:xfrm flipV="1">
            <a:off x="4275786" y="1567263"/>
            <a:ext cx="334851" cy="858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4275786" y="1998895"/>
            <a:ext cx="321972" cy="2308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85360" y="2719529"/>
            <a:ext cx="4614203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ЛИСТОПАДНЕ ШУМЕ</a:t>
            </a:r>
            <a:endParaRPr 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0" y="3973531"/>
            <a:ext cx="2628900" cy="27063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45" y="5090630"/>
            <a:ext cx="1455441" cy="15784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1858" y="3360749"/>
            <a:ext cx="23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ХРАСТ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likovni rezultat za БУКВА ДР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1" y="3843659"/>
            <a:ext cx="250321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14756" y="3406131"/>
            <a:ext cx="195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1" y="5164159"/>
            <a:ext cx="1338859" cy="1537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54" y="3822414"/>
            <a:ext cx="2491384" cy="2884469"/>
          </a:xfrm>
          <a:prstGeom prst="rect">
            <a:avLst/>
          </a:prstGeom>
        </p:spPr>
      </p:pic>
      <p:pic>
        <p:nvPicPr>
          <p:cNvPr id="1028" name="Picture 4" descr="Slikovni rezultat za БРЕЗ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810" y="5164159"/>
            <a:ext cx="1127632" cy="15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158068" y="3360749"/>
            <a:ext cx="154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БРЕЗА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433711" y="3242749"/>
            <a:ext cx="1167618" cy="4570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2"/>
            <a:endCxn id="28" idx="0"/>
          </p:cNvCxnSpPr>
          <p:nvPr/>
        </p:nvCxnSpPr>
        <p:spPr>
          <a:xfrm flipH="1">
            <a:off x="5692461" y="3242749"/>
            <a:ext cx="1" cy="1633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1"/>
          </p:cNvCxnSpPr>
          <p:nvPr/>
        </p:nvCxnSpPr>
        <p:spPr>
          <a:xfrm>
            <a:off x="7680960" y="3242749"/>
            <a:ext cx="1477108" cy="3488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86425" y="388300"/>
            <a:ext cx="6564923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ЧЕТИНАРСКЕ ШУМЕ (ЗИМЗЕЛЕНЕ)</a:t>
            </a:r>
            <a:endParaRPr lang="sr-Latn-R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Slikovni rezultat za БОР ДР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8" y="2307102"/>
            <a:ext cx="3433689" cy="42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9145" y="1811857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Slikovni rezultat za СМР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33" y="2307102"/>
            <a:ext cx="3748502" cy="44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40630" y="1702191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СМРЧА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Slikovni rezultat za ЈЕ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49" y="2307102"/>
            <a:ext cx="3880630" cy="44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06436" y="1693873"/>
            <a:ext cx="162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ЈЕЛА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3" idx="0"/>
          </p:cNvCxnSpPr>
          <p:nvPr/>
        </p:nvCxnSpPr>
        <p:spPr>
          <a:xfrm flipH="1">
            <a:off x="2886425" y="1442578"/>
            <a:ext cx="426720" cy="3692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69391" y="1332912"/>
            <a:ext cx="0" cy="5157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143475" y="1291352"/>
            <a:ext cx="492370" cy="520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146"/>
            <a:ext cx="1434346" cy="2022703"/>
          </a:xfrm>
          <a:prstGeom prst="rect">
            <a:avLst/>
          </a:prstGeom>
        </p:spPr>
      </p:pic>
      <p:pic>
        <p:nvPicPr>
          <p:cNvPr id="2064" name="Picture 16" descr="Slikovni rezultat za ЈЕЛА ШИШАР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649" y="4901327"/>
            <a:ext cx="1349363" cy="18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likovni rezultat za ЈЕЛА ШИШАР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32" y="5147806"/>
            <a:ext cx="1055078" cy="15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 Callout 23"/>
          <p:cNvSpPr/>
          <p:nvPr/>
        </p:nvSpPr>
        <p:spPr>
          <a:xfrm>
            <a:off x="0" y="98474"/>
            <a:ext cx="3150184" cy="2208628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БОРА ШИШАРКЕ СУ ОКРЕНУТЕ ХОРИЗОНТАЛНО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8798806" y="98474"/>
            <a:ext cx="3393195" cy="205706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ЈЕЛЕ СУ ШИШАРКЕ ОКРЕНУТЕ УСПРАВНО,А КОД СМРЧЕ ВИСЕ ПРЕМА ДОЉЕ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419642" y="51698"/>
            <a:ext cx="7272997" cy="998806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ШУМИ</a:t>
            </a:r>
            <a:endParaRPr 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2" y="2363373"/>
            <a:ext cx="9633397" cy="4325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8116" y="1291440"/>
            <a:ext cx="7371471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ДИВЉА СВИЊА, ЛИСИЦА, ЈЕЖ, ЛАНЕ, ЈЕЛЕН, СРНА, ВЈЕВЕРИЦА, МЕДВЕЈЕД, ЗЕЦ, ВУК</a:t>
            </a:r>
            <a:r>
              <a:rPr lang="sr-Latn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598942" y="2122437"/>
            <a:ext cx="497058" cy="2831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36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381" y="451458"/>
            <a:ext cx="5739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 У ШУМИ И ЊИХОВ ЗНАЧАЈ</a:t>
            </a:r>
            <a:endParaRPr 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" y="1442419"/>
            <a:ext cx="2152356" cy="202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3" y="3875647"/>
            <a:ext cx="2278965" cy="2465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46" y="4141394"/>
            <a:ext cx="3094892" cy="219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59" y="1442417"/>
            <a:ext cx="2790382" cy="202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36" y="1442418"/>
            <a:ext cx="2330326" cy="20257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8713" y="3908548"/>
            <a:ext cx="5613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 ПТИЦА У ПРИРОДИ ОГЛЕДА СЕ У ЧИЊЕНИЦИ ДА ЈЕДУ МАЛЕ ГЛОДАВЦЕ КОНТРОЛИШУЋИ ЊИХОВ БРОЈ. ПТИЦЕ ТАКОЂЕ УНИШТАВАЈУ ИНСЕКТЕ И ЊИХОВЕ РАЗВОЈНЕ ОБЛИКЕ (ЈАЈА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ЛАРВЕ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НА ТАЈ НАЧИН ШТИТЕ ШУМЕ. 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584" y="346551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5087" y="3465513"/>
            <a:ext cx="10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ШЕВА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3399" y="3465513"/>
            <a:ext cx="134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ДЈЕТЛИЋ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717" y="6312492"/>
            <a:ext cx="1492167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0083" y="6312492"/>
            <a:ext cx="13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СЈЕНИЦА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likovni rezultat za ptice u šum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61" y="1442417"/>
            <a:ext cx="2917990" cy="20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31121" y="3465513"/>
            <a:ext cx="167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МУХАРИЦА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742006" y="140677"/>
            <a:ext cx="3924886" cy="80185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НЕПРИЈАТЕЉИ ШУМА</a:t>
            </a:r>
            <a:endParaRPr 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1016" y="844062"/>
            <a:ext cx="3137094" cy="10761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290646" y="1125416"/>
            <a:ext cx="2630658" cy="815926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ИНСЕКТИ</a:t>
            </a:r>
          </a:p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(ГУБАР)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1" y="5089571"/>
            <a:ext cx="2694525" cy="1644749"/>
          </a:xfrm>
          <a:prstGeom prst="rect">
            <a:avLst/>
          </a:prstGeom>
          <a:noFill/>
          <a:ln w="5080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46" y="2368512"/>
            <a:ext cx="2543175" cy="1252024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401994" y="1941342"/>
            <a:ext cx="309489" cy="407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Flowchart: Alternate Process 15"/>
          <p:cNvSpPr/>
          <p:nvPr/>
        </p:nvSpPr>
        <p:spPr>
          <a:xfrm>
            <a:off x="8074855" y="844062"/>
            <a:ext cx="3559127" cy="109728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НЕПЛАНСКА СЈЕЧА ШУМА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925" y="5318938"/>
            <a:ext cx="2575926" cy="1518904"/>
          </a:xfrm>
          <a:prstGeom prst="rect">
            <a:avLst/>
          </a:prstGeom>
        </p:spPr>
      </p:pic>
      <p:sp>
        <p:nvSpPr>
          <p:cNvPr id="20" name="Bent-Up Arrow 19"/>
          <p:cNvSpPr/>
          <p:nvPr/>
        </p:nvSpPr>
        <p:spPr>
          <a:xfrm>
            <a:off x="3334043" y="942536"/>
            <a:ext cx="633046" cy="4783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Circular Arrow 21"/>
          <p:cNvSpPr/>
          <p:nvPr/>
        </p:nvSpPr>
        <p:spPr>
          <a:xfrm>
            <a:off x="7666892" y="541606"/>
            <a:ext cx="1195754" cy="58381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56" y="2025309"/>
            <a:ext cx="3439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ПОЖАРИ МОГУ БИТИ УЗРОКОВАНИ ПРИРОДНИМ ФАКТОРИМА (УДАР ГРОМА) ИЛИ ЉУДСКИМ. ЧИНИОЦИ ПОЖАРА МОГУ БИТИ: НЕСАВЈЕСНИ КАМПЕРИ, ПАЉЕЊЕ ОТПАДНИХ МАТЕРИЈА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БАЦАЊЕ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ОПУШАКА У ЉЕТНИМ ДАНИМА. 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0787" y="3964301"/>
            <a:ext cx="3902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ГУБАР ЈЕ ШТЕТАН ИНСЕКТ ЧИЈА ГУСЈЕНИЦА НАГРИЗА ЛИСТОВЕ ДО НЕРАВА.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4855" y="2025309"/>
            <a:ext cx="384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ДЕШАВА СЕ ДА НЕСАВЈЕСНИ ЉУДИ ПОСЈЕКУ ЦИЈЕЛУ ШУМУ БЕЗ ДОЗВОЛЕ И ТО СЕ ЗОВЕ НЕПЛАНСКА СЈЕЧА ШУМА. </a:t>
            </a:r>
          </a:p>
          <a:p>
            <a:endParaRPr lang="sr-Cyrl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ПОСЉЕДИЦЕ НЕПЛАНСКЕ СЈЕЧЕ ШУМА СУ: УНИШТАВАЊЕ КРАЈОЛИКА, ЕРОЗИЈА ТЛА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УГРОЖАВАЊЕ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ЖИВОТИЊСКИХ ВРСТА. </a:t>
            </a:r>
          </a:p>
          <a:p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441754" y="252659"/>
            <a:ext cx="5463095" cy="1181687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ПОШУМЉАВАЊЕ</a:t>
            </a:r>
            <a:endParaRPr 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5668" y="2688128"/>
            <a:ext cx="4192173" cy="22847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 ПОШУМЉАВАЊЕ ОБАВЉА СЕ РАЗНОШЕЊЕМ СЈЕМЕНКИ. ТО ЧИНЕ ПТИЦЕ.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34226" y="2124304"/>
            <a:ext cx="281354" cy="323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>
            <a:off x="7685646" y="2148324"/>
            <a:ext cx="300110" cy="422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ounded Rectangle 9"/>
          <p:cNvSpPr/>
          <p:nvPr/>
        </p:nvSpPr>
        <p:spPr>
          <a:xfrm>
            <a:off x="5671553" y="2667028"/>
            <a:ext cx="4534625" cy="23410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ВЈЕШТАЧКО  ПОШУМЉАВАЊЕ ОБАВЉАЈУ ЉУДИ.</a:t>
            </a:r>
          </a:p>
          <a:p>
            <a:pPr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САДНИЦЕ СЕ ПРЕНОСЕ ИЗ РАСАДНИКА И САДЕ НА ТЕРЕНУ.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5502" y="5018255"/>
            <a:ext cx="9678572" cy="17297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 ТРЕБА ЊЕГОВАТИ ПРОРЈЕЂИВАЊЕМ И СЈЕЧОМ ОБОЉЕЛОГ И ОСУШЕНОГ ДРВЕЋА.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33" y="104057"/>
            <a:ext cx="2628247" cy="2460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4" y="136280"/>
            <a:ext cx="2631201" cy="2396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2363" y="1531314"/>
            <a:ext cx="206795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ВЈЕШТАЧКО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9067" y="1531314"/>
            <a:ext cx="1828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192513" y="2289576"/>
            <a:ext cx="5416061" cy="120982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ЗНАЧАЈ ШУМА</a:t>
            </a:r>
            <a:endParaRPr 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47128" y="875720"/>
            <a:ext cx="3367771" cy="1716258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ДРВЕЋЕ СПРЕЧАВА СТВАРАЊЕ БУЈИЦА, СМАЊУЈЕ РАЗОРНУ СНАГУ ВЈЕТРА.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47128" y="3362178"/>
            <a:ext cx="3564395" cy="3024554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ШУМАМА РАСТЕ ДРВО КОЈЕ СЕ КОРИСТИ У ГРАЂЕВИНАРСТВУ, ЗА ГРАДЊУ КУЋА,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НАМЈЕШТАЈА.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45392" y="400930"/>
            <a:ext cx="3205088" cy="1223889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 ЈЕ ВЕЛИКИ ПРОИЗВОЂАЧ КИСЕОНИКА.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295920" y="4192177"/>
            <a:ext cx="2322341" cy="219455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ДРВЕТА СЕ ПРОИЗВОДИ ПАПИР, ШИБИЦЕ.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8481645" y="889784"/>
            <a:ext cx="3646730" cy="1568547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 ЈЕ ПОГОДНА ЗА ОДМОР И РЕКРЕАЦИЈУ.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944442" y="2908081"/>
            <a:ext cx="3066757" cy="111486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 ЈЕ БОГАТА ШУМСКИМ ПЛОДОВИМА.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570806" y="1624819"/>
            <a:ext cx="525194" cy="678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Down Arrow 13"/>
          <p:cNvSpPr/>
          <p:nvPr/>
        </p:nvSpPr>
        <p:spPr>
          <a:xfrm>
            <a:off x="5580770" y="3571437"/>
            <a:ext cx="417341" cy="56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673434">
            <a:off x="7867358" y="3201279"/>
            <a:ext cx="971842" cy="406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Left Arrow 15"/>
          <p:cNvSpPr/>
          <p:nvPr/>
        </p:nvSpPr>
        <p:spPr>
          <a:xfrm rot="1088709">
            <a:off x="3514900" y="2071469"/>
            <a:ext cx="707460" cy="368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ounded Rectangle 2"/>
          <p:cNvSpPr/>
          <p:nvPr/>
        </p:nvSpPr>
        <p:spPr>
          <a:xfrm>
            <a:off x="6941235" y="4192177"/>
            <a:ext cx="2824088" cy="225434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 СТАНИШТЕ МНОГИМ БИЉКАМА И ЖИВОТИЊАМА.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9833287">
            <a:off x="6850966" y="3429000"/>
            <a:ext cx="351692" cy="675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Down Arrow 16"/>
          <p:cNvSpPr/>
          <p:nvPr/>
        </p:nvSpPr>
        <p:spPr>
          <a:xfrm rot="2879673">
            <a:off x="3635042" y="3352120"/>
            <a:ext cx="550611" cy="66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Down Arrow 19"/>
          <p:cNvSpPr/>
          <p:nvPr/>
        </p:nvSpPr>
        <p:spPr>
          <a:xfrm rot="14628687">
            <a:off x="7797046" y="1488379"/>
            <a:ext cx="431909" cy="1053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97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3545" y="1420837"/>
            <a:ext cx="723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852" y="2405575"/>
            <a:ext cx="792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НАПИШИ КОЈИ ЈЕ ЗНАЧАЈ ШУМА.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ПРИКАЖИ ИЛУСТРАЦИЈОМ ЈЕДНО ЛИСТОПАДНО </a:t>
            </a:r>
            <a:r>
              <a:rPr lang="sr-Cyrl-BA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ЈЕДНО ЧЕТИНАРСКО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ДРВО.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867421" y="3975236"/>
            <a:ext cx="6597747" cy="255217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ЧУВАЈТЕ ШУМЕ!</a:t>
            </a:r>
          </a:p>
          <a:p>
            <a:pPr algn="ctr"/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 МОГУ ЖИВЈЕТИ БЕЗ ЉУДИ, АЛИ ЉУДИ БЕЗ ШУМЕ НЕ МОГУ!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</TotalTime>
  <Words>360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41</cp:revision>
  <dcterms:created xsi:type="dcterms:W3CDTF">2021-02-04T20:38:43Z</dcterms:created>
  <dcterms:modified xsi:type="dcterms:W3CDTF">2021-02-10T18:33:12Z</dcterms:modified>
</cp:coreProperties>
</file>