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57" r:id="rId3"/>
    <p:sldId id="268" r:id="rId4"/>
    <p:sldId id="267" r:id="rId5"/>
    <p:sldId id="265" r:id="rId6"/>
    <p:sldId id="269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11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EAD96-AEE6-4552-B33F-BA53C62D8E78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CB4D9-247E-4546-A062-411669B9C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94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AADB-9335-4ACF-9454-73300DE550D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AADB-9335-4ACF-9454-73300DE550D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AADB-9335-4ACF-9454-73300DE550D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AADB-9335-4ACF-9454-73300DE550D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AADB-9335-4ACF-9454-73300DE550D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AADB-9335-4ACF-9454-73300DE550D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AADB-9335-4ACF-9454-73300DE550D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AADB-9335-4ACF-9454-73300DE550D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AADB-9335-4ACF-9454-73300DE550D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AADB-9335-4ACF-9454-73300DE550D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AADB-9335-4ACF-9454-73300DE550D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18AADB-9335-4ACF-9454-73300DE550D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8458200" cy="1222375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bs-Cyrl-BA" sz="3600" dirty="0" smtClean="0"/>
              <a:t>МНОЖЕЊЕ И ДИЈЕЉЕЊЕ РАЗЛОМАКА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2672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1600" dirty="0" smtClean="0"/>
              <a:t>Наставник: Дамјана Грбић</a:t>
            </a:r>
          </a:p>
          <a:p>
            <a:r>
              <a:rPr lang="bs-Cyrl-BA" sz="1600" dirty="0" smtClean="0"/>
              <a:t>ЈУ ОШ </a:t>
            </a:r>
            <a:r>
              <a:rPr lang="bs-Cyrl-BA" sz="1600" dirty="0" smtClean="0"/>
              <a:t>„Вук Караџић“</a:t>
            </a:r>
          </a:p>
          <a:p>
            <a:r>
              <a:rPr lang="bs-Cyrl-BA" sz="1600" dirty="0" smtClean="0"/>
              <a:t>Нови Град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072401"/>
            <a:ext cx="2514600" cy="177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14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mtClean="0"/>
              <a:t>Задаци за вјежбање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554162"/>
                <a:ext cx="8686800" cy="5303837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eriod"/>
                </a:pPr>
                <a:r>
                  <a:rPr lang="sr-Cyrl-BA" dirty="0" smtClean="0"/>
                  <a:t>Изврши множењ</a:t>
                </a:r>
                <a:r>
                  <a:rPr lang="en-US" dirty="0" smtClean="0"/>
                  <a:t>e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        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sr-Cyrl-BA" sz="2400" dirty="0" smtClean="0"/>
              </a:p>
              <a:p>
                <a:pPr marL="0" indent="0">
                  <a:buNone/>
                </a:pPr>
                <a:r>
                  <a:rPr lang="sr-Cyrl-BA" dirty="0"/>
                  <a:t> </a:t>
                </a:r>
                <a:r>
                  <a:rPr lang="sr-Cyrl-BA" dirty="0" smtClean="0"/>
                  <a:t> а)  </a:t>
                </a:r>
                <a14:m>
                  <m:oMath xmlns:m="http://schemas.openxmlformats.org/officeDocument/2006/math">
                    <m:r>
                      <a:rPr lang="sr-Cyrl-BA" smtClean="0">
                        <a:latin typeface="Cambria Math" panose="02040503050406030204" pitchFamily="18" charset="0"/>
                      </a:rPr>
                      <m:t>8∙</m:t>
                    </m:r>
                    <m:f>
                      <m:fPr>
                        <m:ctrlPr>
                          <a:rPr lang="sr-Cyrl-BA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sr-Cyrl-BA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sr-Cyrl-BA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Cyrl-BA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sr-Cyrl-BA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sr-Cyrl-BA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Cyrl-BA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sr-Cyrl-BA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sr-Cyrl-BA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Cyrl-BA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∙7</m:t>
                        </m:r>
                      </m:num>
                      <m:den>
                        <m:r>
                          <a:rPr lang="sr-Cyrl-BA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sr-Cyrl-BA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sr-Cyrl-BA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Cyrl-BA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sr-Cyrl-BA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Cyrl-BA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sr-Cyrl-BA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r-Cyrl-BA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i="1" dirty="0" smtClean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Cyrl-BA" dirty="0" smtClean="0"/>
                  <a:t> </a:t>
                </a:r>
                <a:r>
                  <a:rPr lang="en-US" dirty="0" smtClean="0"/>
                  <a:t>         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sr-Cyrl-BA" sz="2400" dirty="0"/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1         5</m:t>
                    </m:r>
                    <m:r>
                      <a:rPr lang="sr-Cyrl-BA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          1</m:t>
                    </m:r>
                  </m:oMath>
                </a14:m>
                <a:endParaRPr lang="sr-Cyrl-BA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sr-Cyrl-BA" dirty="0" smtClean="0"/>
                  <a:t>  б)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r-Cyrl-BA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sr-Cyrl-BA" smtClean="0">
                        <a:latin typeface="Cambria Math" panose="02040503050406030204" pitchFamily="18" charset="0"/>
                      </a:rPr>
                      <m:t> ∙</m:t>
                    </m:r>
                    <m:f>
                      <m:fPr>
                        <m:ctrlPr>
                          <a:rPr lang="sr-Cyrl-BA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sr-Cyrl-BA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sr-Cyrl-BA" smtClean="0">
                        <a:latin typeface="Cambria Math" panose="02040503050406030204" pitchFamily="18" charset="0"/>
                      </a:rPr>
                      <m:t> ∙</m:t>
                    </m:r>
                    <m:f>
                      <m:fPr>
                        <m:ctrlPr>
                          <a:rPr lang="sr-Cyrl-BA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Cyrl-BA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sr-Cyrl-BA" smtClean="0">
                        <a:latin typeface="Cambria Math" panose="02040503050406030204" pitchFamily="18" charset="0"/>
                      </a:rPr>
                      <m:t> ∙2</m:t>
                    </m:r>
                  </m:oMath>
                </a14:m>
                <a:r>
                  <a:rPr lang="sr-Cyrl-BA" dirty="0" smtClean="0"/>
                  <a:t> </a:t>
                </a:r>
                <a14:m>
                  <m:oMath xmlns:m="http://schemas.openxmlformats.org/officeDocument/2006/math">
                    <m:r>
                      <a:rPr lang="sr-Cyrl-BA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Cyrl-BA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r-Cyrl-BA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sr-Cyrl-BA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Cyrl-BA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sr-Cyrl-BA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sr-Cyrl-BA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Cyrl-BA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Cyrl-BA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sr-Cyrl-BA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∙</m:t>
                    </m:r>
                    <m:f>
                      <m:fPr>
                        <m:ctrlPr>
                          <a:rPr lang="sr-Cyrl-BA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r-Cyrl-BA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sr-Cyrl-BA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sr-Cyrl-BA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∙5∙3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∙1∙4</m:t>
                        </m:r>
                      </m:den>
                    </m:f>
                    <m:r>
                      <a:rPr lang="sr-Cyrl-BA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Cyrl-BA" dirty="0" smtClean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sr-Cyrl-BA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sr-Cyrl-BA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sr-Cyrl-BA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f>
                      <m:fPr>
                        <m:ctrlPr>
                          <a:rPr lang="sr-Cyrl-BA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Cyrl-BA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                 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1      1     </m:t>
                    </m:r>
                    <m:r>
                      <a:rPr lang="sr-Cyrl-BA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554162"/>
                <a:ext cx="8686800" cy="5303837"/>
              </a:xfrm>
              <a:blipFill>
                <a:blip r:embed="rId2"/>
                <a:stretch>
                  <a:fillRect l="-842" t="-13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2438400" y="2667000"/>
            <a:ext cx="3810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971800" y="3124200"/>
            <a:ext cx="3810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81400" y="4656138"/>
            <a:ext cx="3810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14800" y="5037138"/>
            <a:ext cx="3810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14800" y="4618121"/>
            <a:ext cx="4572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81400" y="5105400"/>
            <a:ext cx="3810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57800" y="4664242"/>
            <a:ext cx="4572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648200" y="5113338"/>
            <a:ext cx="4572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12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Задаци за вјежбање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554162"/>
                <a:ext cx="8686800" cy="530383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sr-Cyrl-BA" sz="2800" dirty="0" smtClean="0"/>
                  <a:t>2. Колико је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sr-Cyrl-BA" sz="2800" b="0" i="1" smtClean="0">
                        <a:latin typeface="Cambria Math" panose="02040503050406030204" pitchFamily="18" charset="0"/>
                      </a:rPr>
                      <m:t> од </m:t>
                    </m:r>
                    <m:f>
                      <m:fPr>
                        <m:ctrlP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sr-Cyrl-BA" sz="2800" b="0" i="1" smtClean="0">
                        <a:latin typeface="Cambria Math" panose="02040503050406030204" pitchFamily="18" charset="0"/>
                      </a:rPr>
                      <m:t>?А </m:t>
                    </m:r>
                    <m:f>
                      <m:fPr>
                        <m:ctrlP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sr-Cyrl-BA" sz="2800" b="0" i="1" smtClean="0">
                        <a:latin typeface="Cambria Math" panose="02040503050406030204" pitchFamily="18" charset="0"/>
                      </a:rPr>
                      <m:t> од </m:t>
                    </m:r>
                    <m:f>
                      <m:fPr>
                        <m:ctrlP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sr-Cyrl-BA" sz="2800" b="0" i="1" smtClean="0">
                        <a:latin typeface="Cambria Math" panose="02040503050406030204" pitchFamily="18" charset="0"/>
                      </a:rPr>
                      <m:t> ?</m:t>
                    </m:r>
                  </m:oMath>
                </a14:m>
                <a:endParaRPr lang="sr-Cyrl-BA" sz="2800" b="0" dirty="0" smtClean="0"/>
              </a:p>
              <a:p>
                <a:pPr marL="0" indent="0">
                  <a:buNone/>
                </a:pPr>
                <a:r>
                  <a:rPr lang="sr-Cyrl-BA" sz="2800" dirty="0" smtClean="0"/>
                  <a:t> </a:t>
                </a:r>
              </a:p>
              <a:p>
                <a:pPr marL="0" indent="0">
                  <a:buNone/>
                </a:pPr>
                <a:r>
                  <a:rPr lang="sr-Cyrl-BA" sz="2800" dirty="0"/>
                  <a:t> </a:t>
                </a:r>
                <a:r>
                  <a:rPr lang="sr-Cyrl-BA" sz="2800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Cyrl-BA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sr-Cyrl-BA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Cyrl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Cyrl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sr-Cyrl-B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sr-Cyrl-B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  :15</m:t>
                        </m:r>
                      </m:num>
                      <m:den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45 :15</m:t>
                        </m:r>
                      </m:den>
                    </m:f>
                    <m:r>
                      <a:rPr lang="sr-Cyrl-BA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sr-Cyrl-BA" sz="2800" dirty="0" smtClean="0"/>
                  <a:t>                                 </a:t>
                </a:r>
              </a:p>
              <a:p>
                <a:pPr marL="0" indent="0">
                  <a:buNone/>
                </a:pPr>
                <a:r>
                  <a:rPr lang="sr-Cyrl-BA" sz="2800" dirty="0"/>
                  <a:t> </a:t>
                </a:r>
                <a:endParaRPr lang="sr-Cyrl-BA" sz="2800" dirty="0" smtClean="0"/>
              </a:p>
              <a:p>
                <a:r>
                  <a:rPr lang="sr-Cyrl-BA" sz="280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Cyrl-BA" sz="28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    </m:t>
                    </m:r>
                    <m:f>
                      <m:fPr>
                        <m:ctrlPr>
                          <a:rPr lang="sr-Cyrl-BA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sr-Cyrl-BA" sz="2800" b="0" i="1" smtClean="0">
                        <a:latin typeface="Cambria Math" panose="02040503050406030204" pitchFamily="18" charset="0"/>
                      </a:rPr>
                      <m:t> од </m:t>
                    </m:r>
                    <m:f>
                      <m:fPr>
                        <m:ctrlP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sr-Cyrl-BA" sz="2800" b="0" i="1" smtClean="0">
                        <a:latin typeface="Cambria Math" panose="02040503050406030204" pitchFamily="18" charset="0"/>
                      </a:rPr>
                      <m:t> су </m:t>
                    </m:r>
                    <m:f>
                      <m:fPr>
                        <m:ctrlP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sr-Cyrl-BA" sz="28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sr-Cyrl-BA" sz="2800" b="0" i="1" dirty="0" smtClean="0">
                  <a:latin typeface="Cambria Math" panose="02040503050406030204" pitchFamily="18" charset="0"/>
                </a:endParaRPr>
              </a:p>
              <a:p>
                <a:r>
                  <a:rPr lang="sr-Cyrl-BA" sz="2800" dirty="0" smtClean="0"/>
                  <a:t>Узимајућу у обзир својство </a:t>
                </a:r>
                <a:r>
                  <a:rPr lang="sr-Cyrl-BA" sz="2800" dirty="0" smtClean="0"/>
                  <a:t>комутативности</a:t>
                </a:r>
                <a:r>
                  <a:rPr lang="en-US" sz="2800" dirty="0" smtClean="0"/>
                  <a:t>,</a:t>
                </a:r>
                <a:r>
                  <a:rPr lang="sr-Cyrl-BA" sz="2800" dirty="0" smtClean="0"/>
                  <a:t> лако долазимо до закључка да је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sr-Cyrl-BA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BA" sz="2800" dirty="0" smtClean="0"/>
                  <a:t> од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BA" sz="2800" dirty="0" smtClean="0"/>
                  <a:t> такође</a:t>
                </a:r>
                <a:r>
                  <a:rPr lang="sr-Cyrl-BA" sz="280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r-Cyrl-BA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sr-Cyrl-BA" sz="2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554162"/>
                <a:ext cx="8686800" cy="5303838"/>
              </a:xfrm>
              <a:blipFill>
                <a:blip r:embed="rId2"/>
                <a:stretch>
                  <a:fillRect l="-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2035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481"/>
            <a:ext cx="8686800" cy="838200"/>
          </a:xfrm>
        </p:spPr>
        <p:txBody>
          <a:bodyPr/>
          <a:lstStyle/>
          <a:p>
            <a:r>
              <a:rPr lang="sr-Cyrl-BA" dirty="0" smtClean="0"/>
              <a:t>Задаци за вјежбање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sr-Cyrl-BA" dirty="0" smtClean="0"/>
                  <a:t>3. Броју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Cyrl-BA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BA" dirty="0" smtClean="0"/>
                  <a:t>одреди реципрочну вриједност.</a:t>
                </a:r>
              </a:p>
              <a:p>
                <a:pPr marL="0" indent="0">
                  <a:buNone/>
                </a:pPr>
                <a:endParaRPr lang="sr-Cyrl-BA" dirty="0" smtClean="0"/>
              </a:p>
              <a:p>
                <a:pPr marL="0" indent="0">
                  <a:buNone/>
                </a:pPr>
                <a:r>
                  <a:rPr lang="sr-Cyrl-BA" dirty="0"/>
                  <a:t> </a:t>
                </a:r>
                <a:r>
                  <a:rPr lang="sr-Cyrl-BA" dirty="0" smtClean="0"/>
                  <a:t> Реципрочна вриједност броја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Cyrl-BA" b="0" i="1" smtClean="0">
                        <a:latin typeface="Cambria Math" panose="02040503050406030204" pitchFamily="18" charset="0"/>
                      </a:rPr>
                      <m:t> су </m:t>
                    </m:r>
                    <m:f>
                      <m:fPr>
                        <m:ctrlP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sr-Cyrl-BA" b="0" i="1" smtClean="0">
                        <a:latin typeface="Cambria Math" panose="02040503050406030204" pitchFamily="18" charset="0"/>
                      </a:rPr>
                      <m:t> јер важи:</m:t>
                    </m:r>
                  </m:oMath>
                </a14:m>
                <a:endParaRPr lang="sr-Cyrl-BA" b="0" dirty="0" smtClean="0"/>
              </a:p>
              <a:p>
                <a:pPr marL="0" indent="0">
                  <a:buNone/>
                </a:pPr>
                <a:r>
                  <a:rPr lang="sr-Cyrl-BA" dirty="0" smtClean="0">
                    <a:solidFill>
                      <a:srgbClr val="C00000"/>
                    </a:solidFill>
                  </a:rPr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Cyrl-BA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Cyrl-BA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sr-Cyrl-BA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Cyrl-BA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sr-Cyrl-BA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=1</m:t>
                    </m:r>
                  </m:oMath>
                </a14:m>
                <a:endParaRPr lang="sr-Cyrl-BA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sr-Cyrl-BA" dirty="0" smtClean="0"/>
                  <a:t>    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038600"/>
            <a:ext cx="3048000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961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Задаци за вјежбање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554162"/>
                <a:ext cx="8686800" cy="5303838"/>
              </a:xfrm>
              <a:ln>
                <a:solidFill>
                  <a:schemeClr val="tx1"/>
                </a:solidFill>
              </a:ln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sr-Cyrl-BA" dirty="0" smtClean="0"/>
                  <a:t>4. Израчунај:</a:t>
                </a:r>
              </a:p>
              <a:p>
                <a:pPr marL="0" indent="0">
                  <a:buNone/>
                </a:pPr>
                <a:r>
                  <a:rPr lang="sr-Cyrl-BA" dirty="0" smtClean="0"/>
                  <a:t>                                     </a:t>
                </a:r>
                <a14:m>
                  <m:oMath xmlns:m="http://schemas.openxmlformats.org/officeDocument/2006/math">
                    <m:r>
                      <a:rPr lang="sr-Cyrl-BA" sz="2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sr-Cyrl-BA" sz="2600" dirty="0"/>
              </a:p>
              <a:p>
                <a:pPr marL="0" indent="0">
                  <a:buNone/>
                </a:pPr>
                <a:r>
                  <a:rPr lang="sr-Cyrl-BA" dirty="0" smtClean="0"/>
                  <a:t>  а) </a:t>
                </a:r>
                <a14:m>
                  <m:oMath xmlns:m="http://schemas.openxmlformats.org/officeDocument/2006/math">
                    <m:r>
                      <a:rPr lang="sr-Cyrl-BA" b="0" i="0" smtClean="0">
                        <a:latin typeface="Cambria Math" panose="02040503050406030204" pitchFamily="18" charset="0"/>
                      </a:rPr>
                      <m:t>4 :</m:t>
                    </m:r>
                    <m:f>
                      <m:fPr>
                        <m:ctrlPr>
                          <a:rPr lang="sr-Cyrl-BA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sr-Cyrl-BA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sr-Cyrl-BA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Cyrl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sr-Cyrl-BA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sr-Cyrl-BA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sr-Cyrl-BA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∙</m:t>
                    </m:r>
                    <m:f>
                      <m:fPr>
                        <m:ctrlP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sr-Cyrl-BA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1∙5</m:t>
                        </m:r>
                      </m:num>
                      <m:den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∙3</m:t>
                        </m:r>
                      </m:den>
                    </m:f>
                    <m:r>
                      <a:rPr lang="sr-Cyrl-BA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sr-Cyrl-BA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=1</m:t>
                    </m:r>
                    <m:f>
                      <m:fPr>
                        <m:ctrlP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sr-Cyrl-BA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Cyrl-BA" dirty="0" smtClean="0"/>
                  <a:t>                                               </a:t>
                </a:r>
                <a14:m>
                  <m:oMath xmlns:m="http://schemas.openxmlformats.org/officeDocument/2006/math">
                    <m:r>
                      <a:rPr lang="sr-Cyrl-BA" sz="26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sr-Cyrl-BA" sz="2600" dirty="0" smtClean="0"/>
              </a:p>
              <a:p>
                <a:pPr marL="0" indent="0">
                  <a:buNone/>
                </a:pPr>
                <a:r>
                  <a:rPr lang="sr-Cyrl-BA" dirty="0"/>
                  <a:t> </a:t>
                </a:r>
                <a:r>
                  <a:rPr lang="sr-Cyrl-BA" dirty="0" smtClean="0"/>
                  <a:t>   б)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r-Cyrl-BA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sr-Cyrl-BA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Cyrl-BA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sr-Cyrl-BA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sr-Cyrl-BA" b="0" i="1" smtClean="0">
                            <a:latin typeface="Cambria Math" panose="02040503050406030204" pitchFamily="18" charset="0"/>
                          </a:rPr>
                          <m:t> :6</m:t>
                        </m:r>
                      </m:e>
                    </m:d>
                    <m:r>
                      <a:rPr lang="sr-Cyrl-BA" b="0" i="1" smtClean="0"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sr-Cyrl-B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sr-Cyrl-BA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sr-Cyrl-BA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Cyrl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sr-Cyrl-BA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Cyrl-BA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sr-Cyrl-BA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: </m:t>
                        </m:r>
                        <m:f>
                          <m:fPr>
                            <m:ctrlPr>
                              <a:rPr lang="sr-Cyrl-BA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Cyrl-BA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sr-Cyrl-BA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  <m:r>
                      <a:rPr lang="sr-Cyrl-BA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sr-Cyrl-BA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sr-Cyrl-BA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∙</m:t>
                    </m:r>
                    <m:f>
                      <m:fPr>
                        <m:ctrlP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sr-Cyrl-BA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:</m:t>
                    </m:r>
                    <m:f>
                      <m:fPr>
                        <m:ctrlP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sr-Cyrl-BA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0" i="1" dirty="0" smtClean="0">
                  <a:solidFill>
                    <a:srgbClr val="C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i="1" dirty="0" smtClean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1         1</m:t>
                    </m:r>
                  </m:oMath>
                </a14:m>
                <a:endParaRPr lang="sr-Cyrl-BA" sz="2400" b="0" i="1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Cyrl-BA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sr-Cyrl-BA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:</m:t>
                    </m:r>
                    <m:f>
                      <m:fPr>
                        <m:ctrlP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sr-Cyrl-BA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sr-Cyrl-BA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</m:oMath>
                </a14:m>
                <a:r>
                  <a:rPr lang="sr-Cyrl-BA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Cyrl-BA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sr-Cyrl-BA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sr-Cyrl-BA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Cyrl-BA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sr-Cyrl-BA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sr-Cyrl-BA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sr-Cyrl-BA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1∙1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1∙5</m:t>
                        </m:r>
                      </m:den>
                    </m:f>
                    <m:r>
                      <a:rPr lang="sr-Cyrl-BA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Cyrl-BA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1          5</m:t>
                    </m:r>
                  </m:oMath>
                </a14:m>
                <a:endParaRPr lang="en-US" sz="2600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554162"/>
                <a:ext cx="8686800" cy="5303838"/>
              </a:xfrm>
              <a:blipFill>
                <a:blip r:embed="rId2"/>
                <a:stretch>
                  <a:fillRect l="-1542" t="-217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2289544" y="5112470"/>
            <a:ext cx="342900" cy="2605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971800" y="5470451"/>
            <a:ext cx="4572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71800" y="5061152"/>
            <a:ext cx="381000" cy="3118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89544" y="5517484"/>
            <a:ext cx="342900" cy="2577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2590800"/>
            <a:ext cx="3810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495800" y="3031958"/>
            <a:ext cx="16042" cy="16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11842" y="2971800"/>
            <a:ext cx="517358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657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Задаци за вјежбање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554162"/>
                <a:ext cx="8686800" cy="507523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sr-Cyrl-BA" dirty="0" smtClean="0"/>
                  <a:t>5. Правоугаоник површине 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Cyrl-BA" dirty="0" smtClean="0"/>
                  <a:t>има дужину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sr-Cyrl-BA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𝑑𝑚</m:t>
                    </m:r>
                    <m:r>
                      <a:rPr lang="sr-Cyrl-BA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sr-Cyrl-BA" b="0" dirty="0" smtClean="0"/>
              </a:p>
              <a:p>
                <a:pPr marL="0" indent="0">
                  <a:buNone/>
                </a:pPr>
                <a:r>
                  <a:rPr lang="sr-Cyrl-BA" b="0" dirty="0" smtClean="0"/>
                  <a:t>Колика је </a:t>
                </a:r>
                <a:r>
                  <a:rPr lang="sr-Cyrl-BA" b="0" dirty="0" smtClean="0"/>
                  <a:t>ширина </a:t>
                </a:r>
                <a:r>
                  <a:rPr lang="sr-Cyrl-BA" b="0" dirty="0" smtClean="0"/>
                  <a:t>овог правоугаоника?</a:t>
                </a:r>
              </a:p>
              <a:p>
                <a:pPr marL="0" indent="0">
                  <a:buNone/>
                </a:pPr>
                <a:r>
                  <a:rPr lang="sr-Cyrl-BA" dirty="0"/>
                  <a:t> </a:t>
                </a:r>
                <a:r>
                  <a:rPr lang="sr-Cyrl-BA" dirty="0" smtClean="0"/>
                  <a:t>  </a:t>
                </a:r>
                <a14:m>
                  <m:oMath xmlns:m="http://schemas.openxmlformats.org/officeDocument/2006/math">
                    <m:r>
                      <a:rPr lang="sr-Latn-R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𝑑𝑚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b="0" dirty="0" smtClean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 : </m:t>
                    </m:r>
                    <m:f>
                      <m:fPr>
                        <m:ctrlPr>
                          <a:rPr lang="sr-Latn-R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sr-Latn-R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b="0" dirty="0" smtClean="0">
                  <a:solidFill>
                    <a:srgbClr val="C00000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 smtClean="0">
                    <a:solidFill>
                      <a:srgbClr val="C0000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b="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𝑑𝑚</m:t>
                    </m:r>
                  </m:oMath>
                </a14:m>
                <a:r>
                  <a:rPr lang="sr-Latn-RS" b="0" dirty="0" smtClean="0">
                    <a:solidFill>
                      <a:srgbClr val="C00000"/>
                    </a:solidFill>
                  </a:rPr>
                  <a:t>       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sr-Latn-RS" b="0" dirty="0" smtClean="0">
                    <a:solidFill>
                      <a:srgbClr val="C00000"/>
                    </a:solidFill>
                  </a:rPr>
                  <a:t>            </a:t>
                </a:r>
                <a:r>
                  <a:rPr lang="en-US" b="0" dirty="0" smtClean="0">
                    <a:solidFill>
                      <a:srgbClr val="C0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sr-Latn-R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R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sr-Latn-R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sr-Latn-R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∙</m:t>
                    </m:r>
                    <m:f>
                      <m:fPr>
                        <m:ctrlPr>
                          <a:rPr lang="sr-Latn-R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sr-Cyrl-BA" b="0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sr-Cyrl-BA" dirty="0" smtClean="0">
                    <a:solidFill>
                      <a:srgbClr val="C00000"/>
                    </a:solidFill>
                  </a:rPr>
                  <a:t> 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Cyrl-BA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?</m:t>
                    </m:r>
                    <m:r>
                      <a:rPr lang="sr-Latn-R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sr-Cyrl-BA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а</m:t>
                    </m:r>
                    <m:r>
                      <a:rPr lang="sr-Latn-R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        </m:t>
                    </m:r>
                    <m:r>
                      <a:rPr lang="sr-Cyrl-BA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а</m:t>
                    </m:r>
                    <m:r>
                      <a:rPr lang="sr-Latn-R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R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sr-Latn-R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sr-Latn-R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R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sr-Latn-R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sr-Latn-R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f>
                      <m:fPr>
                        <m:ctrlPr>
                          <a:rPr lang="sr-Latn-R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r-Latn-R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sr-Latn-R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𝑑𝑚</m:t>
                    </m:r>
                  </m:oMath>
                </a14:m>
                <a:endParaRPr lang="sr-Cyrl-BA" b="0" dirty="0" smtClean="0">
                  <a:solidFill>
                    <a:srgbClr val="C00000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Cyrl-BA" dirty="0" smtClean="0">
                    <a:solidFill>
                      <a:srgbClr val="C00000"/>
                    </a:solidFill>
                  </a:rPr>
                  <a:t> </a:t>
                </a:r>
                <a:endParaRPr lang="en-US" b="0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Cyrl-BA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а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→а=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sr-Cyrl-BA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554162"/>
                <a:ext cx="8686800" cy="5075238"/>
              </a:xfrm>
              <a:blipFill>
                <a:blip r:embed="rId2"/>
                <a:stretch>
                  <a:fillRect l="-1614" t="-2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90800" y="4419600"/>
            <a:ext cx="1814218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94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ДОмаћи рад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r>
              <a:rPr lang="sr-Cyrl-BA" dirty="0" smtClean="0"/>
              <a:t>Збирка задатака, страна 62, задатак 478</a:t>
            </a:r>
          </a:p>
          <a:p>
            <a:pPr marL="0" indent="0">
              <a:buNone/>
            </a:pPr>
            <a:r>
              <a:rPr lang="sr-Cyrl-BA" dirty="0"/>
              <a:t> </a:t>
            </a:r>
            <a:r>
              <a:rPr lang="sr-Cyrl-BA" dirty="0" smtClean="0"/>
              <a:t>                              страна 64, задатака 491</a:t>
            </a:r>
            <a:endParaRPr lang="sr-Cyrl-BA" dirty="0"/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r>
              <a:rPr lang="sr-Cyrl-BA" dirty="0"/>
              <a:t> </a:t>
            </a:r>
            <a:r>
              <a:rPr lang="sr-Cyrl-BA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04" y="3352800"/>
            <a:ext cx="3388895" cy="272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706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257</TotalTime>
  <Words>83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Franklin Gothic Book</vt:lpstr>
      <vt:lpstr>Franklin Gothic Medium</vt:lpstr>
      <vt:lpstr>Wingdings 2</vt:lpstr>
      <vt:lpstr>Trek</vt:lpstr>
      <vt:lpstr>МНОЖЕЊЕ И ДИЈЕЉЕЊЕ РАЗЛОМАКА</vt:lpstr>
      <vt:lpstr>Задаци за вјежбање</vt:lpstr>
      <vt:lpstr>Задаци за вјежбање</vt:lpstr>
      <vt:lpstr>Задаци за вјежбање</vt:lpstr>
      <vt:lpstr>Задаци за вјежбање</vt:lpstr>
      <vt:lpstr>Задаци за вјежбање</vt:lpstr>
      <vt:lpstr>ДОмаћи рад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И ДИЈЕЉЕЊЕ РАЗЛОМАКА</dc:title>
  <dc:creator>xXx</dc:creator>
  <cp:lastModifiedBy>WIN10</cp:lastModifiedBy>
  <cp:revision>28</cp:revision>
  <dcterms:created xsi:type="dcterms:W3CDTF">2021-02-11T12:31:05Z</dcterms:created>
  <dcterms:modified xsi:type="dcterms:W3CDTF">2021-02-12T18:45:59Z</dcterms:modified>
</cp:coreProperties>
</file>