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9"/>
  </p:notes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E66C3-B6DF-4B60-B448-64D91AE30F3F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AFE255-977D-46F4-A9F7-33D73AC18A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375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зт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AFE255-977D-46F4-A9F7-33D73AC18A0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1279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AFE255-977D-46F4-A9F7-33D73AC18A0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4713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E680C-28FD-4518-8664-8D6F8F3F1565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4EB0A-477F-424E-B135-1E1C0C94E8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E680C-28FD-4518-8664-8D6F8F3F1565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4EB0A-477F-424E-B135-1E1C0C94E8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E680C-28FD-4518-8664-8D6F8F3F1565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4EB0A-477F-424E-B135-1E1C0C94E8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E680C-28FD-4518-8664-8D6F8F3F1565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4EB0A-477F-424E-B135-1E1C0C94E8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E680C-28FD-4518-8664-8D6F8F3F1565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4EB0A-477F-424E-B135-1E1C0C94E8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E680C-28FD-4518-8664-8D6F8F3F1565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4EB0A-477F-424E-B135-1E1C0C94E8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E680C-28FD-4518-8664-8D6F8F3F1565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4EB0A-477F-424E-B135-1E1C0C94E8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E680C-28FD-4518-8664-8D6F8F3F1565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4EB0A-477F-424E-B135-1E1C0C94E8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E680C-28FD-4518-8664-8D6F8F3F1565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4EB0A-477F-424E-B135-1E1C0C94E8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E680C-28FD-4518-8664-8D6F8F3F1565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4EB0A-477F-424E-B135-1E1C0C94E8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E680C-28FD-4518-8664-8D6F8F3F1565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7D4EB0A-477F-424E-B135-1E1C0C94E8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6EE680C-28FD-4518-8664-8D6F8F3F1565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7D4EB0A-477F-424E-B135-1E1C0C94E8A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80000"/>
                <a:satMod val="400000"/>
              </a:schemeClr>
            </a:gs>
            <a:gs pos="60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3375" y="476672"/>
            <a:ext cx="7851648" cy="1828800"/>
          </a:xfrm>
        </p:spPr>
        <p:txBody>
          <a:bodyPr>
            <a:normAutofit/>
          </a:bodyPr>
          <a:lstStyle/>
          <a:p>
            <a:pPr algn="l"/>
            <a:r>
              <a:rPr lang="sr-Cyrl-RS" sz="3600" b="0" dirty="0" smtClean="0">
                <a:solidFill>
                  <a:schemeClr val="tx1"/>
                </a:solidFill>
                <a:effectLst/>
              </a:rPr>
              <a:t>МАТЕМАТИКА</a:t>
            </a:r>
            <a:br>
              <a:rPr lang="sr-Cyrl-RS" sz="3600" b="0" dirty="0" smtClean="0">
                <a:solidFill>
                  <a:schemeClr val="tx1"/>
                </a:solidFill>
                <a:effectLst/>
              </a:rPr>
            </a:br>
            <a:r>
              <a:rPr lang="sr-Cyrl-RS" sz="3600" b="0" dirty="0" smtClean="0">
                <a:solidFill>
                  <a:schemeClr val="tx1"/>
                </a:solidFill>
                <a:effectLst/>
              </a:rPr>
              <a:t>ТРЕЋИ РАЗРЕД</a:t>
            </a:r>
            <a:r>
              <a:rPr lang="sr-Cyrl-RS" sz="3600" dirty="0" smtClean="0">
                <a:solidFill>
                  <a:schemeClr val="bg1"/>
                </a:solidFill>
                <a:effectLst/>
              </a:rPr>
              <a:t/>
            </a:r>
            <a:br>
              <a:rPr lang="sr-Cyrl-RS" sz="3600" dirty="0" smtClean="0">
                <a:solidFill>
                  <a:schemeClr val="bg1"/>
                </a:solidFill>
                <a:effectLst/>
              </a:rPr>
            </a:br>
            <a:endParaRPr lang="en-US" sz="3600" dirty="0">
              <a:solidFill>
                <a:schemeClr val="bg1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endParaRPr lang="sr-Cyrl-RS" sz="4000" dirty="0" smtClean="0">
              <a:solidFill>
                <a:schemeClr val="bg1"/>
              </a:solidFill>
            </a:endParaRPr>
          </a:p>
          <a:p>
            <a:pPr algn="ctr"/>
            <a:endParaRPr lang="sr-Cyrl-RS" sz="4000" dirty="0">
              <a:solidFill>
                <a:schemeClr val="bg1"/>
              </a:solidFill>
            </a:endParaRPr>
          </a:p>
          <a:p>
            <a:pPr algn="ctr"/>
            <a:endParaRPr lang="en-US" sz="4000" dirty="0"/>
          </a:p>
          <a:p>
            <a:pPr algn="ctr"/>
            <a:endParaRPr lang="sr-Cyrl-RS" sz="4000" dirty="0" smtClean="0">
              <a:solidFill>
                <a:schemeClr val="bg1"/>
              </a:solidFill>
            </a:endParaRPr>
          </a:p>
          <a:p>
            <a:pPr algn="ctr"/>
            <a:endParaRPr lang="sr-Cyrl-RS" sz="4000" dirty="0">
              <a:solidFill>
                <a:schemeClr val="bg1"/>
              </a:solidFill>
            </a:endParaRPr>
          </a:p>
          <a:p>
            <a:pPr algn="ctr"/>
            <a:endParaRPr lang="sr-Cyrl-RS" sz="4000" dirty="0" smtClean="0">
              <a:solidFill>
                <a:schemeClr val="bg1"/>
              </a:solidFill>
            </a:endParaRPr>
          </a:p>
          <a:p>
            <a:pPr algn="ctr"/>
            <a:endParaRPr lang="sr-Cyrl-RS" sz="4000" dirty="0">
              <a:solidFill>
                <a:schemeClr val="bg1"/>
              </a:solidFill>
            </a:endParaRPr>
          </a:p>
          <a:p>
            <a:pPr algn="ctr"/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457200" y="2636912"/>
            <a:ext cx="7787208" cy="86409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RS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sr-Cyrl-RS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r-Cyrl-RS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r-Cyrl-RS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r-Cyrl-RS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r-Cyrl-RS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r-Cyrl-RS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r-Cyrl-RS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r-Cyrl-RS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r-Cyrl-RS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r-Cyrl-RS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r-Cyrl-RS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r-Cyrl-RS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r-Cyrl-RS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r-Cyrl-RS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r-Cyrl-RS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r-Cyrl-RS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r-Cyrl-RS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r-Cyrl-RS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sr-Cyrl-RS" sz="5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МНОЖЕЊЕ БРОЈА 6</a:t>
            </a:r>
            <a:endParaRPr lang="en-US" sz="5400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10847" y="4092632"/>
            <a:ext cx="1584176" cy="2266720"/>
          </a:xfrm>
          <a:prstGeom prst="rect">
            <a:avLst/>
          </a:prstGeom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  <a:softEdge rad="112500"/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3480323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7056784" cy="729372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sr-Cyrl-R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sr-Cyrl-R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ПРВИ ПРИМЈЕР</a:t>
            </a:r>
            <a:endParaRPr lang="en-US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5928" y="1628800"/>
            <a:ext cx="2367880" cy="210249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57637" y="1635931"/>
            <a:ext cx="2236637" cy="208823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08104" y="1635931"/>
            <a:ext cx="2229000" cy="2081101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611560" y="4005064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sr-Cyrl-RS" sz="2800" b="1" dirty="0" smtClean="0">
                <a:latin typeface="Arial" pitchFamily="34" charset="0"/>
                <a:cs typeface="Arial" pitchFamily="34" charset="0"/>
              </a:rPr>
              <a:t>6       +          6         +             6        =       18                               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421157" y="3244334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∙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421157" y="3244334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∙ 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403648" y="5085184"/>
            <a:ext cx="61206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800" dirty="0" smtClean="0">
                <a:latin typeface="Arial" pitchFamily="34" charset="0"/>
                <a:cs typeface="Arial" pitchFamily="34" charset="0"/>
              </a:rPr>
              <a:t>            </a:t>
            </a:r>
            <a:r>
              <a:rPr lang="sr-Cyrl-RS" sz="2800" b="1" dirty="0" smtClean="0">
                <a:latin typeface="Arial" pitchFamily="34" charset="0"/>
                <a:cs typeface="Arial" pitchFamily="34" charset="0"/>
              </a:rPr>
              <a:t>3  ∙   6    =  18 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6415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59432"/>
            <a:ext cx="8229600" cy="36004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800" dirty="0" smtClean="0">
                <a:latin typeface="Arial" pitchFamily="34" charset="0"/>
                <a:cs typeface="Arial" pitchFamily="34" charset="0"/>
              </a:rPr>
              <a:t> 1 ∙ 6 = 6</a:t>
            </a:r>
          </a:p>
          <a:p>
            <a:pPr marL="0" indent="0">
              <a:buNone/>
            </a:pPr>
            <a:r>
              <a:rPr lang="sr-Cyrl-RS" sz="2800" dirty="0" smtClean="0">
                <a:latin typeface="Arial" pitchFamily="34" charset="0"/>
                <a:cs typeface="Arial" pitchFamily="34" charset="0"/>
              </a:rPr>
              <a:t> 2 </a:t>
            </a:r>
            <a:r>
              <a:rPr lang="sr-Cyrl-RS" sz="2800" dirty="0">
                <a:latin typeface="Arial" pitchFamily="34" charset="0"/>
                <a:cs typeface="Arial" pitchFamily="34" charset="0"/>
              </a:rPr>
              <a:t>∙ </a:t>
            </a:r>
            <a:r>
              <a:rPr lang="sr-Cyrl-RS" sz="2800" dirty="0" smtClean="0">
                <a:latin typeface="Arial" pitchFamily="34" charset="0"/>
                <a:cs typeface="Arial" pitchFamily="34" charset="0"/>
              </a:rPr>
              <a:t>6 = 12</a:t>
            </a:r>
          </a:p>
          <a:p>
            <a:pPr marL="0" indent="0">
              <a:buNone/>
            </a:pPr>
            <a:r>
              <a:rPr lang="sr-Cyrl-RS" sz="2800" dirty="0" smtClean="0">
                <a:latin typeface="Arial" pitchFamily="34" charset="0"/>
                <a:cs typeface="Arial" pitchFamily="34" charset="0"/>
              </a:rPr>
              <a:t> 3 </a:t>
            </a:r>
            <a:r>
              <a:rPr lang="sr-Cyrl-RS" sz="2800" dirty="0">
                <a:latin typeface="Arial" pitchFamily="34" charset="0"/>
                <a:cs typeface="Arial" pitchFamily="34" charset="0"/>
              </a:rPr>
              <a:t>∙ </a:t>
            </a:r>
            <a:r>
              <a:rPr lang="sr-Cyrl-RS" sz="2800" dirty="0" smtClean="0">
                <a:latin typeface="Arial" pitchFamily="34" charset="0"/>
                <a:cs typeface="Arial" pitchFamily="34" charset="0"/>
              </a:rPr>
              <a:t>6 = 18</a:t>
            </a:r>
          </a:p>
          <a:p>
            <a:pPr marL="0" indent="0">
              <a:buNone/>
            </a:pPr>
            <a:r>
              <a:rPr lang="sr-Cyrl-RS" sz="2800" dirty="0" smtClean="0">
                <a:latin typeface="Arial" pitchFamily="34" charset="0"/>
                <a:cs typeface="Arial" pitchFamily="34" charset="0"/>
              </a:rPr>
              <a:t> 4 </a:t>
            </a:r>
            <a:r>
              <a:rPr lang="sr-Cyrl-RS" sz="2800" dirty="0">
                <a:latin typeface="Arial" pitchFamily="34" charset="0"/>
                <a:cs typeface="Arial" pitchFamily="34" charset="0"/>
              </a:rPr>
              <a:t>∙ </a:t>
            </a:r>
            <a:r>
              <a:rPr lang="sr-Cyrl-RS" sz="2800" dirty="0" smtClean="0">
                <a:latin typeface="Arial" pitchFamily="34" charset="0"/>
                <a:cs typeface="Arial" pitchFamily="34" charset="0"/>
              </a:rPr>
              <a:t>6 = 24</a:t>
            </a:r>
          </a:p>
          <a:p>
            <a:pPr marL="0" indent="0">
              <a:buNone/>
            </a:pPr>
            <a:r>
              <a:rPr lang="sr-Cyrl-RS" sz="2800" dirty="0" smtClean="0">
                <a:latin typeface="Arial" pitchFamily="34" charset="0"/>
                <a:cs typeface="Arial" pitchFamily="34" charset="0"/>
              </a:rPr>
              <a:t> 5 ∙ 6 = 30</a:t>
            </a:r>
          </a:p>
          <a:p>
            <a:pPr marL="0" indent="0">
              <a:buNone/>
            </a:pPr>
            <a:r>
              <a:rPr lang="sr-Cyrl-RS" sz="2800" dirty="0" smtClean="0">
                <a:latin typeface="Arial" pitchFamily="34" charset="0"/>
                <a:cs typeface="Arial" pitchFamily="34" charset="0"/>
              </a:rPr>
              <a:t> 6 </a:t>
            </a:r>
            <a:r>
              <a:rPr lang="sr-Cyrl-RS" sz="2800" dirty="0">
                <a:latin typeface="Arial" pitchFamily="34" charset="0"/>
                <a:cs typeface="Arial" pitchFamily="34" charset="0"/>
              </a:rPr>
              <a:t>∙ </a:t>
            </a:r>
            <a:r>
              <a:rPr lang="sr-Cyrl-RS" sz="2800" dirty="0" smtClean="0">
                <a:latin typeface="Arial" pitchFamily="34" charset="0"/>
                <a:cs typeface="Arial" pitchFamily="34" charset="0"/>
              </a:rPr>
              <a:t>6 = 36</a:t>
            </a:r>
          </a:p>
          <a:p>
            <a:pPr marL="0" indent="0">
              <a:buNone/>
            </a:pPr>
            <a:r>
              <a:rPr lang="sr-Cyrl-RS" sz="2800" dirty="0" smtClean="0">
                <a:latin typeface="Arial" pitchFamily="34" charset="0"/>
                <a:cs typeface="Arial" pitchFamily="34" charset="0"/>
              </a:rPr>
              <a:t> 7 </a:t>
            </a:r>
            <a:r>
              <a:rPr lang="sr-Cyrl-RS" sz="2800" dirty="0">
                <a:latin typeface="Arial" pitchFamily="34" charset="0"/>
                <a:cs typeface="Arial" pitchFamily="34" charset="0"/>
              </a:rPr>
              <a:t>∙ </a:t>
            </a:r>
            <a:r>
              <a:rPr lang="sr-Cyrl-RS" sz="2800" dirty="0" smtClean="0">
                <a:latin typeface="Arial" pitchFamily="34" charset="0"/>
                <a:cs typeface="Arial" pitchFamily="34" charset="0"/>
              </a:rPr>
              <a:t>6 = 42</a:t>
            </a:r>
          </a:p>
          <a:p>
            <a:pPr marL="0" indent="0">
              <a:buNone/>
            </a:pPr>
            <a:r>
              <a:rPr lang="sr-Cyrl-RS" sz="2800" dirty="0" smtClean="0">
                <a:latin typeface="Arial" pitchFamily="34" charset="0"/>
                <a:cs typeface="Arial" pitchFamily="34" charset="0"/>
              </a:rPr>
              <a:t> 8 </a:t>
            </a:r>
            <a:r>
              <a:rPr lang="sr-Cyrl-RS" sz="2800" dirty="0">
                <a:latin typeface="Arial" pitchFamily="34" charset="0"/>
                <a:cs typeface="Arial" pitchFamily="34" charset="0"/>
              </a:rPr>
              <a:t>∙ </a:t>
            </a:r>
            <a:r>
              <a:rPr lang="sr-Cyrl-RS" sz="2800" dirty="0" smtClean="0">
                <a:latin typeface="Arial" pitchFamily="34" charset="0"/>
                <a:cs typeface="Arial" pitchFamily="34" charset="0"/>
              </a:rPr>
              <a:t>6 = 48</a:t>
            </a:r>
          </a:p>
          <a:p>
            <a:pPr marL="0" indent="0">
              <a:buNone/>
            </a:pPr>
            <a:r>
              <a:rPr lang="sr-Cyrl-RS" sz="2800" dirty="0" smtClean="0">
                <a:latin typeface="Arial" pitchFamily="34" charset="0"/>
                <a:cs typeface="Arial" pitchFamily="34" charset="0"/>
              </a:rPr>
              <a:t> 9 </a:t>
            </a:r>
            <a:r>
              <a:rPr lang="sr-Cyrl-RS" sz="2800" dirty="0">
                <a:latin typeface="Arial" pitchFamily="34" charset="0"/>
                <a:cs typeface="Arial" pitchFamily="34" charset="0"/>
              </a:rPr>
              <a:t>∙ </a:t>
            </a:r>
            <a:r>
              <a:rPr lang="sr-Cyrl-RS" sz="2800" dirty="0" smtClean="0">
                <a:latin typeface="Arial" pitchFamily="34" charset="0"/>
                <a:cs typeface="Arial" pitchFamily="34" charset="0"/>
              </a:rPr>
              <a:t>6 = 54</a:t>
            </a:r>
          </a:p>
          <a:p>
            <a:pPr marL="0" indent="0">
              <a:buNone/>
            </a:pPr>
            <a:r>
              <a:rPr lang="sr-Cyrl-RS" sz="2800" dirty="0" smtClean="0">
                <a:latin typeface="Arial" pitchFamily="34" charset="0"/>
                <a:cs typeface="Arial" pitchFamily="34" charset="0"/>
              </a:rPr>
              <a:t>10 </a:t>
            </a:r>
            <a:r>
              <a:rPr lang="sr-Cyrl-RS" sz="2800" dirty="0">
                <a:latin typeface="Arial" pitchFamily="34" charset="0"/>
                <a:cs typeface="Arial" pitchFamily="34" charset="0"/>
              </a:rPr>
              <a:t>∙ </a:t>
            </a:r>
            <a:r>
              <a:rPr lang="sr-Cyrl-RS" sz="2800" dirty="0" smtClean="0">
                <a:latin typeface="Arial" pitchFamily="34" charset="0"/>
                <a:cs typeface="Arial" pitchFamily="34" charset="0"/>
              </a:rPr>
              <a:t>6 = 60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79911" y="1340768"/>
            <a:ext cx="4392489" cy="432048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3421246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r-Cyrl-R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Задаци за вјежбање</a:t>
            </a:r>
            <a:endParaRPr lang="en-US" sz="4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dirty="0" smtClean="0">
                <a:latin typeface="Arial" pitchFamily="34" charset="0"/>
                <a:cs typeface="Arial" pitchFamily="34" charset="0"/>
              </a:rPr>
              <a:t>1.  Израчунај производ бројева 4 и 6!</a:t>
            </a:r>
          </a:p>
          <a:p>
            <a:pPr marL="0" indent="0">
              <a:buNone/>
            </a:pPr>
            <a:r>
              <a:rPr lang="sr-Cyrl-RS" dirty="0" smtClean="0">
                <a:latin typeface="Arial" pitchFamily="34" charset="0"/>
                <a:cs typeface="Arial" pitchFamily="34" charset="0"/>
              </a:rPr>
              <a:t>     4 ∙ 6 = 24</a:t>
            </a:r>
          </a:p>
          <a:p>
            <a:pPr marL="0" indent="0">
              <a:buNone/>
            </a:pPr>
            <a:endParaRPr lang="sr-Cyrl-RS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r-Cyrl-RS" dirty="0" smtClean="0">
                <a:latin typeface="Arial" pitchFamily="34" charset="0"/>
                <a:cs typeface="Arial" pitchFamily="34" charset="0"/>
              </a:rPr>
              <a:t>2. Колико се оловака налази на све три слике?</a:t>
            </a:r>
          </a:p>
          <a:p>
            <a:pPr marL="0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9584" y="4005064"/>
            <a:ext cx="1728200" cy="136815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87824" y="4005064"/>
            <a:ext cx="1656184" cy="138706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04048" y="4023974"/>
            <a:ext cx="1656184" cy="136815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907704" y="5733256"/>
            <a:ext cx="47525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</a:t>
            </a:r>
            <a:r>
              <a:rPr lang="sr-Cyrl-RS" sz="2800" b="1" dirty="0" smtClean="0">
                <a:latin typeface="Arial" pitchFamily="34" charset="0"/>
                <a:cs typeface="Arial" pitchFamily="34" charset="0"/>
              </a:rPr>
              <a:t>3 ∙ 6 = 18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185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-675456"/>
            <a:ext cx="8229600" cy="7200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1926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r-Cyrl-RS" dirty="0" smtClean="0">
                <a:latin typeface="Arial" pitchFamily="34" charset="0"/>
                <a:cs typeface="Arial" pitchFamily="34" charset="0"/>
              </a:rPr>
              <a:t>3. На грани је седам гнијезда. У сваком гнијезду је</a:t>
            </a:r>
          </a:p>
          <a:p>
            <a:pPr marL="0" indent="0">
              <a:buNone/>
            </a:pPr>
            <a:r>
              <a:rPr lang="sr-Cyrl-RS" dirty="0">
                <a:latin typeface="Arial" pitchFamily="34" charset="0"/>
                <a:cs typeface="Arial" pitchFamily="34" charset="0"/>
              </a:rPr>
              <a:t> 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   шест јаја. Колико је то укупно јаја?</a:t>
            </a:r>
          </a:p>
          <a:p>
            <a:pPr marL="0" indent="0">
              <a:buNone/>
            </a:pPr>
            <a:endParaRPr lang="sr-Cyrl-RS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r-Cyrl-RS" b="1" dirty="0" smtClean="0">
                <a:latin typeface="Arial" pitchFamily="34" charset="0"/>
                <a:cs typeface="Arial" pitchFamily="34" charset="0"/>
              </a:rPr>
              <a:t>    7 ∙ 6  = 42</a:t>
            </a:r>
          </a:p>
          <a:p>
            <a:pPr marL="0" indent="0">
              <a:buNone/>
            </a:pPr>
            <a:r>
              <a:rPr lang="sr-Cyrl-RS" dirty="0" smtClean="0">
                <a:latin typeface="Arial" pitchFamily="34" charset="0"/>
                <a:cs typeface="Arial" pitchFamily="34" charset="0"/>
              </a:rPr>
              <a:t>    У седам гнијезда се укупно</a:t>
            </a:r>
          </a:p>
          <a:p>
            <a:pPr marL="0" indent="0">
              <a:buNone/>
            </a:pPr>
            <a:r>
              <a:rPr lang="sr-Cyrl-RS" dirty="0">
                <a:latin typeface="Arial" pitchFamily="34" charset="0"/>
                <a:cs typeface="Arial" pitchFamily="34" charset="0"/>
              </a:rPr>
              <a:t> 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   налази 42 јајета.</a:t>
            </a:r>
          </a:p>
          <a:p>
            <a:pPr marL="0" indent="0">
              <a:buNone/>
            </a:pPr>
            <a:endParaRPr lang="sr-Cyrl-RS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r-Cyrl-RS" dirty="0" smtClean="0">
                <a:latin typeface="Arial" pitchFamily="34" charset="0"/>
                <a:cs typeface="Arial" pitchFamily="34" charset="0"/>
              </a:rPr>
              <a:t>4. Милан има 84 сличице. Поклонио је тројици   </a:t>
            </a:r>
          </a:p>
          <a:p>
            <a:pPr marL="0" indent="0">
              <a:buNone/>
            </a:pPr>
            <a:r>
              <a:rPr lang="sr-Cyrl-RS" dirty="0">
                <a:latin typeface="Arial" pitchFamily="34" charset="0"/>
                <a:cs typeface="Arial" pitchFamily="34" charset="0"/>
              </a:rPr>
              <a:t> 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   својих другова по шест сличица. Колико је   </a:t>
            </a:r>
          </a:p>
          <a:p>
            <a:pPr marL="0" indent="0">
              <a:buNone/>
            </a:pPr>
            <a:r>
              <a:rPr lang="sr-Cyrl-RS" dirty="0">
                <a:latin typeface="Arial" pitchFamily="34" charset="0"/>
                <a:cs typeface="Arial" pitchFamily="34" charset="0"/>
              </a:rPr>
              <a:t> 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   сличица Милан поклонио друговима? Колико </a:t>
            </a:r>
          </a:p>
          <a:p>
            <a:pPr marL="0" indent="0">
              <a:buNone/>
            </a:pPr>
            <a:r>
              <a:rPr lang="sr-Cyrl-RS" dirty="0">
                <a:latin typeface="Arial" pitchFamily="34" charset="0"/>
                <a:cs typeface="Arial" pitchFamily="34" charset="0"/>
              </a:rPr>
              <a:t> 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   сличица је њему остало?</a:t>
            </a:r>
          </a:p>
          <a:p>
            <a:pPr marL="0" indent="0">
              <a:buNone/>
            </a:pPr>
            <a:r>
              <a:rPr lang="sr-Cyrl-R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RS" b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RS" b="1" dirty="0" smtClean="0">
                <a:latin typeface="Arial" pitchFamily="34" charset="0"/>
                <a:cs typeface="Arial" pitchFamily="34" charset="0"/>
              </a:rPr>
              <a:t>  3 ∙ 6 = 18</a:t>
            </a:r>
          </a:p>
          <a:p>
            <a:pPr marL="0" indent="0">
              <a:buNone/>
            </a:pPr>
            <a:r>
              <a:rPr lang="sr-Cyrl-RS" b="1" dirty="0" smtClean="0">
                <a:latin typeface="Arial" pitchFamily="34" charset="0"/>
                <a:cs typeface="Arial" pitchFamily="34" charset="0"/>
              </a:rPr>
              <a:t>    84 - 18 = 66  </a:t>
            </a:r>
          </a:p>
          <a:p>
            <a:pPr marL="0" indent="0">
              <a:buNone/>
            </a:pPr>
            <a:r>
              <a:rPr lang="sr-Cyrl-RS" dirty="0" smtClean="0">
                <a:latin typeface="Arial" pitchFamily="34" charset="0"/>
                <a:cs typeface="Arial" pitchFamily="34" charset="0"/>
              </a:rPr>
              <a:t>   Милану је друговима поклонио 18 сличица, а њему је  </a:t>
            </a:r>
          </a:p>
          <a:p>
            <a:pPr marL="0" indent="0">
              <a:buNone/>
            </a:pPr>
            <a:r>
              <a:rPr lang="sr-Cyrl-RS" dirty="0">
                <a:latin typeface="Arial" pitchFamily="34" charset="0"/>
                <a:cs typeface="Arial" pitchFamily="34" charset="0"/>
              </a:rPr>
              <a:t> 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  остало 66 сличица.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42" r="61534" b="8477"/>
          <a:stretch/>
        </p:blipFill>
        <p:spPr>
          <a:xfrm rot="5400000">
            <a:off x="6225097" y="1135473"/>
            <a:ext cx="1432519" cy="3154538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3105641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10376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b="1" dirty="0" smtClean="0">
                <a:solidFill>
                  <a:schemeClr val="tx1"/>
                </a:solidFill>
              </a:rPr>
              <a:t>Задатак за самосталан рад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dirty="0" smtClean="0">
                <a:latin typeface="Arial" pitchFamily="34" charset="0"/>
                <a:cs typeface="Arial" pitchFamily="34" charset="0"/>
              </a:rPr>
              <a:t>Урадити</a:t>
            </a:r>
            <a:r>
              <a:rPr lang="sr-Latn-BA" dirty="0" smtClean="0">
                <a:latin typeface="Arial" pitchFamily="34" charset="0"/>
                <a:cs typeface="Arial" pitchFamily="34" charset="0"/>
              </a:rPr>
              <a:t> 5</a:t>
            </a:r>
            <a:r>
              <a:rPr lang="sr-Cyrl-BA" dirty="0" smtClean="0">
                <a:latin typeface="Arial" pitchFamily="34" charset="0"/>
                <a:cs typeface="Arial" pitchFamily="34" charset="0"/>
              </a:rPr>
              <a:t>. и 6.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 задатак у уџбенику „Математика 3“ на страни број 82.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43808" y="3070197"/>
            <a:ext cx="3891112" cy="2287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66249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50701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144</TotalTime>
  <Words>239</Words>
  <Application>Microsoft Office PowerPoint</Application>
  <PresentationFormat>On-screen Show (4:3)</PresentationFormat>
  <Paragraphs>49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МАТЕМАТИКА ТРЕЋИ РАЗРЕД </vt:lpstr>
      <vt:lpstr>       ПРВИ ПРИМЈЕР</vt:lpstr>
      <vt:lpstr>Slide 3</vt:lpstr>
      <vt:lpstr>Задаци за вјежбање</vt:lpstr>
      <vt:lpstr>Slide 5</vt:lpstr>
      <vt:lpstr>Задатак за самосталан рад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ТРЕЋИ РАЗРЕД</dc:title>
  <dc:creator>racunar</dc:creator>
  <cp:lastModifiedBy>Gordana Popadic</cp:lastModifiedBy>
  <cp:revision>15</cp:revision>
  <dcterms:created xsi:type="dcterms:W3CDTF">2021-02-23T20:22:37Z</dcterms:created>
  <dcterms:modified xsi:type="dcterms:W3CDTF">2021-03-01T12:32:01Z</dcterms:modified>
</cp:coreProperties>
</file>